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5" r:id="rId1"/>
  </p:sldMasterIdLst>
  <p:notesMasterIdLst>
    <p:notesMasterId r:id="rId182"/>
  </p:notesMasterIdLst>
  <p:sldIdLst>
    <p:sldId id="257" r:id="rId2"/>
    <p:sldId id="544" r:id="rId3"/>
    <p:sldId id="260" r:id="rId4"/>
    <p:sldId id="502" r:id="rId5"/>
    <p:sldId id="474" r:id="rId6"/>
    <p:sldId id="386" r:id="rId7"/>
    <p:sldId id="267" r:id="rId8"/>
    <p:sldId id="571" r:id="rId9"/>
    <p:sldId id="580" r:id="rId10"/>
    <p:sldId id="381" r:id="rId11"/>
    <p:sldId id="387" r:id="rId12"/>
    <p:sldId id="578" r:id="rId13"/>
    <p:sldId id="579" r:id="rId14"/>
    <p:sldId id="513" r:id="rId15"/>
    <p:sldId id="588" r:id="rId16"/>
    <p:sldId id="587" r:id="rId17"/>
    <p:sldId id="514" r:id="rId18"/>
    <p:sldId id="501" r:id="rId19"/>
    <p:sldId id="576" r:id="rId20"/>
    <p:sldId id="500" r:id="rId21"/>
    <p:sldId id="503" r:id="rId22"/>
    <p:sldId id="507" r:id="rId23"/>
    <p:sldId id="329" r:id="rId24"/>
    <p:sldId id="509" r:id="rId25"/>
    <p:sldId id="511" r:id="rId26"/>
    <p:sldId id="512" r:id="rId27"/>
    <p:sldId id="569" r:id="rId28"/>
    <p:sldId id="510" r:id="rId29"/>
    <p:sldId id="403" r:id="rId30"/>
    <p:sldId id="402" r:id="rId31"/>
    <p:sldId id="473" r:id="rId32"/>
    <p:sldId id="313" r:id="rId33"/>
    <p:sldId id="406" r:id="rId34"/>
    <p:sldId id="568" r:id="rId35"/>
    <p:sldId id="565" r:id="rId36"/>
    <p:sldId id="566" r:id="rId37"/>
    <p:sldId id="567" r:id="rId38"/>
    <p:sldId id="463" r:id="rId39"/>
    <p:sldId id="318" r:id="rId40"/>
    <p:sldId id="319" r:id="rId41"/>
    <p:sldId id="320" r:id="rId42"/>
    <p:sldId id="322" r:id="rId43"/>
    <p:sldId id="323" r:id="rId44"/>
    <p:sldId id="324" r:id="rId45"/>
    <p:sldId id="326" r:id="rId46"/>
    <p:sldId id="327" r:id="rId47"/>
    <p:sldId id="419" r:id="rId48"/>
    <p:sldId id="328" r:id="rId49"/>
    <p:sldId id="325" r:id="rId50"/>
    <p:sldId id="464" r:id="rId51"/>
    <p:sldId id="467" r:id="rId52"/>
    <p:sldId id="468" r:id="rId53"/>
    <p:sldId id="469" r:id="rId54"/>
    <p:sldId id="470" r:id="rId55"/>
    <p:sldId id="471" r:id="rId56"/>
    <p:sldId id="399" r:id="rId57"/>
    <p:sldId id="552" r:id="rId58"/>
    <p:sldId id="336" r:id="rId59"/>
    <p:sldId id="348" r:id="rId60"/>
    <p:sldId id="350" r:id="rId61"/>
    <p:sldId id="349" r:id="rId62"/>
    <p:sldId id="352" r:id="rId63"/>
    <p:sldId id="351" r:id="rId64"/>
    <p:sldId id="397" r:id="rId65"/>
    <p:sldId id="538" r:id="rId66"/>
    <p:sldId id="418" r:id="rId67"/>
    <p:sldId id="536" r:id="rId68"/>
    <p:sldId id="447" r:id="rId69"/>
    <p:sldId id="537" r:id="rId70"/>
    <p:sldId id="448" r:id="rId71"/>
    <p:sldId id="420" r:id="rId72"/>
    <p:sldId id="549" r:id="rId73"/>
    <p:sldId id="547" r:id="rId74"/>
    <p:sldId id="550" r:id="rId75"/>
    <p:sldId id="551" r:id="rId76"/>
    <p:sldId id="561" r:id="rId77"/>
    <p:sldId id="389" r:id="rId78"/>
    <p:sldId id="391" r:id="rId79"/>
    <p:sldId id="392" r:id="rId80"/>
    <p:sldId id="398" r:id="rId81"/>
    <p:sldId id="394" r:id="rId82"/>
    <p:sldId id="395" r:id="rId83"/>
    <p:sldId id="559" r:id="rId84"/>
    <p:sldId id="396" r:id="rId85"/>
    <p:sldId id="558" r:id="rId86"/>
    <p:sldId id="560" r:id="rId87"/>
    <p:sldId id="563" r:id="rId88"/>
    <p:sldId id="554" r:id="rId89"/>
    <p:sldId id="557" r:id="rId90"/>
    <p:sldId id="564" r:id="rId91"/>
    <p:sldId id="555" r:id="rId92"/>
    <p:sldId id="539" r:id="rId93"/>
    <p:sldId id="540" r:id="rId94"/>
    <p:sldId id="562" r:id="rId95"/>
    <p:sldId id="515" r:id="rId96"/>
    <p:sldId id="331" r:id="rId97"/>
    <p:sldId id="449" r:id="rId98"/>
    <p:sldId id="450" r:id="rId99"/>
    <p:sldId id="451" r:id="rId100"/>
    <p:sldId id="359" r:id="rId101"/>
    <p:sldId id="265" r:id="rId102"/>
    <p:sldId id="338" r:id="rId103"/>
    <p:sldId id="422" r:id="rId104"/>
    <p:sldId id="423" r:id="rId105"/>
    <p:sldId id="426" r:id="rId106"/>
    <p:sldId id="427" r:id="rId107"/>
    <p:sldId id="505" r:id="rId108"/>
    <p:sldId id="506" r:id="rId109"/>
    <p:sldId id="570" r:id="rId110"/>
    <p:sldId id="476" r:id="rId111"/>
    <p:sldId id="477" r:id="rId112"/>
    <p:sldId id="478" r:id="rId113"/>
    <p:sldId id="479" r:id="rId114"/>
    <p:sldId id="480" r:id="rId115"/>
    <p:sldId id="472" r:id="rId116"/>
    <p:sldId id="518" r:id="rId117"/>
    <p:sldId id="546" r:id="rId118"/>
    <p:sldId id="481" r:id="rId119"/>
    <p:sldId id="482" r:id="rId120"/>
    <p:sldId id="453" r:id="rId121"/>
    <p:sldId id="517" r:id="rId122"/>
    <p:sldId id="458" r:id="rId123"/>
    <p:sldId id="459" r:id="rId124"/>
    <p:sldId id="460" r:id="rId125"/>
    <p:sldId id="461" r:id="rId126"/>
    <p:sldId id="456" r:id="rId127"/>
    <p:sldId id="424" r:id="rId128"/>
    <p:sldId id="425" r:id="rId129"/>
    <p:sldId id="428" r:id="rId130"/>
    <p:sldId id="429" r:id="rId131"/>
    <p:sldId id="499" r:id="rId132"/>
    <p:sldId id="486" r:id="rId133"/>
    <p:sldId id="457" r:id="rId134"/>
    <p:sldId id="488" r:id="rId135"/>
    <p:sldId id="489" r:id="rId136"/>
    <p:sldId id="454" r:id="rId137"/>
    <p:sldId id="490" r:id="rId138"/>
    <p:sldId id="491" r:id="rId139"/>
    <p:sldId id="492" r:id="rId140"/>
    <p:sldId id="493" r:id="rId141"/>
    <p:sldId id="494" r:id="rId142"/>
    <p:sldId id="495" r:id="rId143"/>
    <p:sldId id="496" r:id="rId144"/>
    <p:sldId id="497" r:id="rId145"/>
    <p:sldId id="498" r:id="rId146"/>
    <p:sldId id="485" r:id="rId147"/>
    <p:sldId id="483" r:id="rId148"/>
    <p:sldId id="440" r:id="rId149"/>
    <p:sldId id="441" r:id="rId150"/>
    <p:sldId id="438" r:id="rId151"/>
    <p:sldId id="442" r:id="rId152"/>
    <p:sldId id="484" r:id="rId153"/>
    <p:sldId id="435" r:id="rId154"/>
    <p:sldId id="532" r:id="rId155"/>
    <p:sldId id="443" r:id="rId156"/>
    <p:sldId id="444" r:id="rId157"/>
    <p:sldId id="534" r:id="rId158"/>
    <p:sldId id="535" r:id="rId159"/>
    <p:sldId id="430" r:id="rId160"/>
    <p:sldId id="431" r:id="rId161"/>
    <p:sldId id="432" r:id="rId162"/>
    <p:sldId id="365" r:id="rId163"/>
    <p:sldId id="369" r:id="rId164"/>
    <p:sldId id="372" r:id="rId165"/>
    <p:sldId id="373" r:id="rId166"/>
    <p:sldId id="374" r:id="rId167"/>
    <p:sldId id="375" r:id="rId168"/>
    <p:sldId id="376" r:id="rId169"/>
    <p:sldId id="377" r:id="rId170"/>
    <p:sldId id="378" r:id="rId171"/>
    <p:sldId id="379" r:id="rId172"/>
    <p:sldId id="380" r:id="rId173"/>
    <p:sldId id="370" r:id="rId174"/>
    <p:sldId id="577" r:id="rId175"/>
    <p:sldId id="581" r:id="rId176"/>
    <p:sldId id="583" r:id="rId177"/>
    <p:sldId id="584" r:id="rId178"/>
    <p:sldId id="582" r:id="rId179"/>
    <p:sldId id="585" r:id="rId180"/>
    <p:sldId id="586" r:id="rId181"/>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0B8EB87-3C31-410E-B97A-58B5545380D2}">
          <p14:sldIdLst>
            <p14:sldId id="257"/>
            <p14:sldId id="544"/>
            <p14:sldId id="260"/>
          </p14:sldIdLst>
        </p14:section>
        <p14:section name="CLSS Modes &amp; Phases" id="{215B8088-B023-45FE-BFE2-0A7C1568E852}">
          <p14:sldIdLst>
            <p14:sldId id="502"/>
            <p14:sldId id="474"/>
            <p14:sldId id="386"/>
            <p14:sldId id="267"/>
            <p14:sldId id="571"/>
            <p14:sldId id="580"/>
            <p14:sldId id="381"/>
            <p14:sldId id="387"/>
            <p14:sldId id="578"/>
            <p14:sldId id="579"/>
            <p14:sldId id="513"/>
            <p14:sldId id="588"/>
            <p14:sldId id="587"/>
            <p14:sldId id="514"/>
            <p14:sldId id="501"/>
            <p14:sldId id="576"/>
          </p14:sldIdLst>
        </p14:section>
        <p14:section name="Accessing the Schedule" id="{3C2BEF34-F991-4134-8FA3-811FA926B2D0}">
          <p14:sldIdLst>
            <p14:sldId id="500"/>
            <p14:sldId id="503"/>
            <p14:sldId id="507"/>
          </p14:sldIdLst>
        </p14:section>
        <p14:section name="Schedule Editing in CLSS" id="{372E49EC-9D2E-46A3-8B7F-38E1D6864CFF}">
          <p14:sldIdLst>
            <p14:sldId id="329"/>
            <p14:sldId id="509"/>
            <p14:sldId id="511"/>
            <p14:sldId id="512"/>
            <p14:sldId id="569"/>
            <p14:sldId id="510"/>
            <p14:sldId id="403"/>
            <p14:sldId id="402"/>
          </p14:sldIdLst>
        </p14:section>
        <p14:section name="Instructor Changes" id="{D74CCE70-BC11-496A-9526-DE0010FEC231}">
          <p14:sldIdLst>
            <p14:sldId id="473"/>
            <p14:sldId id="313"/>
            <p14:sldId id="406"/>
          </p14:sldIdLst>
        </p14:section>
        <p14:section name="Adding Section Restrictions" id="{22B8D3BC-40A1-4256-AC46-C9F17E2BFAD2}">
          <p14:sldIdLst>
            <p14:sldId id="568"/>
            <p14:sldId id="565"/>
            <p14:sldId id="566"/>
            <p14:sldId id="567"/>
          </p14:sldIdLst>
        </p14:section>
        <p14:section name="Meeting Days &amp; Times" id="{6ED25B8B-DFE3-4F6E-B7BE-ABC632BF7B37}">
          <p14:sldIdLst>
            <p14:sldId id="463"/>
            <p14:sldId id="318"/>
            <p14:sldId id="319"/>
            <p14:sldId id="320"/>
            <p14:sldId id="322"/>
            <p14:sldId id="323"/>
            <p14:sldId id="324"/>
            <p14:sldId id="326"/>
            <p14:sldId id="327"/>
            <p14:sldId id="419"/>
            <p14:sldId id="328"/>
            <p14:sldId id="325"/>
          </p14:sldIdLst>
        </p14:section>
        <p14:section name="Lecutres &amp; Labs" id="{E8C01BFF-C55D-471B-AA26-E7DFE3E50D09}">
          <p14:sldIdLst>
            <p14:sldId id="464"/>
            <p14:sldId id="467"/>
            <p14:sldId id="468"/>
            <p14:sldId id="469"/>
            <p14:sldId id="470"/>
            <p14:sldId id="471"/>
          </p14:sldIdLst>
        </p14:section>
        <p14:section name="Cross-Listing in CLSS" id="{234D7ECB-6F79-408C-8FA8-94BDEE46B038}">
          <p14:sldIdLst>
            <p14:sldId id="399"/>
            <p14:sldId id="552"/>
            <p14:sldId id="336"/>
            <p14:sldId id="348"/>
            <p14:sldId id="350"/>
            <p14:sldId id="349"/>
            <p14:sldId id="352"/>
            <p14:sldId id="351"/>
            <p14:sldId id="397"/>
            <p14:sldId id="538"/>
            <p14:sldId id="418"/>
          </p14:sldIdLst>
        </p14:section>
        <p14:section name="Cross-List Maximum Enrollment" id="{73B2391E-B147-4B48-B787-0185F431CD7E}">
          <p14:sldIdLst>
            <p14:sldId id="536"/>
            <p14:sldId id="447"/>
            <p14:sldId id="537"/>
            <p14:sldId id="448"/>
            <p14:sldId id="420"/>
            <p14:sldId id="549"/>
            <p14:sldId id="547"/>
            <p14:sldId id="550"/>
            <p14:sldId id="551"/>
            <p14:sldId id="561"/>
          </p14:sldIdLst>
        </p14:section>
        <p14:section name="Reserved Seats" id="{2D56B447-BDBD-4B30-B82E-10387E3F77F4}">
          <p14:sldIdLst>
            <p14:sldId id="389"/>
            <p14:sldId id="391"/>
            <p14:sldId id="392"/>
            <p14:sldId id="398"/>
            <p14:sldId id="394"/>
            <p14:sldId id="395"/>
            <p14:sldId id="559"/>
            <p14:sldId id="396"/>
            <p14:sldId id="558"/>
            <p14:sldId id="560"/>
            <p14:sldId id="563"/>
          </p14:sldIdLst>
        </p14:section>
        <p14:section name="Room Requests" id="{161177C4-BFAF-4151-B3DD-C07870BFAC94}">
          <p14:sldIdLst>
            <p14:sldId id="554"/>
            <p14:sldId id="557"/>
            <p14:sldId id="564"/>
            <p14:sldId id="555"/>
          </p14:sldIdLst>
        </p14:section>
        <p14:section name="Waitlisting" id="{BB518053-830C-42E7-9750-133DB5B876A2}">
          <p14:sldIdLst>
            <p14:sldId id="539"/>
            <p14:sldId id="540"/>
            <p14:sldId id="562"/>
          </p14:sldIdLst>
        </p14:section>
        <p14:section name="Comparing Current &amp; Previous  Scheduling Terms" id="{F86A8477-4E35-4BD2-9C86-6008915FABE7}">
          <p14:sldIdLst>
            <p14:sldId id="515"/>
            <p14:sldId id="331"/>
            <p14:sldId id="449"/>
            <p14:sldId id="450"/>
            <p14:sldId id="451"/>
          </p14:sldIdLst>
        </p14:section>
        <p14:section name="Validating Schedule/Section" id="{03AB2C5C-818C-460A-8451-76AD872B1EF0}">
          <p14:sldIdLst>
            <p14:sldId id="359"/>
            <p14:sldId id="265"/>
            <p14:sldId id="338"/>
            <p14:sldId id="422"/>
            <p14:sldId id="423"/>
            <p14:sldId id="426"/>
            <p14:sldId id="427"/>
            <p14:sldId id="505"/>
            <p14:sldId id="506"/>
            <p14:sldId id="570"/>
          </p14:sldIdLst>
        </p14:section>
        <p14:section name="Errors in CLSS" id="{D95A273E-2816-4455-AA55-9E6AD8D512F1}">
          <p14:sldIdLst>
            <p14:sldId id="476"/>
            <p14:sldId id="477"/>
            <p14:sldId id="478"/>
            <p14:sldId id="479"/>
            <p14:sldId id="480"/>
            <p14:sldId id="472"/>
            <p14:sldId id="518"/>
            <p14:sldId id="546"/>
            <p14:sldId id="481"/>
          </p14:sldIdLst>
        </p14:section>
        <p14:section name="Validating- Warnings &amp; Workflows" id="{B1E16756-AAA7-4835-BB4E-118A6C752C98}">
          <p14:sldIdLst>
            <p14:sldId id="482"/>
            <p14:sldId id="453"/>
            <p14:sldId id="517"/>
            <p14:sldId id="458"/>
            <p14:sldId id="459"/>
            <p14:sldId id="460"/>
            <p14:sldId id="461"/>
            <p14:sldId id="456"/>
            <p14:sldId id="424"/>
            <p14:sldId id="425"/>
            <p14:sldId id="428"/>
            <p14:sldId id="429"/>
          </p14:sldIdLst>
        </p14:section>
        <p14:section name="Credit Hour to Seat Time Calculation" id="{7D2D8A0E-A99E-450D-A617-46BADBAE99C2}">
          <p14:sldIdLst>
            <p14:sldId id="499"/>
            <p14:sldId id="486"/>
            <p14:sldId id="457"/>
            <p14:sldId id="488"/>
            <p14:sldId id="489"/>
            <p14:sldId id="454"/>
            <p14:sldId id="490"/>
            <p14:sldId id="491"/>
            <p14:sldId id="492"/>
            <p14:sldId id="493"/>
            <p14:sldId id="494"/>
            <p14:sldId id="495"/>
            <p14:sldId id="496"/>
            <p14:sldId id="497"/>
            <p14:sldId id="498"/>
          </p14:sldIdLst>
        </p14:section>
        <p14:section name="10% Allotment Calculations" id="{D7F48334-C920-46AF-9C3D-7E23D532FBF4}">
          <p14:sldIdLst>
            <p14:sldId id="485"/>
            <p14:sldId id="483"/>
            <p14:sldId id="440"/>
            <p14:sldId id="441"/>
            <p14:sldId id="438"/>
            <p14:sldId id="442"/>
            <p14:sldId id="484"/>
            <p14:sldId id="435"/>
          </p14:sldIdLst>
        </p14:section>
        <p14:section name="Section Numbering" id="{208BFC12-08E2-4DA4-8F58-5C3A02B38AEB}">
          <p14:sldIdLst>
            <p14:sldId id="532"/>
            <p14:sldId id="443"/>
            <p14:sldId id="444"/>
            <p14:sldId id="534"/>
            <p14:sldId id="535"/>
          </p14:sldIdLst>
        </p14:section>
        <p14:section name="Viewing Where A Schedule Or Section is In Workflow" id="{03D0333B-FF82-45C8-82B6-C7A605C0B283}">
          <p14:sldIdLst>
            <p14:sldId id="430"/>
            <p14:sldId id="431"/>
            <p14:sldId id="432"/>
          </p14:sldIdLst>
        </p14:section>
        <p14:section name="CLSS, myBanner, or Email-Which Do I Use?" id="{E9271570-A235-4B08-B79D-D413DAB57861}">
          <p14:sldIdLst>
            <p14:sldId id="365"/>
            <p14:sldId id="369"/>
            <p14:sldId id="372"/>
            <p14:sldId id="373"/>
            <p14:sldId id="374"/>
            <p14:sldId id="375"/>
            <p14:sldId id="376"/>
            <p14:sldId id="377"/>
            <p14:sldId id="378"/>
            <p14:sldId id="379"/>
            <p14:sldId id="380"/>
            <p14:sldId id="370"/>
          </p14:sldIdLst>
        </p14:section>
        <p14:section name="Room Seek" id="{2D20B09E-517E-43FE-BB6F-3F52587E5F11}">
          <p14:sldIdLst>
            <p14:sldId id="577"/>
            <p14:sldId id="581"/>
            <p14:sldId id="583"/>
            <p14:sldId id="584"/>
            <p14:sldId id="582"/>
            <p14:sldId id="585"/>
            <p14:sldId id="586"/>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10611"/>
    <a:srgbClr val="FF9999"/>
    <a:srgbClr val="CEFCFE"/>
    <a:srgbClr val="CCFFFF"/>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3FC8160-AD87-4F63-8293-677AF57ABD7D}" v="2" dt="2026-08-20T21:44:11.96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09" autoAdjust="0"/>
  </p:normalViewPr>
  <p:slideViewPr>
    <p:cSldViewPr snapToGrid="0">
      <p:cViewPr varScale="1">
        <p:scale>
          <a:sx n="97" d="100"/>
          <a:sy n="97" d="100"/>
        </p:scale>
        <p:origin x="2004" y="9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notesMaster" Target="notesMasters/notesMaster1.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microsoft.com/office/2015/10/relationships/revisionInfo" Target="revisionInfo.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presProps" Target="pres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viewProps" Target="view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tableStyles" Target="tableStyles.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microsoft.com/office/2016/11/relationships/changesInfo" Target="changesInfos/changesInfo1.xml"/><Relationship Id="rId1" Type="http://schemas.openxmlformats.org/officeDocument/2006/relationships/slideMaster" Target="slideMasters/slideMaster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urnell, Lynn Palmer" userId="90c41ed6-8156-4272-97cd-ccd31d1c9e93" providerId="ADAL" clId="{0173AAB6-4EF4-44F6-9CB7-08D8533A8B3F}"/>
    <pc:docChg chg="undo redo custSel addSld delSld modSld sldOrd addSection delSection modSection">
      <pc:chgData name="Purnell, Lynn Palmer" userId="90c41ed6-8156-4272-97cd-ccd31d1c9e93" providerId="ADAL" clId="{0173AAB6-4EF4-44F6-9CB7-08D8533A8B3F}" dt="2026-08-20T21:49:23.069" v="23193" actId="1038"/>
      <pc:docMkLst>
        <pc:docMk/>
      </pc:docMkLst>
      <pc:sldChg chg="addSp modSp mod">
        <pc:chgData name="Purnell, Lynn Palmer" userId="90c41ed6-8156-4272-97cd-ccd31d1c9e93" providerId="ADAL" clId="{0173AAB6-4EF4-44F6-9CB7-08D8533A8B3F}" dt="2026-08-20T21:42:59.283" v="22740" actId="1037"/>
        <pc:sldMkLst>
          <pc:docMk/>
          <pc:sldMk cId="2185705381" sldId="267"/>
        </pc:sldMkLst>
        <pc:spChg chg="mod">
          <ac:chgData name="Purnell, Lynn Palmer" userId="90c41ed6-8156-4272-97cd-ccd31d1c9e93" providerId="ADAL" clId="{0173AAB6-4EF4-44F6-9CB7-08D8533A8B3F}" dt="2026-07-27T13:44:15.049" v="20712" actId="14100"/>
          <ac:spMkLst>
            <pc:docMk/>
            <pc:sldMk cId="2185705381" sldId="267"/>
            <ac:spMk id="4" creationId="{00000000-0000-0000-0000-000000000000}"/>
          </ac:spMkLst>
        </pc:spChg>
        <pc:spChg chg="add mod">
          <ac:chgData name="Purnell, Lynn Palmer" userId="90c41ed6-8156-4272-97cd-ccd31d1c9e93" providerId="ADAL" clId="{0173AAB6-4EF4-44F6-9CB7-08D8533A8B3F}" dt="2026-07-27T13:51:23.452" v="20872" actId="20577"/>
          <ac:spMkLst>
            <pc:docMk/>
            <pc:sldMk cId="2185705381" sldId="267"/>
            <ac:spMk id="5" creationId="{DBDF8D4E-CC97-9DD1-58D3-BE7D4D294127}"/>
          </ac:spMkLst>
        </pc:spChg>
        <pc:spChg chg="mod">
          <ac:chgData name="Purnell, Lynn Palmer" userId="90c41ed6-8156-4272-97cd-ccd31d1c9e93" providerId="ADAL" clId="{0173AAB6-4EF4-44F6-9CB7-08D8533A8B3F}" dt="2026-08-20T21:42:26.067" v="22704" actId="14100"/>
          <ac:spMkLst>
            <pc:docMk/>
            <pc:sldMk cId="2185705381" sldId="267"/>
            <ac:spMk id="6" creationId="{00000000-0000-0000-0000-000000000000}"/>
          </ac:spMkLst>
        </pc:spChg>
        <pc:spChg chg="mod">
          <ac:chgData name="Purnell, Lynn Palmer" userId="90c41ed6-8156-4272-97cd-ccd31d1c9e93" providerId="ADAL" clId="{0173AAB6-4EF4-44F6-9CB7-08D8533A8B3F}" dt="2026-07-27T13:44:18.755" v="20713" actId="14100"/>
          <ac:spMkLst>
            <pc:docMk/>
            <pc:sldMk cId="2185705381" sldId="267"/>
            <ac:spMk id="7" creationId="{62F2AF30-B2E4-8F25-D3AE-3B11635FED4E}"/>
          </ac:spMkLst>
        </pc:spChg>
        <pc:spChg chg="mod">
          <ac:chgData name="Purnell, Lynn Palmer" userId="90c41ed6-8156-4272-97cd-ccd31d1c9e93" providerId="ADAL" clId="{0173AAB6-4EF4-44F6-9CB7-08D8533A8B3F}" dt="2026-08-20T21:42:49.364" v="22733" actId="14100"/>
          <ac:spMkLst>
            <pc:docMk/>
            <pc:sldMk cId="2185705381" sldId="267"/>
            <ac:spMk id="8" creationId="{8050B815-BA30-E917-1E99-E68F8DFC4618}"/>
          </ac:spMkLst>
        </pc:spChg>
        <pc:spChg chg="mod">
          <ac:chgData name="Purnell, Lynn Palmer" userId="90c41ed6-8156-4272-97cd-ccd31d1c9e93" providerId="ADAL" clId="{0173AAB6-4EF4-44F6-9CB7-08D8533A8B3F}" dt="2026-07-27T13:44:22.636" v="20714" actId="14100"/>
          <ac:spMkLst>
            <pc:docMk/>
            <pc:sldMk cId="2185705381" sldId="267"/>
            <ac:spMk id="9" creationId="{3795FA1E-3272-B045-9271-511EB54F9FAB}"/>
          </ac:spMkLst>
        </pc:spChg>
        <pc:spChg chg="mod">
          <ac:chgData name="Purnell, Lynn Palmer" userId="90c41ed6-8156-4272-97cd-ccd31d1c9e93" providerId="ADAL" clId="{0173AAB6-4EF4-44F6-9CB7-08D8533A8B3F}" dt="2026-08-20T21:42:14.815" v="22701" actId="14100"/>
          <ac:spMkLst>
            <pc:docMk/>
            <pc:sldMk cId="2185705381" sldId="267"/>
            <ac:spMk id="10" creationId="{00000000-0000-0000-0000-000000000000}"/>
          </ac:spMkLst>
        </pc:spChg>
        <pc:spChg chg="mod">
          <ac:chgData name="Purnell, Lynn Palmer" userId="90c41ed6-8156-4272-97cd-ccd31d1c9e93" providerId="ADAL" clId="{0173AAB6-4EF4-44F6-9CB7-08D8533A8B3F}" dt="2026-08-20T21:42:59.283" v="22740" actId="1037"/>
          <ac:spMkLst>
            <pc:docMk/>
            <pc:sldMk cId="2185705381" sldId="267"/>
            <ac:spMk id="11" creationId="{00000000-0000-0000-0000-000000000000}"/>
          </ac:spMkLst>
        </pc:spChg>
        <pc:spChg chg="add mod">
          <ac:chgData name="Purnell, Lynn Palmer" userId="90c41ed6-8156-4272-97cd-ccd31d1c9e93" providerId="ADAL" clId="{0173AAB6-4EF4-44F6-9CB7-08D8533A8B3F}" dt="2026-08-17T13:10:07.579" v="21398" actId="404"/>
          <ac:spMkLst>
            <pc:docMk/>
            <pc:sldMk cId="2185705381" sldId="267"/>
            <ac:spMk id="13" creationId="{77E36078-198E-2A35-7FE9-4589C6AC431D}"/>
          </ac:spMkLst>
        </pc:spChg>
        <pc:spChg chg="mod">
          <ac:chgData name="Purnell, Lynn Palmer" userId="90c41ed6-8156-4272-97cd-ccd31d1c9e93" providerId="ADAL" clId="{0173AAB6-4EF4-44F6-9CB7-08D8533A8B3F}" dt="2026-07-27T13:43:54.194" v="20707" actId="1076"/>
          <ac:spMkLst>
            <pc:docMk/>
            <pc:sldMk cId="2185705381" sldId="267"/>
            <ac:spMk id="14" creationId="{65719FA1-46E4-001A-7666-3C218B35F9A1}"/>
          </ac:spMkLst>
        </pc:spChg>
        <pc:spChg chg="add mod">
          <ac:chgData name="Purnell, Lynn Palmer" userId="90c41ed6-8156-4272-97cd-ccd31d1c9e93" providerId="ADAL" clId="{0173AAB6-4EF4-44F6-9CB7-08D8533A8B3F}" dt="2026-08-20T21:42:57.413" v="22737" actId="1037"/>
          <ac:spMkLst>
            <pc:docMk/>
            <pc:sldMk cId="2185705381" sldId="267"/>
            <ac:spMk id="15" creationId="{DAEB9BE3-FF7F-59E1-C0A1-857C3DEB9C8F}"/>
          </ac:spMkLst>
        </pc:spChg>
        <pc:cxnChg chg="mod">
          <ac:chgData name="Purnell, Lynn Palmer" userId="90c41ed6-8156-4272-97cd-ccd31d1c9e93" providerId="ADAL" clId="{0173AAB6-4EF4-44F6-9CB7-08D8533A8B3F}" dt="2026-07-27T13:50:50.998" v="20850" actId="14100"/>
          <ac:cxnSpMkLst>
            <pc:docMk/>
            <pc:sldMk cId="2185705381" sldId="267"/>
            <ac:cxnSpMk id="12" creationId="{B0608C2B-B744-AE1C-F9E6-547BBC56B795}"/>
          </ac:cxnSpMkLst>
        </pc:cxnChg>
      </pc:sldChg>
      <pc:sldChg chg="add">
        <pc:chgData name="Purnell, Lynn Palmer" userId="90c41ed6-8156-4272-97cd-ccd31d1c9e93" providerId="ADAL" clId="{0173AAB6-4EF4-44F6-9CB7-08D8533A8B3F}" dt="2026-08-17T13:12:59.967" v="21442"/>
        <pc:sldMkLst>
          <pc:docMk/>
          <pc:sldMk cId="1445669419" sldId="381"/>
        </pc:sldMkLst>
      </pc:sldChg>
      <pc:sldChg chg="add">
        <pc:chgData name="Purnell, Lynn Palmer" userId="90c41ed6-8156-4272-97cd-ccd31d1c9e93" providerId="ADAL" clId="{0173AAB6-4EF4-44F6-9CB7-08D8533A8B3F}" dt="2026-08-17T13:12:59.967" v="21442"/>
        <pc:sldMkLst>
          <pc:docMk/>
          <pc:sldMk cId="3461550571" sldId="387"/>
        </pc:sldMkLst>
      </pc:sldChg>
      <pc:sldChg chg="modSp mod">
        <pc:chgData name="Purnell, Lynn Palmer" userId="90c41ed6-8156-4272-97cd-ccd31d1c9e93" providerId="ADAL" clId="{0173AAB6-4EF4-44F6-9CB7-08D8533A8B3F}" dt="2026-07-30T18:21:35.179" v="21043" actId="20577"/>
        <pc:sldMkLst>
          <pc:docMk/>
          <pc:sldMk cId="2106793338" sldId="398"/>
        </pc:sldMkLst>
        <pc:spChg chg="mod">
          <ac:chgData name="Purnell, Lynn Palmer" userId="90c41ed6-8156-4272-97cd-ccd31d1c9e93" providerId="ADAL" clId="{0173AAB6-4EF4-44F6-9CB7-08D8533A8B3F}" dt="2026-07-30T18:21:35.179" v="21043" actId="20577"/>
          <ac:spMkLst>
            <pc:docMk/>
            <pc:sldMk cId="2106793338" sldId="398"/>
            <ac:spMk id="4" creationId="{06299598-A8E1-FED6-DBCF-610C292CB6FA}"/>
          </ac:spMkLst>
        </pc:spChg>
      </pc:sldChg>
      <pc:sldChg chg="modSp mod">
        <pc:chgData name="Purnell, Lynn Palmer" userId="90c41ed6-8156-4272-97cd-ccd31d1c9e93" providerId="ADAL" clId="{0173AAB6-4EF4-44F6-9CB7-08D8533A8B3F}" dt="2026-07-22T18:49:11.800" v="20136" actId="1035"/>
        <pc:sldMkLst>
          <pc:docMk/>
          <pc:sldMk cId="3602699117" sldId="474"/>
        </pc:sldMkLst>
        <pc:spChg chg="mod">
          <ac:chgData name="Purnell, Lynn Palmer" userId="90c41ed6-8156-4272-97cd-ccd31d1c9e93" providerId="ADAL" clId="{0173AAB6-4EF4-44F6-9CB7-08D8533A8B3F}" dt="2026-07-22T18:49:04.441" v="20125" actId="27636"/>
          <ac:spMkLst>
            <pc:docMk/>
            <pc:sldMk cId="3602699117" sldId="474"/>
            <ac:spMk id="2" creationId="{00000000-0000-0000-0000-000000000000}"/>
          </ac:spMkLst>
        </pc:spChg>
        <pc:spChg chg="mod">
          <ac:chgData name="Purnell, Lynn Palmer" userId="90c41ed6-8156-4272-97cd-ccd31d1c9e93" providerId="ADAL" clId="{0173AAB6-4EF4-44F6-9CB7-08D8533A8B3F}" dt="2026-07-22T18:49:11.800" v="20136" actId="1035"/>
          <ac:spMkLst>
            <pc:docMk/>
            <pc:sldMk cId="3602699117" sldId="474"/>
            <ac:spMk id="3" creationId="{00000000-0000-0000-0000-000000000000}"/>
          </ac:spMkLst>
        </pc:spChg>
        <pc:spChg chg="mod">
          <ac:chgData name="Purnell, Lynn Palmer" userId="90c41ed6-8156-4272-97cd-ccd31d1c9e93" providerId="ADAL" clId="{0173AAB6-4EF4-44F6-9CB7-08D8533A8B3F}" dt="2026-07-22T18:48:55.948" v="20121" actId="255"/>
          <ac:spMkLst>
            <pc:docMk/>
            <pc:sldMk cId="3602699117" sldId="474"/>
            <ac:spMk id="10" creationId="{F647F027-3D48-2EF4-E962-7303F045AE01}"/>
          </ac:spMkLst>
        </pc:spChg>
        <pc:picChg chg="mod">
          <ac:chgData name="Purnell, Lynn Palmer" userId="90c41ed6-8156-4272-97cd-ccd31d1c9e93" providerId="ADAL" clId="{0173AAB6-4EF4-44F6-9CB7-08D8533A8B3F}" dt="2026-07-22T18:48:30.038" v="20116" actId="1076"/>
          <ac:picMkLst>
            <pc:docMk/>
            <pc:sldMk cId="3602699117" sldId="474"/>
            <ac:picMk id="9" creationId="{2A71383C-7AC1-FCDF-537A-3BD10B4800B0}"/>
          </ac:picMkLst>
        </pc:picChg>
        <pc:cxnChg chg="mod">
          <ac:chgData name="Purnell, Lynn Palmer" userId="90c41ed6-8156-4272-97cd-ccd31d1c9e93" providerId="ADAL" clId="{0173AAB6-4EF4-44F6-9CB7-08D8533A8B3F}" dt="2026-07-22T18:49:08.541" v="20132" actId="1035"/>
          <ac:cxnSpMkLst>
            <pc:docMk/>
            <pc:sldMk cId="3602699117" sldId="474"/>
            <ac:cxnSpMk id="6" creationId="{7B48D3C9-1A1D-A5A5-A25F-7C6D06DF60E1}"/>
          </ac:cxnSpMkLst>
        </pc:cxnChg>
      </pc:sldChg>
      <pc:sldChg chg="modSp mod">
        <pc:chgData name="Purnell, Lynn Palmer" userId="90c41ed6-8156-4272-97cd-ccd31d1c9e93" providerId="ADAL" clId="{0173AAB6-4EF4-44F6-9CB7-08D8533A8B3F}" dt="2026-07-27T13:53:04.853" v="20879" actId="404"/>
        <pc:sldMkLst>
          <pc:docMk/>
          <pc:sldMk cId="2100263460" sldId="486"/>
        </pc:sldMkLst>
        <pc:spChg chg="mod">
          <ac:chgData name="Purnell, Lynn Palmer" userId="90c41ed6-8156-4272-97cd-ccd31d1c9e93" providerId="ADAL" clId="{0173AAB6-4EF4-44F6-9CB7-08D8533A8B3F}" dt="2026-07-27T13:53:04.853" v="20879" actId="404"/>
          <ac:spMkLst>
            <pc:docMk/>
            <pc:sldMk cId="2100263460" sldId="486"/>
            <ac:spMk id="2" creationId="{EE3BFB9E-DE14-39F5-51C4-437426DC4C60}"/>
          </ac:spMkLst>
        </pc:spChg>
      </pc:sldChg>
      <pc:sldChg chg="add">
        <pc:chgData name="Purnell, Lynn Palmer" userId="90c41ed6-8156-4272-97cd-ccd31d1c9e93" providerId="ADAL" clId="{0173AAB6-4EF4-44F6-9CB7-08D8533A8B3F}" dt="2026-08-17T13:12:59.967" v="21442"/>
        <pc:sldMkLst>
          <pc:docMk/>
          <pc:sldMk cId="3196868977" sldId="501"/>
        </pc:sldMkLst>
      </pc:sldChg>
      <pc:sldChg chg="modSp add mod">
        <pc:chgData name="Purnell, Lynn Palmer" userId="90c41ed6-8156-4272-97cd-ccd31d1c9e93" providerId="ADAL" clId="{0173AAB6-4EF4-44F6-9CB7-08D8533A8B3F}" dt="2026-08-20T21:48:26.063" v="23170" actId="114"/>
        <pc:sldMkLst>
          <pc:docMk/>
          <pc:sldMk cId="2557977036" sldId="513"/>
        </pc:sldMkLst>
        <pc:spChg chg="mod">
          <ac:chgData name="Purnell, Lynn Palmer" userId="90c41ed6-8156-4272-97cd-ccd31d1c9e93" providerId="ADAL" clId="{0173AAB6-4EF4-44F6-9CB7-08D8533A8B3F}" dt="2026-08-20T21:44:16.554" v="22825" actId="6549"/>
          <ac:spMkLst>
            <pc:docMk/>
            <pc:sldMk cId="2557977036" sldId="513"/>
            <ac:spMk id="3" creationId="{DD1743EB-1D31-E181-E8C8-D1C5B2E2CDE9}"/>
          </ac:spMkLst>
        </pc:spChg>
        <pc:spChg chg="mod">
          <ac:chgData name="Purnell, Lynn Palmer" userId="90c41ed6-8156-4272-97cd-ccd31d1c9e93" providerId="ADAL" clId="{0173AAB6-4EF4-44F6-9CB7-08D8533A8B3F}" dt="2026-08-20T21:48:26.063" v="23170" actId="114"/>
          <ac:spMkLst>
            <pc:docMk/>
            <pc:sldMk cId="2557977036" sldId="513"/>
            <ac:spMk id="4" creationId="{DB1E5F77-928C-8CFD-0D8C-D9C104651F59}"/>
          </ac:spMkLst>
        </pc:spChg>
      </pc:sldChg>
      <pc:sldChg chg="add">
        <pc:chgData name="Purnell, Lynn Palmer" userId="90c41ed6-8156-4272-97cd-ccd31d1c9e93" providerId="ADAL" clId="{0173AAB6-4EF4-44F6-9CB7-08D8533A8B3F}" dt="2026-08-17T13:12:59.967" v="21442"/>
        <pc:sldMkLst>
          <pc:docMk/>
          <pc:sldMk cId="3393626787" sldId="514"/>
        </pc:sldMkLst>
      </pc:sldChg>
      <pc:sldChg chg="modSp mod">
        <pc:chgData name="Purnell, Lynn Palmer" userId="90c41ed6-8156-4272-97cd-ccd31d1c9e93" providerId="ADAL" clId="{0173AAB6-4EF4-44F6-9CB7-08D8533A8B3F}" dt="2026-07-31T14:20:00.477" v="21054" actId="6549"/>
        <pc:sldMkLst>
          <pc:docMk/>
          <pc:sldMk cId="3032865810" sldId="534"/>
        </pc:sldMkLst>
        <pc:graphicFrameChg chg="modGraphic">
          <ac:chgData name="Purnell, Lynn Palmer" userId="90c41ed6-8156-4272-97cd-ccd31d1c9e93" providerId="ADAL" clId="{0173AAB6-4EF4-44F6-9CB7-08D8533A8B3F}" dt="2026-07-31T14:20:00.477" v="21054" actId="6549"/>
          <ac:graphicFrameMkLst>
            <pc:docMk/>
            <pc:sldMk cId="3032865810" sldId="534"/>
            <ac:graphicFrameMk id="4" creationId="{8E1DD4AD-6420-4F7C-428A-F926A58219EC}"/>
          </ac:graphicFrameMkLst>
        </pc:graphicFrameChg>
      </pc:sldChg>
      <pc:sldChg chg="addSp modSp mod">
        <pc:chgData name="Purnell, Lynn Palmer" userId="90c41ed6-8156-4272-97cd-ccd31d1c9e93" providerId="ADAL" clId="{0173AAB6-4EF4-44F6-9CB7-08D8533A8B3F}" dt="2026-08-17T13:15:38.994" v="21454"/>
        <pc:sldMkLst>
          <pc:docMk/>
          <pc:sldMk cId="1116302942" sldId="544"/>
        </pc:sldMkLst>
        <pc:graphicFrameChg chg="add mod modGraphic">
          <ac:chgData name="Purnell, Lynn Palmer" userId="90c41ed6-8156-4272-97cd-ccd31d1c9e93" providerId="ADAL" clId="{0173AAB6-4EF4-44F6-9CB7-08D8533A8B3F}" dt="2026-08-17T13:15:38.994" v="21454"/>
          <ac:graphicFrameMkLst>
            <pc:docMk/>
            <pc:sldMk cId="1116302942" sldId="544"/>
            <ac:graphicFrameMk id="5" creationId="{8C1A7A53-C21A-0200-9957-A4E1935B5FD7}"/>
          </ac:graphicFrameMkLst>
        </pc:graphicFrameChg>
        <pc:graphicFrameChg chg="modGraphic">
          <ac:chgData name="Purnell, Lynn Palmer" userId="90c41ed6-8156-4272-97cd-ccd31d1c9e93" providerId="ADAL" clId="{0173AAB6-4EF4-44F6-9CB7-08D8533A8B3F}" dt="2026-07-27T13:53:43.106" v="20881"/>
          <ac:graphicFrameMkLst>
            <pc:docMk/>
            <pc:sldMk cId="1116302942" sldId="544"/>
            <ac:graphicFrameMk id="11" creationId="{5E830E74-32B2-185F-9A58-1EC13EA50A90}"/>
          </ac:graphicFrameMkLst>
        </pc:graphicFrameChg>
      </pc:sldChg>
      <pc:sldChg chg="addSp delSp modSp add mod">
        <pc:chgData name="Purnell, Lynn Palmer" userId="90c41ed6-8156-4272-97cd-ccd31d1c9e93" providerId="ADAL" clId="{0173AAB6-4EF4-44F6-9CB7-08D8533A8B3F}" dt="2026-08-20T21:43:46.573" v="22822" actId="20577"/>
        <pc:sldMkLst>
          <pc:docMk/>
          <pc:sldMk cId="984527413" sldId="571"/>
        </pc:sldMkLst>
        <pc:spChg chg="mod">
          <ac:chgData name="Purnell, Lynn Palmer" userId="90c41ed6-8156-4272-97cd-ccd31d1c9e93" providerId="ADAL" clId="{0173AAB6-4EF4-44F6-9CB7-08D8533A8B3F}" dt="2026-07-27T13:51:10.226" v="20870" actId="27636"/>
          <ac:spMkLst>
            <pc:docMk/>
            <pc:sldMk cId="984527413" sldId="571"/>
            <ac:spMk id="2" creationId="{73B7E6E3-8077-8D91-D33B-DA1111DA0498}"/>
          </ac:spMkLst>
        </pc:spChg>
        <pc:spChg chg="add mod">
          <ac:chgData name="Purnell, Lynn Palmer" userId="90c41ed6-8156-4272-97cd-ccd31d1c9e93" providerId="ADAL" clId="{0173AAB6-4EF4-44F6-9CB7-08D8533A8B3F}" dt="2026-08-17T13:11:56.807" v="21432" actId="1076"/>
          <ac:spMkLst>
            <pc:docMk/>
            <pc:sldMk cId="984527413" sldId="571"/>
            <ac:spMk id="4" creationId="{2CA1D39C-62CB-D161-8628-C0783970062B}"/>
          </ac:spMkLst>
        </pc:spChg>
        <pc:spChg chg="add mod">
          <ac:chgData name="Purnell, Lynn Palmer" userId="90c41ed6-8156-4272-97cd-ccd31d1c9e93" providerId="ADAL" clId="{0173AAB6-4EF4-44F6-9CB7-08D8533A8B3F}" dt="2026-08-20T21:43:40.568" v="22815" actId="20577"/>
          <ac:spMkLst>
            <pc:docMk/>
            <pc:sldMk cId="984527413" sldId="571"/>
            <ac:spMk id="5" creationId="{E9FC8E93-DEE7-98EF-F7C7-E6ACB3AAAD21}"/>
          </ac:spMkLst>
        </pc:spChg>
        <pc:spChg chg="add mod">
          <ac:chgData name="Purnell, Lynn Palmer" userId="90c41ed6-8156-4272-97cd-ccd31d1c9e93" providerId="ADAL" clId="{0173AAB6-4EF4-44F6-9CB7-08D8533A8B3F}" dt="2026-08-17T13:11:50.763" v="21431" actId="1038"/>
          <ac:spMkLst>
            <pc:docMk/>
            <pc:sldMk cId="984527413" sldId="571"/>
            <ac:spMk id="6" creationId="{07D4561C-32C9-A2C3-D7ED-1E8A93AAF7F4}"/>
          </ac:spMkLst>
        </pc:spChg>
        <pc:spChg chg="add mod">
          <ac:chgData name="Purnell, Lynn Palmer" userId="90c41ed6-8156-4272-97cd-ccd31d1c9e93" providerId="ADAL" clId="{0173AAB6-4EF4-44F6-9CB7-08D8533A8B3F}" dt="2026-08-20T21:43:28.515" v="22801" actId="1076"/>
          <ac:spMkLst>
            <pc:docMk/>
            <pc:sldMk cId="984527413" sldId="571"/>
            <ac:spMk id="8" creationId="{CF095544-1648-2042-8D87-63CCEEC622EC}"/>
          </ac:spMkLst>
        </pc:spChg>
        <pc:spChg chg="add mod">
          <ac:chgData name="Purnell, Lynn Palmer" userId="90c41ed6-8156-4272-97cd-ccd31d1c9e93" providerId="ADAL" clId="{0173AAB6-4EF4-44F6-9CB7-08D8533A8B3F}" dt="2026-07-27T13:41:27.838" v="20657" actId="1076"/>
          <ac:spMkLst>
            <pc:docMk/>
            <pc:sldMk cId="984527413" sldId="571"/>
            <ac:spMk id="15" creationId="{B031F93C-4827-29C3-A9C5-34AE7099E668}"/>
          </ac:spMkLst>
        </pc:spChg>
        <pc:spChg chg="add mod">
          <ac:chgData name="Purnell, Lynn Palmer" userId="90c41ed6-8156-4272-97cd-ccd31d1c9e93" providerId="ADAL" clId="{0173AAB6-4EF4-44F6-9CB7-08D8533A8B3F}" dt="2026-07-27T13:56:08.694" v="20902" actId="403"/>
          <ac:spMkLst>
            <pc:docMk/>
            <pc:sldMk cId="984527413" sldId="571"/>
            <ac:spMk id="17" creationId="{C7B9FE12-C78D-FEC2-2E9D-7C3184357171}"/>
          </ac:spMkLst>
        </pc:spChg>
        <pc:spChg chg="add mod">
          <ac:chgData name="Purnell, Lynn Palmer" userId="90c41ed6-8156-4272-97cd-ccd31d1c9e93" providerId="ADAL" clId="{0173AAB6-4EF4-44F6-9CB7-08D8533A8B3F}" dt="2026-07-27T13:42:00.705" v="20682" actId="1076"/>
          <ac:spMkLst>
            <pc:docMk/>
            <pc:sldMk cId="984527413" sldId="571"/>
            <ac:spMk id="21" creationId="{B98F05F8-97F7-F317-BC86-5743B2CFFC36}"/>
          </ac:spMkLst>
        </pc:spChg>
        <pc:spChg chg="add mod">
          <ac:chgData name="Purnell, Lynn Palmer" userId="90c41ed6-8156-4272-97cd-ccd31d1c9e93" providerId="ADAL" clId="{0173AAB6-4EF4-44F6-9CB7-08D8533A8B3F}" dt="2026-07-27T13:41:51.949" v="20681" actId="1038"/>
          <ac:spMkLst>
            <pc:docMk/>
            <pc:sldMk cId="984527413" sldId="571"/>
            <ac:spMk id="29" creationId="{0537FF45-86BB-080F-102D-4DB0A8A0FB46}"/>
          </ac:spMkLst>
        </pc:spChg>
        <pc:spChg chg="add mod">
          <ac:chgData name="Purnell, Lynn Palmer" userId="90c41ed6-8156-4272-97cd-ccd31d1c9e93" providerId="ADAL" clId="{0173AAB6-4EF4-44F6-9CB7-08D8533A8B3F}" dt="2026-07-27T13:42:03.385" v="20683" actId="1076"/>
          <ac:spMkLst>
            <pc:docMk/>
            <pc:sldMk cId="984527413" sldId="571"/>
            <ac:spMk id="37" creationId="{6F311B47-4C49-345B-FDEB-65B17FD2E771}"/>
          </ac:spMkLst>
        </pc:spChg>
        <pc:spChg chg="add mod">
          <ac:chgData name="Purnell, Lynn Palmer" userId="90c41ed6-8156-4272-97cd-ccd31d1c9e93" providerId="ADAL" clId="{0173AAB6-4EF4-44F6-9CB7-08D8533A8B3F}" dt="2026-07-27T13:42:07.881" v="20684" actId="1076"/>
          <ac:spMkLst>
            <pc:docMk/>
            <pc:sldMk cId="984527413" sldId="571"/>
            <ac:spMk id="41" creationId="{74E7FAB0-C4D2-7FE6-6D97-272DDED5C9D9}"/>
          </ac:spMkLst>
        </pc:spChg>
        <pc:spChg chg="add mod">
          <ac:chgData name="Purnell, Lynn Palmer" userId="90c41ed6-8156-4272-97cd-ccd31d1c9e93" providerId="ADAL" clId="{0173AAB6-4EF4-44F6-9CB7-08D8533A8B3F}" dt="2026-08-17T13:12:02.827" v="21434" actId="20577"/>
          <ac:spMkLst>
            <pc:docMk/>
            <pc:sldMk cId="984527413" sldId="571"/>
            <ac:spMk id="45" creationId="{A09B56DD-5220-2AAC-C417-CCE4CE9C2638}"/>
          </ac:spMkLst>
        </pc:spChg>
        <pc:spChg chg="add mod">
          <ac:chgData name="Purnell, Lynn Palmer" userId="90c41ed6-8156-4272-97cd-ccd31d1c9e93" providerId="ADAL" clId="{0173AAB6-4EF4-44F6-9CB7-08D8533A8B3F}" dt="2026-08-20T21:43:42.813" v="22817" actId="20577"/>
          <ac:spMkLst>
            <pc:docMk/>
            <pc:sldMk cId="984527413" sldId="571"/>
            <ac:spMk id="49" creationId="{EA568BB1-0522-3308-6DF1-BC51EA711EAE}"/>
          </ac:spMkLst>
        </pc:spChg>
        <pc:spChg chg="add mod">
          <ac:chgData name="Purnell, Lynn Palmer" userId="90c41ed6-8156-4272-97cd-ccd31d1c9e93" providerId="ADAL" clId="{0173AAB6-4EF4-44F6-9CB7-08D8533A8B3F}" dt="2026-08-20T21:43:44.582" v="22819" actId="20577"/>
          <ac:spMkLst>
            <pc:docMk/>
            <pc:sldMk cId="984527413" sldId="571"/>
            <ac:spMk id="53" creationId="{BC101CFB-C995-569B-5937-44E3F854449B}"/>
          </ac:spMkLst>
        </pc:spChg>
        <pc:spChg chg="add mod">
          <ac:chgData name="Purnell, Lynn Palmer" userId="90c41ed6-8156-4272-97cd-ccd31d1c9e93" providerId="ADAL" clId="{0173AAB6-4EF4-44F6-9CB7-08D8533A8B3F}" dt="2026-08-20T21:43:46.573" v="22822" actId="20577"/>
          <ac:spMkLst>
            <pc:docMk/>
            <pc:sldMk cId="984527413" sldId="571"/>
            <ac:spMk id="57" creationId="{68E2D619-BE0C-A051-945C-7F415DC1E31B}"/>
          </ac:spMkLst>
        </pc:spChg>
        <pc:spChg chg="add mod">
          <ac:chgData name="Purnell, Lynn Palmer" userId="90c41ed6-8156-4272-97cd-ccd31d1c9e93" providerId="ADAL" clId="{0173AAB6-4EF4-44F6-9CB7-08D8533A8B3F}" dt="2026-07-27T13:42:11.789" v="20685" actId="1076"/>
          <ac:spMkLst>
            <pc:docMk/>
            <pc:sldMk cId="984527413" sldId="571"/>
            <ac:spMk id="59" creationId="{B167ED3A-9D91-83B6-CC8B-3B611A240D5A}"/>
          </ac:spMkLst>
        </pc:spChg>
        <pc:spChg chg="add mod">
          <ac:chgData name="Purnell, Lynn Palmer" userId="90c41ed6-8156-4272-97cd-ccd31d1c9e93" providerId="ADAL" clId="{0173AAB6-4EF4-44F6-9CB7-08D8533A8B3F}" dt="2026-08-17T13:11:14.307" v="21408" actId="1076"/>
          <ac:spMkLst>
            <pc:docMk/>
            <pc:sldMk cId="984527413" sldId="571"/>
            <ac:spMk id="61" creationId="{B18DB930-99E8-AEF3-227A-5DD665C3F9B4}"/>
          </ac:spMkLst>
        </pc:spChg>
        <pc:spChg chg="add mod">
          <ac:chgData name="Purnell, Lynn Palmer" userId="90c41ed6-8156-4272-97cd-ccd31d1c9e93" providerId="ADAL" clId="{0173AAB6-4EF4-44F6-9CB7-08D8533A8B3F}" dt="2026-08-20T21:43:12.909" v="22799" actId="1037"/>
          <ac:spMkLst>
            <pc:docMk/>
            <pc:sldMk cId="984527413" sldId="571"/>
            <ac:spMk id="63" creationId="{088AA03D-87D3-34B5-CB43-34423AF8FA9E}"/>
          </ac:spMkLst>
        </pc:spChg>
        <pc:spChg chg="add mod">
          <ac:chgData name="Purnell, Lynn Palmer" userId="90c41ed6-8156-4272-97cd-ccd31d1c9e93" providerId="ADAL" clId="{0173AAB6-4EF4-44F6-9CB7-08D8533A8B3F}" dt="2026-08-20T21:43:12.909" v="22799" actId="1037"/>
          <ac:spMkLst>
            <pc:docMk/>
            <pc:sldMk cId="984527413" sldId="571"/>
            <ac:spMk id="65" creationId="{4F95A3C9-CD4D-59B1-D4E9-921076091947}"/>
          </ac:spMkLst>
        </pc:spChg>
        <pc:spChg chg="add mod">
          <ac:chgData name="Purnell, Lynn Palmer" userId="90c41ed6-8156-4272-97cd-ccd31d1c9e93" providerId="ADAL" clId="{0173AAB6-4EF4-44F6-9CB7-08D8533A8B3F}" dt="2026-07-27T13:57:45.429" v="20909" actId="1036"/>
          <ac:spMkLst>
            <pc:docMk/>
            <pc:sldMk cId="984527413" sldId="571"/>
            <ac:spMk id="67" creationId="{FC57C966-F983-350A-6B78-668731523A64}"/>
          </ac:spMkLst>
        </pc:spChg>
      </pc:sldChg>
      <pc:sldChg chg="add">
        <pc:chgData name="Purnell, Lynn Palmer" userId="90c41ed6-8156-4272-97cd-ccd31d1c9e93" providerId="ADAL" clId="{0173AAB6-4EF4-44F6-9CB7-08D8533A8B3F}" dt="2026-07-27T13:52:26.773" v="20873"/>
        <pc:sldMkLst>
          <pc:docMk/>
          <pc:sldMk cId="523698690" sldId="576"/>
        </pc:sldMkLst>
      </pc:sldChg>
      <pc:sldChg chg="modSp add mod">
        <pc:chgData name="Purnell, Lynn Palmer" userId="90c41ed6-8156-4272-97cd-ccd31d1c9e93" providerId="ADAL" clId="{0173AAB6-4EF4-44F6-9CB7-08D8533A8B3F}" dt="2026-08-17T15:25:22.462" v="21455" actId="114"/>
        <pc:sldMkLst>
          <pc:docMk/>
          <pc:sldMk cId="2875737467" sldId="577"/>
        </pc:sldMkLst>
        <pc:spChg chg="mod">
          <ac:chgData name="Purnell, Lynn Palmer" userId="90c41ed6-8156-4272-97cd-ccd31d1c9e93" providerId="ADAL" clId="{0173AAB6-4EF4-44F6-9CB7-08D8533A8B3F}" dt="2026-08-17T15:25:22.462" v="21455" actId="114"/>
          <ac:spMkLst>
            <pc:docMk/>
            <pc:sldMk cId="2875737467" sldId="577"/>
            <ac:spMk id="2" creationId="{D2D3D34F-8E26-66EB-9119-A678B16B4107}"/>
          </ac:spMkLst>
        </pc:spChg>
      </pc:sldChg>
      <pc:sldChg chg="add">
        <pc:chgData name="Purnell, Lynn Palmer" userId="90c41ed6-8156-4272-97cd-ccd31d1c9e93" providerId="ADAL" clId="{0173AAB6-4EF4-44F6-9CB7-08D8533A8B3F}" dt="2026-08-17T13:12:59.967" v="21442"/>
        <pc:sldMkLst>
          <pc:docMk/>
          <pc:sldMk cId="2100723252" sldId="578"/>
        </pc:sldMkLst>
      </pc:sldChg>
      <pc:sldChg chg="add">
        <pc:chgData name="Purnell, Lynn Palmer" userId="90c41ed6-8156-4272-97cd-ccd31d1c9e93" providerId="ADAL" clId="{0173AAB6-4EF4-44F6-9CB7-08D8533A8B3F}" dt="2026-08-17T13:12:59.967" v="21442"/>
        <pc:sldMkLst>
          <pc:docMk/>
          <pc:sldMk cId="2169727168" sldId="579"/>
        </pc:sldMkLst>
      </pc:sldChg>
      <pc:sldChg chg="add">
        <pc:chgData name="Purnell, Lynn Palmer" userId="90c41ed6-8156-4272-97cd-ccd31d1c9e93" providerId="ADAL" clId="{0173AAB6-4EF4-44F6-9CB7-08D8533A8B3F}" dt="2026-08-17T13:12:59.967" v="21442"/>
        <pc:sldMkLst>
          <pc:docMk/>
          <pc:sldMk cId="1787142473" sldId="580"/>
        </pc:sldMkLst>
      </pc:sldChg>
      <pc:sldChg chg="addSp delSp modSp add mod">
        <pc:chgData name="Purnell, Lynn Palmer" userId="90c41ed6-8156-4272-97cd-ccd31d1c9e93" providerId="ADAL" clId="{0173AAB6-4EF4-44F6-9CB7-08D8533A8B3F}" dt="2026-08-20T21:49:23.069" v="23193" actId="1038"/>
        <pc:sldMkLst>
          <pc:docMk/>
          <pc:sldMk cId="1255130763" sldId="581"/>
        </pc:sldMkLst>
        <pc:spChg chg="mod">
          <ac:chgData name="Purnell, Lynn Palmer" userId="90c41ed6-8156-4272-97cd-ccd31d1c9e93" providerId="ADAL" clId="{0173AAB6-4EF4-44F6-9CB7-08D8533A8B3F}" dt="2026-08-17T15:25:51.950" v="21473" actId="20577"/>
          <ac:spMkLst>
            <pc:docMk/>
            <pc:sldMk cId="1255130763" sldId="581"/>
            <ac:spMk id="2" creationId="{05D5B11C-A284-5A8E-A931-A5A386B95716}"/>
          </ac:spMkLst>
        </pc:spChg>
        <pc:spChg chg="mod">
          <ac:chgData name="Purnell, Lynn Palmer" userId="90c41ed6-8156-4272-97cd-ccd31d1c9e93" providerId="ADAL" clId="{0173AAB6-4EF4-44F6-9CB7-08D8533A8B3F}" dt="2026-08-20T21:48:01.919" v="23168" actId="114"/>
          <ac:spMkLst>
            <pc:docMk/>
            <pc:sldMk cId="1255130763" sldId="581"/>
            <ac:spMk id="7" creationId="{EB250E92-C787-0BA6-0FEE-144C8D52BDCA}"/>
          </ac:spMkLst>
        </pc:spChg>
        <pc:grpChg chg="add mod">
          <ac:chgData name="Purnell, Lynn Palmer" userId="90c41ed6-8156-4272-97cd-ccd31d1c9e93" providerId="ADAL" clId="{0173AAB6-4EF4-44F6-9CB7-08D8533A8B3F}" dt="2026-08-17T15:34:44.624" v="22129" actId="164"/>
          <ac:grpSpMkLst>
            <pc:docMk/>
            <pc:sldMk cId="1255130763" sldId="581"/>
            <ac:grpSpMk id="12" creationId="{CA642F81-41BF-A71C-E77C-55115088A04A}"/>
          </ac:grpSpMkLst>
        </pc:grpChg>
        <pc:grpChg chg="add mod">
          <ac:chgData name="Purnell, Lynn Palmer" userId="90c41ed6-8156-4272-97cd-ccd31d1c9e93" providerId="ADAL" clId="{0173AAB6-4EF4-44F6-9CB7-08D8533A8B3F}" dt="2026-08-17T15:35:07.414" v="22134" actId="1076"/>
          <ac:grpSpMkLst>
            <pc:docMk/>
            <pc:sldMk cId="1255130763" sldId="581"/>
            <ac:grpSpMk id="13" creationId="{A5C5A7D3-AB98-CB7C-B1E1-111CAD45C31A}"/>
          </ac:grpSpMkLst>
        </pc:grpChg>
        <pc:picChg chg="add mod">
          <ac:chgData name="Purnell, Lynn Palmer" userId="90c41ed6-8156-4272-97cd-ccd31d1c9e93" providerId="ADAL" clId="{0173AAB6-4EF4-44F6-9CB7-08D8533A8B3F}" dt="2026-08-20T21:47:29.057" v="23159" actId="1076"/>
          <ac:picMkLst>
            <pc:docMk/>
            <pc:sldMk cId="1255130763" sldId="581"/>
            <ac:picMk id="6" creationId="{8E3B9ACF-53FF-7FC0-FCB8-DEE2D391195E}"/>
          </ac:picMkLst>
        </pc:picChg>
        <pc:picChg chg="add mod">
          <ac:chgData name="Purnell, Lynn Palmer" userId="90c41ed6-8156-4272-97cd-ccd31d1c9e93" providerId="ADAL" clId="{0173AAB6-4EF4-44F6-9CB7-08D8533A8B3F}" dt="2026-08-20T21:49:23.069" v="23193" actId="1038"/>
          <ac:picMkLst>
            <pc:docMk/>
            <pc:sldMk cId="1255130763" sldId="581"/>
            <ac:picMk id="11" creationId="{C72C8B13-B1A7-4C5E-D6E2-AD49206AFB32}"/>
          </ac:picMkLst>
        </pc:picChg>
        <pc:cxnChg chg="mod">
          <ac:chgData name="Purnell, Lynn Palmer" userId="90c41ed6-8156-4272-97cd-ccd31d1c9e93" providerId="ADAL" clId="{0173AAB6-4EF4-44F6-9CB7-08D8533A8B3F}" dt="2026-08-17T15:34:54.794" v="22132" actId="1036"/>
          <ac:cxnSpMkLst>
            <pc:docMk/>
            <pc:sldMk cId="1255130763" sldId="581"/>
            <ac:cxnSpMk id="5" creationId="{29730233-E5E2-587E-1FB7-A9D11140F891}"/>
          </ac:cxnSpMkLst>
        </pc:cxnChg>
      </pc:sldChg>
      <pc:sldChg chg="addSp delSp modSp add mod">
        <pc:chgData name="Purnell, Lynn Palmer" userId="90c41ed6-8156-4272-97cd-ccd31d1c9e93" providerId="ADAL" clId="{0173AAB6-4EF4-44F6-9CB7-08D8533A8B3F}" dt="2026-08-17T15:47:37.020" v="22646" actId="1036"/>
        <pc:sldMkLst>
          <pc:docMk/>
          <pc:sldMk cId="4202236371" sldId="582"/>
        </pc:sldMkLst>
        <pc:spChg chg="mod">
          <ac:chgData name="Purnell, Lynn Palmer" userId="90c41ed6-8156-4272-97cd-ccd31d1c9e93" providerId="ADAL" clId="{0173AAB6-4EF4-44F6-9CB7-08D8533A8B3F}" dt="2026-08-17T15:41:22.233" v="22548" actId="1035"/>
          <ac:spMkLst>
            <pc:docMk/>
            <pc:sldMk cId="4202236371" sldId="582"/>
            <ac:spMk id="2" creationId="{999F9128-0AE3-1DB8-C233-0FA470133FF8}"/>
          </ac:spMkLst>
        </pc:spChg>
        <pc:spChg chg="add mod">
          <ac:chgData name="Purnell, Lynn Palmer" userId="90c41ed6-8156-4272-97cd-ccd31d1c9e93" providerId="ADAL" clId="{0173AAB6-4EF4-44F6-9CB7-08D8533A8B3F}" dt="2026-08-17T15:41:57.731" v="22572" actId="403"/>
          <ac:spMkLst>
            <pc:docMk/>
            <pc:sldMk cId="4202236371" sldId="582"/>
            <ac:spMk id="6" creationId="{B5D5D3CE-677D-D03C-D85F-06EB3ADD3805}"/>
          </ac:spMkLst>
        </pc:spChg>
        <pc:picChg chg="add mod">
          <ac:chgData name="Purnell, Lynn Palmer" userId="90c41ed6-8156-4272-97cd-ccd31d1c9e93" providerId="ADAL" clId="{0173AAB6-4EF4-44F6-9CB7-08D8533A8B3F}" dt="2026-08-17T15:47:37.020" v="22646" actId="1036"/>
          <ac:picMkLst>
            <pc:docMk/>
            <pc:sldMk cId="4202236371" sldId="582"/>
            <ac:picMk id="9" creationId="{8B688EC8-0B79-2E6C-1407-A6E20BD56657}"/>
          </ac:picMkLst>
        </pc:picChg>
        <pc:cxnChg chg="mod">
          <ac:chgData name="Purnell, Lynn Palmer" userId="90c41ed6-8156-4272-97cd-ccd31d1c9e93" providerId="ADAL" clId="{0173AAB6-4EF4-44F6-9CB7-08D8533A8B3F}" dt="2026-08-17T15:41:26.109" v="22556" actId="1035"/>
          <ac:cxnSpMkLst>
            <pc:docMk/>
            <pc:sldMk cId="4202236371" sldId="582"/>
            <ac:cxnSpMk id="5" creationId="{C02EF1D9-DA6C-8C30-7F53-BC9BF3856CBD}"/>
          </ac:cxnSpMkLst>
        </pc:cxnChg>
      </pc:sldChg>
      <pc:sldChg chg="addSp delSp modSp add mod">
        <pc:chgData name="Purnell, Lynn Palmer" userId="90c41ed6-8156-4272-97cd-ccd31d1c9e93" providerId="ADAL" clId="{0173AAB6-4EF4-44F6-9CB7-08D8533A8B3F}" dt="2026-08-17T15:39:42.706" v="22488" actId="1076"/>
        <pc:sldMkLst>
          <pc:docMk/>
          <pc:sldMk cId="2981669747" sldId="583"/>
        </pc:sldMkLst>
        <pc:spChg chg="mod">
          <ac:chgData name="Purnell, Lynn Palmer" userId="90c41ed6-8156-4272-97cd-ccd31d1c9e93" providerId="ADAL" clId="{0173AAB6-4EF4-44F6-9CB7-08D8533A8B3F}" dt="2026-08-17T15:39:41.482" v="22487" actId="1076"/>
          <ac:spMkLst>
            <pc:docMk/>
            <pc:sldMk cId="2981669747" sldId="583"/>
            <ac:spMk id="7" creationId="{02FF3CCF-9B50-2287-F70E-F4F45DC09267}"/>
          </ac:spMkLst>
        </pc:spChg>
        <pc:picChg chg="add mod">
          <ac:chgData name="Purnell, Lynn Palmer" userId="90c41ed6-8156-4272-97cd-ccd31d1c9e93" providerId="ADAL" clId="{0173AAB6-4EF4-44F6-9CB7-08D8533A8B3F}" dt="2026-08-17T15:39:42.706" v="22488" actId="1076"/>
          <ac:picMkLst>
            <pc:docMk/>
            <pc:sldMk cId="2981669747" sldId="583"/>
            <ac:picMk id="4" creationId="{91E436CC-D09D-2F19-1D8F-199321D56FB7}"/>
          </ac:picMkLst>
        </pc:picChg>
      </pc:sldChg>
      <pc:sldChg chg="addSp delSp modSp add mod">
        <pc:chgData name="Purnell, Lynn Palmer" userId="90c41ed6-8156-4272-97cd-ccd31d1c9e93" providerId="ADAL" clId="{0173AAB6-4EF4-44F6-9CB7-08D8533A8B3F}" dt="2026-08-20T21:48:09.100" v="23169" actId="114"/>
        <pc:sldMkLst>
          <pc:docMk/>
          <pc:sldMk cId="505750217" sldId="584"/>
        </pc:sldMkLst>
        <pc:spChg chg="mod topLvl">
          <ac:chgData name="Purnell, Lynn Palmer" userId="90c41ed6-8156-4272-97cd-ccd31d1c9e93" providerId="ADAL" clId="{0173AAB6-4EF4-44F6-9CB7-08D8533A8B3F}" dt="2026-08-20T21:48:09.100" v="23169" actId="114"/>
          <ac:spMkLst>
            <pc:docMk/>
            <pc:sldMk cId="505750217" sldId="584"/>
            <ac:spMk id="7" creationId="{ADBBC484-80FD-5316-7044-AA0C6A0104BD}"/>
          </ac:spMkLst>
        </pc:spChg>
        <pc:picChg chg="add mod">
          <ac:chgData name="Purnell, Lynn Palmer" userId="90c41ed6-8156-4272-97cd-ccd31d1c9e93" providerId="ADAL" clId="{0173AAB6-4EF4-44F6-9CB7-08D8533A8B3F}" dt="2026-08-17T15:39:18.695" v="22477" actId="1076"/>
          <ac:picMkLst>
            <pc:docMk/>
            <pc:sldMk cId="505750217" sldId="584"/>
            <ac:picMk id="4" creationId="{67FF8372-DF82-A577-A92A-944136388AD0}"/>
          </ac:picMkLst>
        </pc:picChg>
      </pc:sldChg>
      <pc:sldChg chg="addSp delSp modSp add mod">
        <pc:chgData name="Purnell, Lynn Palmer" userId="90c41ed6-8156-4272-97cd-ccd31d1c9e93" providerId="ADAL" clId="{0173AAB6-4EF4-44F6-9CB7-08D8533A8B3F}" dt="2026-08-17T15:46:02.768" v="22628" actId="1035"/>
        <pc:sldMkLst>
          <pc:docMk/>
          <pc:sldMk cId="2367145689" sldId="585"/>
        </pc:sldMkLst>
        <pc:spChg chg="mod">
          <ac:chgData name="Purnell, Lynn Palmer" userId="90c41ed6-8156-4272-97cd-ccd31d1c9e93" providerId="ADAL" clId="{0173AAB6-4EF4-44F6-9CB7-08D8533A8B3F}" dt="2026-08-17T15:42:29.114" v="22591" actId="20577"/>
          <ac:spMkLst>
            <pc:docMk/>
            <pc:sldMk cId="2367145689" sldId="585"/>
            <ac:spMk id="2" creationId="{44DA86EA-BC69-3806-7202-D64946FE07FE}"/>
          </ac:spMkLst>
        </pc:spChg>
        <pc:spChg chg="add del mod">
          <ac:chgData name="Purnell, Lynn Palmer" userId="90c41ed6-8156-4272-97cd-ccd31d1c9e93" providerId="ADAL" clId="{0173AAB6-4EF4-44F6-9CB7-08D8533A8B3F}" dt="2026-08-17T15:45:40.323" v="22615" actId="14100"/>
          <ac:spMkLst>
            <pc:docMk/>
            <pc:sldMk cId="2367145689" sldId="585"/>
            <ac:spMk id="6" creationId="{8976652F-44FC-857B-3572-4BFA335D119B}"/>
          </ac:spMkLst>
        </pc:spChg>
        <pc:picChg chg="add mod">
          <ac:chgData name="Purnell, Lynn Palmer" userId="90c41ed6-8156-4272-97cd-ccd31d1c9e93" providerId="ADAL" clId="{0173AAB6-4EF4-44F6-9CB7-08D8533A8B3F}" dt="2026-08-17T15:46:02.768" v="22628" actId="1035"/>
          <ac:picMkLst>
            <pc:docMk/>
            <pc:sldMk cId="2367145689" sldId="585"/>
            <ac:picMk id="7" creationId="{6F363707-DAC4-E3CE-C251-F5C2A3409FD5}"/>
          </ac:picMkLst>
        </pc:picChg>
      </pc:sldChg>
      <pc:sldChg chg="addSp delSp modSp add mod">
        <pc:chgData name="Purnell, Lynn Palmer" userId="90c41ed6-8156-4272-97cd-ccd31d1c9e93" providerId="ADAL" clId="{0173AAB6-4EF4-44F6-9CB7-08D8533A8B3F}" dt="2026-08-17T15:49:40.436" v="22671" actId="33524"/>
        <pc:sldMkLst>
          <pc:docMk/>
          <pc:sldMk cId="2586098139" sldId="586"/>
        </pc:sldMkLst>
        <pc:spChg chg="mod">
          <ac:chgData name="Purnell, Lynn Palmer" userId="90c41ed6-8156-4272-97cd-ccd31d1c9e93" providerId="ADAL" clId="{0173AAB6-4EF4-44F6-9CB7-08D8533A8B3F}" dt="2026-08-17T15:47:49.228" v="22659" actId="20577"/>
          <ac:spMkLst>
            <pc:docMk/>
            <pc:sldMk cId="2586098139" sldId="586"/>
            <ac:spMk id="2" creationId="{63397865-D9D6-6E0B-C4B2-9C23E6F65E36}"/>
          </ac:spMkLst>
        </pc:spChg>
        <pc:spChg chg="mod">
          <ac:chgData name="Purnell, Lynn Palmer" userId="90c41ed6-8156-4272-97cd-ccd31d1c9e93" providerId="ADAL" clId="{0173AAB6-4EF4-44F6-9CB7-08D8533A8B3F}" dt="2026-08-17T15:49:40.436" v="22671" actId="33524"/>
          <ac:spMkLst>
            <pc:docMk/>
            <pc:sldMk cId="2586098139" sldId="586"/>
            <ac:spMk id="6" creationId="{8C0D3CF9-32CF-84B4-20E8-8FEF7B484160}"/>
          </ac:spMkLst>
        </pc:spChg>
        <pc:picChg chg="add mod">
          <ac:chgData name="Purnell, Lynn Palmer" userId="90c41ed6-8156-4272-97cd-ccd31d1c9e93" providerId="ADAL" clId="{0173AAB6-4EF4-44F6-9CB7-08D8533A8B3F}" dt="2026-08-17T15:49:00.409" v="22670" actId="1035"/>
          <ac:picMkLst>
            <pc:docMk/>
            <pc:sldMk cId="2586098139" sldId="586"/>
            <ac:picMk id="9" creationId="{04FD38A5-1E57-0FDC-E294-FC37F670430A}"/>
          </ac:picMkLst>
        </pc:picChg>
      </pc:sldChg>
      <pc:sldChg chg="modSp add mod">
        <pc:chgData name="Purnell, Lynn Palmer" userId="90c41ed6-8156-4272-97cd-ccd31d1c9e93" providerId="ADAL" clId="{0173AAB6-4EF4-44F6-9CB7-08D8533A8B3F}" dt="2026-08-20T21:48:38.065" v="23172" actId="114"/>
        <pc:sldMkLst>
          <pc:docMk/>
          <pc:sldMk cId="352750653" sldId="587"/>
        </pc:sldMkLst>
        <pc:spChg chg="mod">
          <ac:chgData name="Purnell, Lynn Palmer" userId="90c41ed6-8156-4272-97cd-ccd31d1c9e93" providerId="ADAL" clId="{0173AAB6-4EF4-44F6-9CB7-08D8533A8B3F}" dt="2026-08-20T21:45:31.639" v="22949" actId="6549"/>
          <ac:spMkLst>
            <pc:docMk/>
            <pc:sldMk cId="352750653" sldId="587"/>
            <ac:spMk id="3" creationId="{57630126-43A2-7395-FBC0-A385A05665B2}"/>
          </ac:spMkLst>
        </pc:spChg>
        <pc:spChg chg="mod">
          <ac:chgData name="Purnell, Lynn Palmer" userId="90c41ed6-8156-4272-97cd-ccd31d1c9e93" providerId="ADAL" clId="{0173AAB6-4EF4-44F6-9CB7-08D8533A8B3F}" dt="2026-08-20T21:48:38.065" v="23172" actId="114"/>
          <ac:spMkLst>
            <pc:docMk/>
            <pc:sldMk cId="352750653" sldId="587"/>
            <ac:spMk id="4" creationId="{C8045727-ACC2-CE7C-5D3B-6F35E059E9D7}"/>
          </ac:spMkLst>
        </pc:spChg>
      </pc:sldChg>
      <pc:sldChg chg="modSp add mod">
        <pc:chgData name="Purnell, Lynn Palmer" userId="90c41ed6-8156-4272-97cd-ccd31d1c9e93" providerId="ADAL" clId="{0173AAB6-4EF4-44F6-9CB7-08D8533A8B3F}" dt="2026-08-20T21:48:32.044" v="23171" actId="114"/>
        <pc:sldMkLst>
          <pc:docMk/>
          <pc:sldMk cId="2406056019" sldId="588"/>
        </pc:sldMkLst>
        <pc:spChg chg="mod">
          <ac:chgData name="Purnell, Lynn Palmer" userId="90c41ed6-8156-4272-97cd-ccd31d1c9e93" providerId="ADAL" clId="{0173AAB6-4EF4-44F6-9CB7-08D8533A8B3F}" dt="2026-08-20T21:44:24.248" v="22842" actId="20577"/>
          <ac:spMkLst>
            <pc:docMk/>
            <pc:sldMk cId="2406056019" sldId="588"/>
            <ac:spMk id="3" creationId="{BBF6EF68-4B0C-FF05-E642-F46D4015149D}"/>
          </ac:spMkLst>
        </pc:spChg>
        <pc:spChg chg="mod">
          <ac:chgData name="Purnell, Lynn Palmer" userId="90c41ed6-8156-4272-97cd-ccd31d1c9e93" providerId="ADAL" clId="{0173AAB6-4EF4-44F6-9CB7-08D8533A8B3F}" dt="2026-08-20T21:48:32.044" v="23171" actId="114"/>
          <ac:spMkLst>
            <pc:docMk/>
            <pc:sldMk cId="2406056019" sldId="588"/>
            <ac:spMk id="4" creationId="{6E0D8193-F77C-AD49-DCF1-84087AAAC2A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B607E82-9A7A-4A97-96C2-1EDB4B980C6D}" type="datetimeFigureOut">
              <a:rPr lang="en-US" smtClean="0"/>
              <a:t>8/20/2026</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0F4AC1DF-42B5-4250-A4E9-CF11375B69E5}" type="slidenum">
              <a:rPr lang="en-US" smtClean="0"/>
              <a:t>‹#›</a:t>
            </a:fld>
            <a:endParaRPr lang="en-US"/>
          </a:p>
        </p:txBody>
      </p:sp>
    </p:spTree>
    <p:extLst>
      <p:ext uri="{BB962C8B-B14F-4D97-AF65-F5344CB8AC3E}">
        <p14:creationId xmlns:p14="http://schemas.microsoft.com/office/powerpoint/2010/main" val="2098765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4AC1DF-42B5-4250-A4E9-CF11375B69E5}" type="slidenum">
              <a:rPr lang="en-US" smtClean="0"/>
              <a:t>64</a:t>
            </a:fld>
            <a:endParaRPr lang="en-US"/>
          </a:p>
        </p:txBody>
      </p:sp>
    </p:spTree>
    <p:extLst>
      <p:ext uri="{BB962C8B-B14F-4D97-AF65-F5344CB8AC3E}">
        <p14:creationId xmlns:p14="http://schemas.microsoft.com/office/powerpoint/2010/main" val="26938236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E59E19-42BC-CCAE-3343-B4C8FF5133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59BB7A-FCEE-3821-193E-97EEB94542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69CF87-5019-ED15-598C-09545761AE9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B49AF34-8E3A-0122-CFBD-0920EE3C5330}"/>
              </a:ext>
            </a:extLst>
          </p:cNvPr>
          <p:cNvSpPr>
            <a:spLocks noGrp="1"/>
          </p:cNvSpPr>
          <p:nvPr>
            <p:ph type="sldNum" sz="quarter" idx="5"/>
          </p:nvPr>
        </p:nvSpPr>
        <p:spPr/>
        <p:txBody>
          <a:bodyPr/>
          <a:lstStyle/>
          <a:p>
            <a:fld id="{0F4AC1DF-42B5-4250-A4E9-CF11375B69E5}" type="slidenum">
              <a:rPr lang="en-US" smtClean="0"/>
              <a:t>66</a:t>
            </a:fld>
            <a:endParaRPr lang="en-US"/>
          </a:p>
        </p:txBody>
      </p:sp>
    </p:spTree>
    <p:extLst>
      <p:ext uri="{BB962C8B-B14F-4D97-AF65-F5344CB8AC3E}">
        <p14:creationId xmlns:p14="http://schemas.microsoft.com/office/powerpoint/2010/main" val="39604630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What a user sees, when…</a:t>
            </a:r>
          </a:p>
          <a:p>
            <a:pPr lvl="1"/>
            <a:r>
              <a:rPr lang="en-US"/>
              <a:t>Saving, or submitting, a section</a:t>
            </a:r>
          </a:p>
          <a:p>
            <a:pPr lvl="1"/>
            <a:r>
              <a:rPr lang="en-US"/>
              <a:t>Validating a Scheduling Unit</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a:solidFill>
                  <a:schemeClr val="tx1">
                    <a:lumMod val="75000"/>
                  </a:schemeClr>
                </a:solidFill>
              </a:rPr>
              <a:t>Error</a:t>
            </a:r>
            <a:r>
              <a:rPr lang="en-US" sz="1200">
                <a:solidFill>
                  <a:schemeClr val="tx1">
                    <a:lumMod val="75000"/>
                  </a:schemeClr>
                </a:solidFill>
              </a:rPr>
              <a:t> – You cannot save until this is resolved.</a:t>
            </a:r>
            <a:endParaRPr lang="en-US" sz="1200" b="1">
              <a:solidFill>
                <a:schemeClr val="tx1">
                  <a:lumMod val="75000"/>
                </a:schemeClr>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a:solidFill>
                  <a:schemeClr val="tx1">
                    <a:lumMod val="75000"/>
                  </a:schemeClr>
                </a:solidFill>
              </a:rPr>
              <a:t>Warning</a:t>
            </a:r>
            <a:r>
              <a:rPr lang="en-US" sz="1200">
                <a:solidFill>
                  <a:schemeClr val="tx1">
                    <a:lumMod val="75000"/>
                  </a:schemeClr>
                </a:solidFill>
              </a:rPr>
              <a:t> – You can save, but do so with consideration.</a:t>
            </a:r>
            <a:endParaRPr lang="en-US" sz="1200" b="1">
              <a:solidFill>
                <a:schemeClr val="tx1">
                  <a:lumMod val="75000"/>
                </a:schemeClr>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a:solidFill>
                  <a:schemeClr val="tx1">
                    <a:lumMod val="75000"/>
                  </a:schemeClr>
                </a:solidFill>
              </a:rPr>
              <a:t>Workflow</a:t>
            </a:r>
            <a:r>
              <a:rPr lang="en-US" sz="1200">
                <a:solidFill>
                  <a:schemeClr val="tx1">
                    <a:lumMod val="75000"/>
                  </a:schemeClr>
                </a:solidFill>
              </a:rPr>
              <a:t> – The choices that you’ve made will need to go through the approval process.</a:t>
            </a:r>
            <a:endParaRPr lang="en-US" sz="1200" b="1">
              <a:solidFill>
                <a:schemeClr val="tx1">
                  <a:lumMod val="75000"/>
                </a:schemeClr>
              </a:solidFill>
            </a:endParaRPr>
          </a:p>
        </p:txBody>
      </p:sp>
      <p:sp>
        <p:nvSpPr>
          <p:cNvPr id="4" name="Slide Number Placeholder 3"/>
          <p:cNvSpPr>
            <a:spLocks noGrp="1"/>
          </p:cNvSpPr>
          <p:nvPr>
            <p:ph type="sldNum" sz="quarter" idx="10"/>
          </p:nvPr>
        </p:nvSpPr>
        <p:spPr/>
        <p:txBody>
          <a:bodyPr/>
          <a:lstStyle/>
          <a:p>
            <a:fld id="{DA9C49D7-C988-4CBF-8964-0C5077D42ED7}" type="slidenum">
              <a:rPr lang="en-US" smtClean="0"/>
              <a:t>101</a:t>
            </a:fld>
            <a:endParaRPr lang="en-US"/>
          </a:p>
        </p:txBody>
      </p:sp>
    </p:spTree>
    <p:extLst>
      <p:ext uri="{BB962C8B-B14F-4D97-AF65-F5344CB8AC3E}">
        <p14:creationId xmlns:p14="http://schemas.microsoft.com/office/powerpoint/2010/main" val="33031983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4AC1DF-42B5-4250-A4E9-CF11375B69E5}" type="slidenum">
              <a:rPr lang="en-US" smtClean="0"/>
              <a:t>170</a:t>
            </a:fld>
            <a:endParaRPr lang="en-US"/>
          </a:p>
        </p:txBody>
      </p:sp>
    </p:spTree>
    <p:extLst>
      <p:ext uri="{BB962C8B-B14F-4D97-AF65-F5344CB8AC3E}">
        <p14:creationId xmlns:p14="http://schemas.microsoft.com/office/powerpoint/2010/main" val="34906573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031782" y="569311"/>
            <a:ext cx="5655018" cy="2040759"/>
          </a:xfrm>
        </p:spPr>
        <p:txBody>
          <a:bodyPr/>
          <a:lstStyle/>
          <a:p>
            <a:r>
              <a:rPr lang="en-US"/>
              <a:t>Click to edit Master </a:t>
            </a:r>
            <a:br>
              <a:rPr lang="en-US"/>
            </a:br>
            <a:r>
              <a:rPr lang="en-US"/>
              <a:t>title style</a:t>
            </a:r>
          </a:p>
        </p:txBody>
      </p:sp>
      <p:sp>
        <p:nvSpPr>
          <p:cNvPr id="3" name="Subtitle 2"/>
          <p:cNvSpPr>
            <a:spLocks noGrp="1"/>
          </p:cNvSpPr>
          <p:nvPr>
            <p:ph type="subTitle" idx="1"/>
          </p:nvPr>
        </p:nvSpPr>
        <p:spPr>
          <a:xfrm>
            <a:off x="3031782" y="2890346"/>
            <a:ext cx="5655017" cy="2748455"/>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8" name="Picture Placeholder 2"/>
          <p:cNvSpPr>
            <a:spLocks noGrp="1"/>
          </p:cNvSpPr>
          <p:nvPr>
            <p:ph type="pic" idx="14"/>
          </p:nvPr>
        </p:nvSpPr>
        <p:spPr>
          <a:xfrm>
            <a:off x="0" y="0"/>
            <a:ext cx="2758966" cy="5940101"/>
          </a:xfrm>
          <a:solidFill>
            <a:srgbClr val="54565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p>
        </p:txBody>
      </p:sp>
    </p:spTree>
    <p:extLst>
      <p:ext uri="{BB962C8B-B14F-4D97-AF65-F5344CB8AC3E}">
        <p14:creationId xmlns:p14="http://schemas.microsoft.com/office/powerpoint/2010/main" val="42224216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pic>
        <p:nvPicPr>
          <p:cNvPr id="6" name="Picture 5" descr="bg.jpg"/>
          <p:cNvPicPr>
            <a:picLocks noChangeAspect="1"/>
          </p:cNvPicPr>
          <p:nvPr userDrawn="1"/>
        </p:nvPicPr>
        <p:blipFill>
          <a:blip r:embed="rId2" cstate="email">
            <a:alphaModFix amt="60000"/>
            <a:extLst>
              <a:ext uri="{28A0092B-C50C-407E-A947-70E740481C1C}">
                <a14:useLocalDpi xmlns:a14="http://schemas.microsoft.com/office/drawing/2010/main" val="0"/>
              </a:ext>
            </a:extLst>
          </a:blip>
          <a:stretch>
            <a:fillRect/>
          </a:stretch>
        </p:blipFill>
        <p:spPr>
          <a:xfrm>
            <a:off x="0" y="-19707"/>
            <a:ext cx="9144000" cy="6877707"/>
          </a:xfrm>
          <a:prstGeom prst="rect">
            <a:avLst/>
          </a:prstGeom>
        </p:spPr>
      </p:pic>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3853219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2130425"/>
            <a:ext cx="7772400" cy="1470025"/>
          </a:xfrm>
        </p:spPr>
        <p:txBody>
          <a:bodyPr/>
          <a:lstStyle>
            <a:lvl1pPr>
              <a:defRPr sz="4400"/>
            </a:lvl1pPr>
          </a:lstStyle>
          <a:p>
            <a:r>
              <a:rPr lang="en-US" sz="3600"/>
              <a:t>Academic Administrators Training</a:t>
            </a:r>
            <a:br>
              <a:rPr lang="en-US" sz="3600"/>
            </a:br>
            <a:r>
              <a:rPr lang="en-US" sz="3600"/>
              <a:t>Scheduling</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7479464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6" name="Picture Placeholder 2"/>
          <p:cNvSpPr>
            <a:spLocks noGrp="1"/>
          </p:cNvSpPr>
          <p:nvPr>
            <p:ph type="pic" idx="13"/>
          </p:nvPr>
        </p:nvSpPr>
        <p:spPr>
          <a:xfrm>
            <a:off x="401086" y="430146"/>
            <a:ext cx="8397229" cy="5182226"/>
          </a:xfrm>
          <a:solidFill>
            <a:srgbClr val="54565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p>
        </p:txBody>
      </p:sp>
    </p:spTree>
    <p:extLst>
      <p:ext uri="{BB962C8B-B14F-4D97-AF65-F5344CB8AC3E}">
        <p14:creationId xmlns:p14="http://schemas.microsoft.com/office/powerpoint/2010/main" val="71163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Section Divider">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7C99CEA-1339-DE44-B517-AEBBF0454692}"/>
              </a:ext>
            </a:extLst>
          </p:cNvPr>
          <p:cNvPicPr>
            <a:picLocks noChangeAspect="1"/>
          </p:cNvPicPr>
          <p:nvPr userDrawn="1"/>
        </p:nvPicPr>
        <p:blipFill rotWithShape="1">
          <a:blip r:embed="rId2"/>
          <a:srcRect t="5484" b="9243"/>
          <a:stretch/>
        </p:blipFill>
        <p:spPr>
          <a:xfrm>
            <a:off x="0" y="0"/>
            <a:ext cx="9148183" cy="6858000"/>
          </a:xfrm>
          <a:prstGeom prst="rect">
            <a:avLst/>
          </a:prstGeom>
        </p:spPr>
      </p:pic>
      <p:sp>
        <p:nvSpPr>
          <p:cNvPr id="16" name="Rectangle 15">
            <a:extLst>
              <a:ext uri="{FF2B5EF4-FFF2-40B4-BE49-F238E27FC236}">
                <a16:creationId xmlns:a16="http://schemas.microsoft.com/office/drawing/2014/main" id="{B60CA61B-3BDB-8D40-989B-CBA564A5A73E}"/>
              </a:ext>
            </a:extLst>
          </p:cNvPr>
          <p:cNvSpPr/>
          <p:nvPr userDrawn="1"/>
        </p:nvSpPr>
        <p:spPr>
          <a:xfrm>
            <a:off x="1" y="0"/>
            <a:ext cx="9143999" cy="6858000"/>
          </a:xfrm>
          <a:prstGeom prst="rect">
            <a:avLst/>
          </a:prstGeom>
          <a:solidFill>
            <a:srgbClr val="75A140">
              <a:alpha val="8507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350" b="0" i="0">
              <a:solidFill>
                <a:schemeClr val="bg1"/>
              </a:solidFill>
              <a:latin typeface="Inter"/>
            </a:endParaRPr>
          </a:p>
        </p:txBody>
      </p:sp>
      <p:sp>
        <p:nvSpPr>
          <p:cNvPr id="2" name="Title 1">
            <a:extLst>
              <a:ext uri="{FF2B5EF4-FFF2-40B4-BE49-F238E27FC236}">
                <a16:creationId xmlns:a16="http://schemas.microsoft.com/office/drawing/2014/main" id="{26A25956-AE54-FD42-94A7-46266EF45B23}"/>
              </a:ext>
            </a:extLst>
          </p:cNvPr>
          <p:cNvSpPr>
            <a:spLocks noGrp="1"/>
          </p:cNvSpPr>
          <p:nvPr>
            <p:ph type="title" hasCustomPrompt="1"/>
          </p:nvPr>
        </p:nvSpPr>
        <p:spPr>
          <a:xfrm>
            <a:off x="425196" y="1897489"/>
            <a:ext cx="8270748" cy="1325563"/>
          </a:xfrm>
        </p:spPr>
        <p:txBody>
          <a:bodyPr anchor="b" anchorCtr="0">
            <a:normAutofit/>
          </a:bodyPr>
          <a:lstStyle>
            <a:lvl1pPr>
              <a:defRPr sz="3300">
                <a:solidFill>
                  <a:schemeClr val="bg1"/>
                </a:solidFill>
              </a:defRPr>
            </a:lvl1pPr>
          </a:lstStyle>
          <a:p>
            <a:r>
              <a:rPr lang="en-US"/>
              <a:t>Section Divider</a:t>
            </a:r>
          </a:p>
        </p:txBody>
      </p:sp>
      <p:cxnSp>
        <p:nvCxnSpPr>
          <p:cNvPr id="19" name="Straight Connector 18">
            <a:extLst>
              <a:ext uri="{FF2B5EF4-FFF2-40B4-BE49-F238E27FC236}">
                <a16:creationId xmlns:a16="http://schemas.microsoft.com/office/drawing/2014/main" id="{48A09AC0-D240-A449-9BB5-B8379617B20F}"/>
              </a:ext>
            </a:extLst>
          </p:cNvPr>
          <p:cNvCxnSpPr>
            <a:cxnSpLocks/>
          </p:cNvCxnSpPr>
          <p:nvPr userDrawn="1"/>
        </p:nvCxnSpPr>
        <p:spPr>
          <a:xfrm>
            <a:off x="425196" y="3538634"/>
            <a:ext cx="8270748"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1EA4B1EE-C97B-2642-8BD3-7741863FF04C}"/>
              </a:ext>
            </a:extLst>
          </p:cNvPr>
          <p:cNvSpPr/>
          <p:nvPr userDrawn="1"/>
        </p:nvSpPr>
        <p:spPr>
          <a:xfrm>
            <a:off x="1118897" y="6457093"/>
            <a:ext cx="1833135" cy="173124"/>
          </a:xfrm>
          <a:prstGeom prst="rect">
            <a:avLst/>
          </a:prstGeom>
        </p:spPr>
        <p:txBody>
          <a:bodyPr wrap="square">
            <a:spAutoFit/>
          </a:bodyPr>
          <a:lstStyle/>
          <a:p>
            <a:pPr lvl="0" algn="r"/>
            <a:r>
              <a:rPr lang="en-US" sz="525" b="0" i="0" spc="150" baseline="0">
                <a:solidFill>
                  <a:schemeClr val="bg1"/>
                </a:solidFill>
                <a:latin typeface="Inter"/>
              </a:rPr>
              <a:t>PROPRIETARY AND CONFIDENTIAL</a:t>
            </a:r>
          </a:p>
        </p:txBody>
      </p:sp>
      <p:sp>
        <p:nvSpPr>
          <p:cNvPr id="23" name="Rectangle 22">
            <a:extLst>
              <a:ext uri="{FF2B5EF4-FFF2-40B4-BE49-F238E27FC236}">
                <a16:creationId xmlns:a16="http://schemas.microsoft.com/office/drawing/2014/main" id="{53D601C5-E7D2-A545-B482-234606405CBF}"/>
              </a:ext>
            </a:extLst>
          </p:cNvPr>
          <p:cNvSpPr/>
          <p:nvPr userDrawn="1"/>
        </p:nvSpPr>
        <p:spPr>
          <a:xfrm>
            <a:off x="2756347" y="6457093"/>
            <a:ext cx="5997689" cy="173124"/>
          </a:xfrm>
          <a:prstGeom prst="rect">
            <a:avLst/>
          </a:prstGeom>
        </p:spPr>
        <p:txBody>
          <a:bodyPr wrap="square">
            <a:spAutoFit/>
          </a:bodyPr>
          <a:lstStyle/>
          <a:p>
            <a:pPr lvl="0" algn="r"/>
            <a:r>
              <a:rPr lang="en-US" sz="525" b="1" i="0" spc="150" baseline="0">
                <a:solidFill>
                  <a:schemeClr val="bg1"/>
                </a:solidFill>
                <a:latin typeface="Inter"/>
              </a:rPr>
              <a:t>CATALOG • CURRICULUM • SECTION SCHEDULER • REGISTRATION • SYLLABI</a:t>
            </a:r>
          </a:p>
        </p:txBody>
      </p:sp>
      <p:pic>
        <p:nvPicPr>
          <p:cNvPr id="9" name="Picture 23">
            <a:extLst>
              <a:ext uri="{FF2B5EF4-FFF2-40B4-BE49-F238E27FC236}">
                <a16:creationId xmlns:a16="http://schemas.microsoft.com/office/drawing/2014/main" id="{ECB65286-D381-8C46-AA69-E6A3B7F53D9C}"/>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389965" y="6252876"/>
            <a:ext cx="728933" cy="468599"/>
          </a:xfrm>
          <a:prstGeom prst="rect">
            <a:avLst/>
          </a:prstGeom>
        </p:spPr>
      </p:pic>
    </p:spTree>
    <p:extLst>
      <p:ext uri="{BB962C8B-B14F-4D97-AF65-F5344CB8AC3E}">
        <p14:creationId xmlns:p14="http://schemas.microsoft.com/office/powerpoint/2010/main" val="27803380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524949E-F080-0B4C-9D26-7A396B00C06E}"/>
              </a:ext>
            </a:extLst>
          </p:cNvPr>
          <p:cNvPicPr>
            <a:picLocks noChangeAspect="1"/>
          </p:cNvPicPr>
          <p:nvPr userDrawn="1"/>
        </p:nvPicPr>
        <p:blipFill>
          <a:blip r:embed="rId2">
            <a:alphaModFix amt="7000"/>
          </a:blip>
          <a:srcRect l="8455" r="8455"/>
          <a:stretch/>
        </p:blipFill>
        <p:spPr>
          <a:xfrm>
            <a:off x="1" y="3315"/>
            <a:ext cx="9140642" cy="6848856"/>
          </a:xfrm>
          <a:prstGeom prst="rect">
            <a:avLst/>
          </a:prstGeom>
        </p:spPr>
      </p:pic>
      <p:sp>
        <p:nvSpPr>
          <p:cNvPr id="30" name="Title 1">
            <a:extLst>
              <a:ext uri="{FF2B5EF4-FFF2-40B4-BE49-F238E27FC236}">
                <a16:creationId xmlns:a16="http://schemas.microsoft.com/office/drawing/2014/main" id="{EE979A06-A927-F942-845C-967579AC7740}"/>
              </a:ext>
            </a:extLst>
          </p:cNvPr>
          <p:cNvSpPr>
            <a:spLocks noGrp="1"/>
          </p:cNvSpPr>
          <p:nvPr>
            <p:ph type="title" hasCustomPrompt="1"/>
          </p:nvPr>
        </p:nvSpPr>
        <p:spPr>
          <a:xfrm>
            <a:off x="416859" y="365126"/>
            <a:ext cx="8229600" cy="1325563"/>
          </a:xfrm>
        </p:spPr>
        <p:txBody>
          <a:bodyPr anchor="b" anchorCtr="0"/>
          <a:lstStyle/>
          <a:p>
            <a:r>
              <a:rPr lang="en-US"/>
              <a:t>Slide Title</a:t>
            </a:r>
          </a:p>
        </p:txBody>
      </p:sp>
      <p:sp>
        <p:nvSpPr>
          <p:cNvPr id="32" name="Content Placeholder 2">
            <a:extLst>
              <a:ext uri="{FF2B5EF4-FFF2-40B4-BE49-F238E27FC236}">
                <a16:creationId xmlns:a16="http://schemas.microsoft.com/office/drawing/2014/main" id="{5155FFCC-8B5B-D640-B3E8-32E0847F67F9}"/>
              </a:ext>
            </a:extLst>
          </p:cNvPr>
          <p:cNvSpPr>
            <a:spLocks noGrp="1"/>
          </p:cNvSpPr>
          <p:nvPr>
            <p:ph idx="1"/>
          </p:nvPr>
        </p:nvSpPr>
        <p:spPr>
          <a:xfrm>
            <a:off x="416859" y="2052498"/>
            <a:ext cx="8229600" cy="4124465"/>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33" name="Straight Connector 32">
            <a:extLst>
              <a:ext uri="{FF2B5EF4-FFF2-40B4-BE49-F238E27FC236}">
                <a16:creationId xmlns:a16="http://schemas.microsoft.com/office/drawing/2014/main" id="{3840B5E6-691F-B542-AE58-2E0B84C04A0F}"/>
              </a:ext>
            </a:extLst>
          </p:cNvPr>
          <p:cNvCxnSpPr>
            <a:cxnSpLocks/>
          </p:cNvCxnSpPr>
          <p:nvPr userDrawn="1"/>
        </p:nvCxnSpPr>
        <p:spPr>
          <a:xfrm>
            <a:off x="416859" y="1799063"/>
            <a:ext cx="82296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Rectangle 34">
            <a:extLst>
              <a:ext uri="{FF2B5EF4-FFF2-40B4-BE49-F238E27FC236}">
                <a16:creationId xmlns:a16="http://schemas.microsoft.com/office/drawing/2014/main" id="{0DED7583-3C0C-9741-9551-746747B25A64}"/>
              </a:ext>
            </a:extLst>
          </p:cNvPr>
          <p:cNvSpPr/>
          <p:nvPr userDrawn="1"/>
        </p:nvSpPr>
        <p:spPr>
          <a:xfrm>
            <a:off x="1118897" y="6457093"/>
            <a:ext cx="1833135" cy="173124"/>
          </a:xfrm>
          <a:prstGeom prst="rect">
            <a:avLst/>
          </a:prstGeom>
        </p:spPr>
        <p:txBody>
          <a:bodyPr wrap="square">
            <a:spAutoFit/>
          </a:bodyPr>
          <a:lstStyle/>
          <a:p>
            <a:pPr lvl="0" algn="r"/>
            <a:r>
              <a:rPr lang="en-US" sz="525" b="0" i="0" spc="150" baseline="0">
                <a:solidFill>
                  <a:schemeClr val="bg1">
                    <a:lumMod val="50000"/>
                  </a:schemeClr>
                </a:solidFill>
                <a:latin typeface="Inter"/>
              </a:rPr>
              <a:t>PROPRIETARY AND CONFIDENTIAL</a:t>
            </a:r>
          </a:p>
        </p:txBody>
      </p:sp>
      <p:sp>
        <p:nvSpPr>
          <p:cNvPr id="9" name="Rectangle 8">
            <a:extLst>
              <a:ext uri="{FF2B5EF4-FFF2-40B4-BE49-F238E27FC236}">
                <a16:creationId xmlns:a16="http://schemas.microsoft.com/office/drawing/2014/main" id="{D85F9AE6-DA13-F54E-8FEA-55C7FE58B31F}"/>
              </a:ext>
            </a:extLst>
          </p:cNvPr>
          <p:cNvSpPr/>
          <p:nvPr userDrawn="1"/>
        </p:nvSpPr>
        <p:spPr>
          <a:xfrm>
            <a:off x="2756347" y="6457093"/>
            <a:ext cx="5997689" cy="173124"/>
          </a:xfrm>
          <a:prstGeom prst="rect">
            <a:avLst/>
          </a:prstGeom>
        </p:spPr>
        <p:txBody>
          <a:bodyPr wrap="square">
            <a:spAutoFit/>
          </a:bodyPr>
          <a:lstStyle/>
          <a:p>
            <a:pPr lvl="0" algn="r"/>
            <a:r>
              <a:rPr lang="en-US" sz="525" b="1" i="0" spc="150" baseline="0">
                <a:solidFill>
                  <a:schemeClr val="tx1">
                    <a:lumMod val="50000"/>
                    <a:lumOff val="50000"/>
                  </a:schemeClr>
                </a:solidFill>
                <a:latin typeface="Inter"/>
              </a:rPr>
              <a:t>CATALOG • CURRICULUM • SECTION SCHEDULER • REGISTRATION • SYLLABI</a:t>
            </a:r>
          </a:p>
        </p:txBody>
      </p:sp>
      <p:pic>
        <p:nvPicPr>
          <p:cNvPr id="10" name="Picture 23">
            <a:extLst>
              <a:ext uri="{FF2B5EF4-FFF2-40B4-BE49-F238E27FC236}">
                <a16:creationId xmlns:a16="http://schemas.microsoft.com/office/drawing/2014/main" id="{55809650-4EEC-F146-9BC1-E1856DDAFD2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389965" y="6252875"/>
            <a:ext cx="728933" cy="468600"/>
          </a:xfrm>
          <a:prstGeom prst="rect">
            <a:avLst/>
          </a:prstGeom>
        </p:spPr>
      </p:pic>
    </p:spTree>
    <p:extLst>
      <p:ext uri="{BB962C8B-B14F-4D97-AF65-F5344CB8AC3E}">
        <p14:creationId xmlns:p14="http://schemas.microsoft.com/office/powerpoint/2010/main" val="20958653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524949E-F080-0B4C-9D26-7A396B00C06E}"/>
              </a:ext>
            </a:extLst>
          </p:cNvPr>
          <p:cNvPicPr>
            <a:picLocks noChangeAspect="1"/>
          </p:cNvPicPr>
          <p:nvPr userDrawn="1"/>
        </p:nvPicPr>
        <p:blipFill>
          <a:blip r:embed="rId2">
            <a:alphaModFix amt="7000"/>
          </a:blip>
          <a:srcRect l="8455" r="8455"/>
          <a:stretch/>
        </p:blipFill>
        <p:spPr>
          <a:xfrm>
            <a:off x="1" y="3315"/>
            <a:ext cx="9140642" cy="6848856"/>
          </a:xfrm>
          <a:prstGeom prst="rect">
            <a:avLst/>
          </a:prstGeom>
        </p:spPr>
      </p:pic>
      <p:sp>
        <p:nvSpPr>
          <p:cNvPr id="30" name="Title 1">
            <a:extLst>
              <a:ext uri="{FF2B5EF4-FFF2-40B4-BE49-F238E27FC236}">
                <a16:creationId xmlns:a16="http://schemas.microsoft.com/office/drawing/2014/main" id="{EE979A06-A927-F942-845C-967579AC7740}"/>
              </a:ext>
            </a:extLst>
          </p:cNvPr>
          <p:cNvSpPr>
            <a:spLocks noGrp="1"/>
          </p:cNvSpPr>
          <p:nvPr>
            <p:ph type="title" hasCustomPrompt="1"/>
          </p:nvPr>
        </p:nvSpPr>
        <p:spPr>
          <a:xfrm>
            <a:off x="416859" y="365126"/>
            <a:ext cx="8229600" cy="1325563"/>
          </a:xfrm>
        </p:spPr>
        <p:txBody>
          <a:bodyPr anchor="b" anchorCtr="0"/>
          <a:lstStyle/>
          <a:p>
            <a:r>
              <a:rPr lang="en-US"/>
              <a:t>Slide Title</a:t>
            </a:r>
          </a:p>
        </p:txBody>
      </p:sp>
      <p:sp>
        <p:nvSpPr>
          <p:cNvPr id="32" name="Content Placeholder 2">
            <a:extLst>
              <a:ext uri="{FF2B5EF4-FFF2-40B4-BE49-F238E27FC236}">
                <a16:creationId xmlns:a16="http://schemas.microsoft.com/office/drawing/2014/main" id="{5155FFCC-8B5B-D640-B3E8-32E0847F67F9}"/>
              </a:ext>
            </a:extLst>
          </p:cNvPr>
          <p:cNvSpPr>
            <a:spLocks noGrp="1"/>
          </p:cNvSpPr>
          <p:nvPr>
            <p:ph idx="1"/>
          </p:nvPr>
        </p:nvSpPr>
        <p:spPr>
          <a:xfrm>
            <a:off x="416859" y="2052498"/>
            <a:ext cx="8229600" cy="4124465"/>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33" name="Straight Connector 32">
            <a:extLst>
              <a:ext uri="{FF2B5EF4-FFF2-40B4-BE49-F238E27FC236}">
                <a16:creationId xmlns:a16="http://schemas.microsoft.com/office/drawing/2014/main" id="{3840B5E6-691F-B542-AE58-2E0B84C04A0F}"/>
              </a:ext>
            </a:extLst>
          </p:cNvPr>
          <p:cNvCxnSpPr>
            <a:cxnSpLocks/>
          </p:cNvCxnSpPr>
          <p:nvPr userDrawn="1"/>
        </p:nvCxnSpPr>
        <p:spPr>
          <a:xfrm>
            <a:off x="416859" y="1799063"/>
            <a:ext cx="82296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Rectangle 34">
            <a:extLst>
              <a:ext uri="{FF2B5EF4-FFF2-40B4-BE49-F238E27FC236}">
                <a16:creationId xmlns:a16="http://schemas.microsoft.com/office/drawing/2014/main" id="{0DED7583-3C0C-9741-9551-746747B25A64}"/>
              </a:ext>
            </a:extLst>
          </p:cNvPr>
          <p:cNvSpPr/>
          <p:nvPr userDrawn="1"/>
        </p:nvSpPr>
        <p:spPr>
          <a:xfrm>
            <a:off x="1118897" y="6457093"/>
            <a:ext cx="1833135" cy="173124"/>
          </a:xfrm>
          <a:prstGeom prst="rect">
            <a:avLst/>
          </a:prstGeom>
        </p:spPr>
        <p:txBody>
          <a:bodyPr wrap="square">
            <a:spAutoFit/>
          </a:bodyPr>
          <a:lstStyle/>
          <a:p>
            <a:pPr lvl="0" algn="r"/>
            <a:r>
              <a:rPr lang="en-US" sz="525" b="0" i="0" spc="150" baseline="0">
                <a:solidFill>
                  <a:schemeClr val="bg1">
                    <a:lumMod val="50000"/>
                  </a:schemeClr>
                </a:solidFill>
                <a:latin typeface="Inter"/>
              </a:rPr>
              <a:t>PROPRIETARY AND CONFIDENTIAL</a:t>
            </a:r>
          </a:p>
        </p:txBody>
      </p:sp>
      <p:sp>
        <p:nvSpPr>
          <p:cNvPr id="9" name="Rectangle 8">
            <a:extLst>
              <a:ext uri="{FF2B5EF4-FFF2-40B4-BE49-F238E27FC236}">
                <a16:creationId xmlns:a16="http://schemas.microsoft.com/office/drawing/2014/main" id="{D85F9AE6-DA13-F54E-8FEA-55C7FE58B31F}"/>
              </a:ext>
            </a:extLst>
          </p:cNvPr>
          <p:cNvSpPr/>
          <p:nvPr userDrawn="1"/>
        </p:nvSpPr>
        <p:spPr>
          <a:xfrm>
            <a:off x="2756347" y="6457093"/>
            <a:ext cx="5997689" cy="173124"/>
          </a:xfrm>
          <a:prstGeom prst="rect">
            <a:avLst/>
          </a:prstGeom>
        </p:spPr>
        <p:txBody>
          <a:bodyPr wrap="square">
            <a:spAutoFit/>
          </a:bodyPr>
          <a:lstStyle/>
          <a:p>
            <a:pPr lvl="0" algn="r"/>
            <a:r>
              <a:rPr lang="en-US" sz="525" b="1" i="0" spc="150" baseline="0">
                <a:solidFill>
                  <a:schemeClr val="tx1">
                    <a:lumMod val="50000"/>
                    <a:lumOff val="50000"/>
                  </a:schemeClr>
                </a:solidFill>
                <a:latin typeface="Inter"/>
              </a:rPr>
              <a:t>CATALOG • CURRICULUM • SECTION SCHEDULER • REGISTRATION • SYLLABI</a:t>
            </a:r>
          </a:p>
        </p:txBody>
      </p:sp>
      <p:pic>
        <p:nvPicPr>
          <p:cNvPr id="10" name="Picture 23">
            <a:extLst>
              <a:ext uri="{FF2B5EF4-FFF2-40B4-BE49-F238E27FC236}">
                <a16:creationId xmlns:a16="http://schemas.microsoft.com/office/drawing/2014/main" id="{55809650-4EEC-F146-9BC1-E1856DDAFD2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389965" y="6252875"/>
            <a:ext cx="728933" cy="468600"/>
          </a:xfrm>
          <a:prstGeom prst="rect">
            <a:avLst/>
          </a:prstGeom>
        </p:spPr>
      </p:pic>
    </p:spTree>
    <p:extLst>
      <p:ext uri="{BB962C8B-B14F-4D97-AF65-F5344CB8AC3E}">
        <p14:creationId xmlns:p14="http://schemas.microsoft.com/office/powerpoint/2010/main" val="35269799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524949E-F080-0B4C-9D26-7A396B00C06E}"/>
              </a:ext>
            </a:extLst>
          </p:cNvPr>
          <p:cNvPicPr>
            <a:picLocks noChangeAspect="1"/>
          </p:cNvPicPr>
          <p:nvPr userDrawn="1"/>
        </p:nvPicPr>
        <p:blipFill>
          <a:blip r:embed="rId2">
            <a:alphaModFix amt="7000"/>
          </a:blip>
          <a:srcRect l="8455" r="8455"/>
          <a:stretch/>
        </p:blipFill>
        <p:spPr>
          <a:xfrm>
            <a:off x="1" y="3315"/>
            <a:ext cx="9140642" cy="6848856"/>
          </a:xfrm>
          <a:prstGeom prst="rect">
            <a:avLst/>
          </a:prstGeom>
        </p:spPr>
      </p:pic>
      <p:sp>
        <p:nvSpPr>
          <p:cNvPr id="30" name="Title 1">
            <a:extLst>
              <a:ext uri="{FF2B5EF4-FFF2-40B4-BE49-F238E27FC236}">
                <a16:creationId xmlns:a16="http://schemas.microsoft.com/office/drawing/2014/main" id="{EE979A06-A927-F942-845C-967579AC7740}"/>
              </a:ext>
            </a:extLst>
          </p:cNvPr>
          <p:cNvSpPr>
            <a:spLocks noGrp="1"/>
          </p:cNvSpPr>
          <p:nvPr>
            <p:ph type="title" hasCustomPrompt="1"/>
          </p:nvPr>
        </p:nvSpPr>
        <p:spPr>
          <a:xfrm>
            <a:off x="416859" y="365126"/>
            <a:ext cx="8229600" cy="1325563"/>
          </a:xfrm>
        </p:spPr>
        <p:txBody>
          <a:bodyPr anchor="b" anchorCtr="0"/>
          <a:lstStyle/>
          <a:p>
            <a:r>
              <a:rPr lang="en-US"/>
              <a:t>Slide Title</a:t>
            </a:r>
          </a:p>
        </p:txBody>
      </p:sp>
      <p:sp>
        <p:nvSpPr>
          <p:cNvPr id="32" name="Content Placeholder 2">
            <a:extLst>
              <a:ext uri="{FF2B5EF4-FFF2-40B4-BE49-F238E27FC236}">
                <a16:creationId xmlns:a16="http://schemas.microsoft.com/office/drawing/2014/main" id="{5155FFCC-8B5B-D640-B3E8-32E0847F67F9}"/>
              </a:ext>
            </a:extLst>
          </p:cNvPr>
          <p:cNvSpPr>
            <a:spLocks noGrp="1"/>
          </p:cNvSpPr>
          <p:nvPr>
            <p:ph idx="1"/>
          </p:nvPr>
        </p:nvSpPr>
        <p:spPr>
          <a:xfrm>
            <a:off x="416859" y="2052498"/>
            <a:ext cx="8229600" cy="4124465"/>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33" name="Straight Connector 32">
            <a:extLst>
              <a:ext uri="{FF2B5EF4-FFF2-40B4-BE49-F238E27FC236}">
                <a16:creationId xmlns:a16="http://schemas.microsoft.com/office/drawing/2014/main" id="{3840B5E6-691F-B542-AE58-2E0B84C04A0F}"/>
              </a:ext>
            </a:extLst>
          </p:cNvPr>
          <p:cNvCxnSpPr>
            <a:cxnSpLocks/>
          </p:cNvCxnSpPr>
          <p:nvPr userDrawn="1"/>
        </p:nvCxnSpPr>
        <p:spPr>
          <a:xfrm>
            <a:off x="416859" y="1799063"/>
            <a:ext cx="82296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Rectangle 34">
            <a:extLst>
              <a:ext uri="{FF2B5EF4-FFF2-40B4-BE49-F238E27FC236}">
                <a16:creationId xmlns:a16="http://schemas.microsoft.com/office/drawing/2014/main" id="{0DED7583-3C0C-9741-9551-746747B25A64}"/>
              </a:ext>
            </a:extLst>
          </p:cNvPr>
          <p:cNvSpPr/>
          <p:nvPr userDrawn="1"/>
        </p:nvSpPr>
        <p:spPr>
          <a:xfrm>
            <a:off x="1118897" y="6457093"/>
            <a:ext cx="1833135" cy="173124"/>
          </a:xfrm>
          <a:prstGeom prst="rect">
            <a:avLst/>
          </a:prstGeom>
        </p:spPr>
        <p:txBody>
          <a:bodyPr wrap="square">
            <a:spAutoFit/>
          </a:bodyPr>
          <a:lstStyle/>
          <a:p>
            <a:pPr lvl="0" algn="r"/>
            <a:r>
              <a:rPr lang="en-US" sz="525" b="0" i="0" spc="150" baseline="0">
                <a:solidFill>
                  <a:schemeClr val="bg1">
                    <a:lumMod val="50000"/>
                  </a:schemeClr>
                </a:solidFill>
                <a:latin typeface="Inter"/>
              </a:rPr>
              <a:t>PROPRIETARY AND CONFIDENTIAL</a:t>
            </a:r>
          </a:p>
        </p:txBody>
      </p:sp>
      <p:sp>
        <p:nvSpPr>
          <p:cNvPr id="9" name="Rectangle 8">
            <a:extLst>
              <a:ext uri="{FF2B5EF4-FFF2-40B4-BE49-F238E27FC236}">
                <a16:creationId xmlns:a16="http://schemas.microsoft.com/office/drawing/2014/main" id="{D85F9AE6-DA13-F54E-8FEA-55C7FE58B31F}"/>
              </a:ext>
            </a:extLst>
          </p:cNvPr>
          <p:cNvSpPr/>
          <p:nvPr userDrawn="1"/>
        </p:nvSpPr>
        <p:spPr>
          <a:xfrm>
            <a:off x="2756347" y="6457093"/>
            <a:ext cx="5997689" cy="173124"/>
          </a:xfrm>
          <a:prstGeom prst="rect">
            <a:avLst/>
          </a:prstGeom>
        </p:spPr>
        <p:txBody>
          <a:bodyPr wrap="square">
            <a:spAutoFit/>
          </a:bodyPr>
          <a:lstStyle/>
          <a:p>
            <a:pPr lvl="0" algn="r"/>
            <a:r>
              <a:rPr lang="en-US" sz="525" b="1" i="0" spc="150" baseline="0">
                <a:solidFill>
                  <a:schemeClr val="tx1">
                    <a:lumMod val="50000"/>
                    <a:lumOff val="50000"/>
                  </a:schemeClr>
                </a:solidFill>
                <a:latin typeface="Inter"/>
              </a:rPr>
              <a:t>CATALOG • CURRICULUM • SECTION SCHEDULER • REGISTRATION • SYLLABI</a:t>
            </a:r>
          </a:p>
        </p:txBody>
      </p:sp>
      <p:pic>
        <p:nvPicPr>
          <p:cNvPr id="10" name="Picture 23">
            <a:extLst>
              <a:ext uri="{FF2B5EF4-FFF2-40B4-BE49-F238E27FC236}">
                <a16:creationId xmlns:a16="http://schemas.microsoft.com/office/drawing/2014/main" id="{55809650-4EEC-F146-9BC1-E1856DDAFD2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389965" y="6252875"/>
            <a:ext cx="728933" cy="468600"/>
          </a:xfrm>
          <a:prstGeom prst="rect">
            <a:avLst/>
          </a:prstGeom>
        </p:spPr>
      </p:pic>
    </p:spTree>
    <p:extLst>
      <p:ext uri="{BB962C8B-B14F-4D97-AF65-F5344CB8AC3E}">
        <p14:creationId xmlns:p14="http://schemas.microsoft.com/office/powerpoint/2010/main" val="6856782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524949E-F080-0B4C-9D26-7A396B00C06E}"/>
              </a:ext>
            </a:extLst>
          </p:cNvPr>
          <p:cNvPicPr>
            <a:picLocks noChangeAspect="1"/>
          </p:cNvPicPr>
          <p:nvPr userDrawn="1"/>
        </p:nvPicPr>
        <p:blipFill>
          <a:blip r:embed="rId2">
            <a:alphaModFix amt="7000"/>
          </a:blip>
          <a:srcRect l="8455" r="8455"/>
          <a:stretch/>
        </p:blipFill>
        <p:spPr>
          <a:xfrm>
            <a:off x="1" y="3315"/>
            <a:ext cx="9140642" cy="6848856"/>
          </a:xfrm>
          <a:prstGeom prst="rect">
            <a:avLst/>
          </a:prstGeom>
        </p:spPr>
      </p:pic>
      <p:sp>
        <p:nvSpPr>
          <p:cNvPr id="30" name="Title 1">
            <a:extLst>
              <a:ext uri="{FF2B5EF4-FFF2-40B4-BE49-F238E27FC236}">
                <a16:creationId xmlns:a16="http://schemas.microsoft.com/office/drawing/2014/main" id="{EE979A06-A927-F942-845C-967579AC7740}"/>
              </a:ext>
            </a:extLst>
          </p:cNvPr>
          <p:cNvSpPr>
            <a:spLocks noGrp="1"/>
          </p:cNvSpPr>
          <p:nvPr>
            <p:ph type="title" hasCustomPrompt="1"/>
          </p:nvPr>
        </p:nvSpPr>
        <p:spPr>
          <a:xfrm>
            <a:off x="416859" y="365126"/>
            <a:ext cx="8229600" cy="1325563"/>
          </a:xfrm>
        </p:spPr>
        <p:txBody>
          <a:bodyPr anchor="b" anchorCtr="0"/>
          <a:lstStyle/>
          <a:p>
            <a:r>
              <a:rPr lang="en-US"/>
              <a:t>Slide Title</a:t>
            </a:r>
          </a:p>
        </p:txBody>
      </p:sp>
      <p:sp>
        <p:nvSpPr>
          <p:cNvPr id="32" name="Content Placeholder 2">
            <a:extLst>
              <a:ext uri="{FF2B5EF4-FFF2-40B4-BE49-F238E27FC236}">
                <a16:creationId xmlns:a16="http://schemas.microsoft.com/office/drawing/2014/main" id="{5155FFCC-8B5B-D640-B3E8-32E0847F67F9}"/>
              </a:ext>
            </a:extLst>
          </p:cNvPr>
          <p:cNvSpPr>
            <a:spLocks noGrp="1"/>
          </p:cNvSpPr>
          <p:nvPr>
            <p:ph idx="1"/>
          </p:nvPr>
        </p:nvSpPr>
        <p:spPr>
          <a:xfrm>
            <a:off x="416859" y="2052498"/>
            <a:ext cx="8229600" cy="4124465"/>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33" name="Straight Connector 32">
            <a:extLst>
              <a:ext uri="{FF2B5EF4-FFF2-40B4-BE49-F238E27FC236}">
                <a16:creationId xmlns:a16="http://schemas.microsoft.com/office/drawing/2014/main" id="{3840B5E6-691F-B542-AE58-2E0B84C04A0F}"/>
              </a:ext>
            </a:extLst>
          </p:cNvPr>
          <p:cNvCxnSpPr>
            <a:cxnSpLocks/>
          </p:cNvCxnSpPr>
          <p:nvPr userDrawn="1"/>
        </p:nvCxnSpPr>
        <p:spPr>
          <a:xfrm>
            <a:off x="416859" y="1799063"/>
            <a:ext cx="82296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Rectangle 34">
            <a:extLst>
              <a:ext uri="{FF2B5EF4-FFF2-40B4-BE49-F238E27FC236}">
                <a16:creationId xmlns:a16="http://schemas.microsoft.com/office/drawing/2014/main" id="{0DED7583-3C0C-9741-9551-746747B25A64}"/>
              </a:ext>
            </a:extLst>
          </p:cNvPr>
          <p:cNvSpPr/>
          <p:nvPr userDrawn="1"/>
        </p:nvSpPr>
        <p:spPr>
          <a:xfrm>
            <a:off x="1118897" y="6457093"/>
            <a:ext cx="1833135" cy="173124"/>
          </a:xfrm>
          <a:prstGeom prst="rect">
            <a:avLst/>
          </a:prstGeom>
        </p:spPr>
        <p:txBody>
          <a:bodyPr wrap="square">
            <a:spAutoFit/>
          </a:bodyPr>
          <a:lstStyle/>
          <a:p>
            <a:pPr lvl="0" algn="r"/>
            <a:r>
              <a:rPr lang="en-US" sz="525" b="0" i="0" spc="150" baseline="0">
                <a:solidFill>
                  <a:schemeClr val="bg1">
                    <a:lumMod val="50000"/>
                  </a:schemeClr>
                </a:solidFill>
                <a:latin typeface="Inter"/>
              </a:rPr>
              <a:t>PROPRIETARY AND CONFIDENTIAL</a:t>
            </a:r>
          </a:p>
        </p:txBody>
      </p:sp>
      <p:sp>
        <p:nvSpPr>
          <p:cNvPr id="9" name="Rectangle 8">
            <a:extLst>
              <a:ext uri="{FF2B5EF4-FFF2-40B4-BE49-F238E27FC236}">
                <a16:creationId xmlns:a16="http://schemas.microsoft.com/office/drawing/2014/main" id="{D85F9AE6-DA13-F54E-8FEA-55C7FE58B31F}"/>
              </a:ext>
            </a:extLst>
          </p:cNvPr>
          <p:cNvSpPr/>
          <p:nvPr userDrawn="1"/>
        </p:nvSpPr>
        <p:spPr>
          <a:xfrm>
            <a:off x="2756347" y="6457093"/>
            <a:ext cx="5997689" cy="173124"/>
          </a:xfrm>
          <a:prstGeom prst="rect">
            <a:avLst/>
          </a:prstGeom>
        </p:spPr>
        <p:txBody>
          <a:bodyPr wrap="square">
            <a:spAutoFit/>
          </a:bodyPr>
          <a:lstStyle/>
          <a:p>
            <a:pPr lvl="0" algn="r"/>
            <a:r>
              <a:rPr lang="en-US" sz="525" b="1" i="0" spc="150" baseline="0">
                <a:solidFill>
                  <a:schemeClr val="tx1">
                    <a:lumMod val="50000"/>
                    <a:lumOff val="50000"/>
                  </a:schemeClr>
                </a:solidFill>
                <a:latin typeface="Inter"/>
              </a:rPr>
              <a:t>CATALOG • CURRICULUM • SECTION SCHEDULER • REGISTRATION • SYLLABI</a:t>
            </a:r>
          </a:p>
        </p:txBody>
      </p:sp>
      <p:pic>
        <p:nvPicPr>
          <p:cNvPr id="10" name="Picture 23">
            <a:extLst>
              <a:ext uri="{FF2B5EF4-FFF2-40B4-BE49-F238E27FC236}">
                <a16:creationId xmlns:a16="http://schemas.microsoft.com/office/drawing/2014/main" id="{55809650-4EEC-F146-9BC1-E1856DDAFD2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389965" y="6252875"/>
            <a:ext cx="728933" cy="468600"/>
          </a:xfrm>
          <a:prstGeom prst="rect">
            <a:avLst/>
          </a:prstGeom>
        </p:spPr>
      </p:pic>
    </p:spTree>
    <p:extLst>
      <p:ext uri="{BB962C8B-B14F-4D97-AF65-F5344CB8AC3E}">
        <p14:creationId xmlns:p14="http://schemas.microsoft.com/office/powerpoint/2010/main" val="16389874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524949E-F080-0B4C-9D26-7A396B00C06E}"/>
              </a:ext>
            </a:extLst>
          </p:cNvPr>
          <p:cNvPicPr>
            <a:picLocks noChangeAspect="1"/>
          </p:cNvPicPr>
          <p:nvPr userDrawn="1"/>
        </p:nvPicPr>
        <p:blipFill>
          <a:blip r:embed="rId2">
            <a:alphaModFix amt="7000"/>
          </a:blip>
          <a:srcRect l="8455" r="8455"/>
          <a:stretch/>
        </p:blipFill>
        <p:spPr>
          <a:xfrm>
            <a:off x="1" y="3315"/>
            <a:ext cx="9140642" cy="6848856"/>
          </a:xfrm>
          <a:prstGeom prst="rect">
            <a:avLst/>
          </a:prstGeom>
        </p:spPr>
      </p:pic>
      <p:sp>
        <p:nvSpPr>
          <p:cNvPr id="30" name="Title 1">
            <a:extLst>
              <a:ext uri="{FF2B5EF4-FFF2-40B4-BE49-F238E27FC236}">
                <a16:creationId xmlns:a16="http://schemas.microsoft.com/office/drawing/2014/main" id="{EE979A06-A927-F942-845C-967579AC7740}"/>
              </a:ext>
            </a:extLst>
          </p:cNvPr>
          <p:cNvSpPr>
            <a:spLocks noGrp="1"/>
          </p:cNvSpPr>
          <p:nvPr>
            <p:ph type="title" hasCustomPrompt="1"/>
          </p:nvPr>
        </p:nvSpPr>
        <p:spPr>
          <a:xfrm>
            <a:off x="416859" y="365126"/>
            <a:ext cx="8229600" cy="1325563"/>
          </a:xfrm>
        </p:spPr>
        <p:txBody>
          <a:bodyPr anchor="b" anchorCtr="0"/>
          <a:lstStyle/>
          <a:p>
            <a:r>
              <a:rPr lang="en-US"/>
              <a:t>Slide Title</a:t>
            </a:r>
          </a:p>
        </p:txBody>
      </p:sp>
      <p:sp>
        <p:nvSpPr>
          <p:cNvPr id="32" name="Content Placeholder 2">
            <a:extLst>
              <a:ext uri="{FF2B5EF4-FFF2-40B4-BE49-F238E27FC236}">
                <a16:creationId xmlns:a16="http://schemas.microsoft.com/office/drawing/2014/main" id="{5155FFCC-8B5B-D640-B3E8-32E0847F67F9}"/>
              </a:ext>
            </a:extLst>
          </p:cNvPr>
          <p:cNvSpPr>
            <a:spLocks noGrp="1"/>
          </p:cNvSpPr>
          <p:nvPr>
            <p:ph idx="1"/>
          </p:nvPr>
        </p:nvSpPr>
        <p:spPr>
          <a:xfrm>
            <a:off x="416859" y="2052498"/>
            <a:ext cx="8229600" cy="4124465"/>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33" name="Straight Connector 32">
            <a:extLst>
              <a:ext uri="{FF2B5EF4-FFF2-40B4-BE49-F238E27FC236}">
                <a16:creationId xmlns:a16="http://schemas.microsoft.com/office/drawing/2014/main" id="{3840B5E6-691F-B542-AE58-2E0B84C04A0F}"/>
              </a:ext>
            </a:extLst>
          </p:cNvPr>
          <p:cNvCxnSpPr>
            <a:cxnSpLocks/>
          </p:cNvCxnSpPr>
          <p:nvPr userDrawn="1"/>
        </p:nvCxnSpPr>
        <p:spPr>
          <a:xfrm>
            <a:off x="416859" y="1799063"/>
            <a:ext cx="82296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Rectangle 34">
            <a:extLst>
              <a:ext uri="{FF2B5EF4-FFF2-40B4-BE49-F238E27FC236}">
                <a16:creationId xmlns:a16="http://schemas.microsoft.com/office/drawing/2014/main" id="{0DED7583-3C0C-9741-9551-746747B25A64}"/>
              </a:ext>
            </a:extLst>
          </p:cNvPr>
          <p:cNvSpPr/>
          <p:nvPr userDrawn="1"/>
        </p:nvSpPr>
        <p:spPr>
          <a:xfrm>
            <a:off x="1118897" y="6457093"/>
            <a:ext cx="1833135" cy="173124"/>
          </a:xfrm>
          <a:prstGeom prst="rect">
            <a:avLst/>
          </a:prstGeom>
        </p:spPr>
        <p:txBody>
          <a:bodyPr wrap="square">
            <a:spAutoFit/>
          </a:bodyPr>
          <a:lstStyle/>
          <a:p>
            <a:pPr lvl="0" algn="r"/>
            <a:r>
              <a:rPr lang="en-US" sz="525" b="0" i="0" spc="150" baseline="0">
                <a:solidFill>
                  <a:schemeClr val="bg1">
                    <a:lumMod val="50000"/>
                  </a:schemeClr>
                </a:solidFill>
                <a:latin typeface="Inter"/>
              </a:rPr>
              <a:t>PROPRIETARY AND CONFIDENTIAL</a:t>
            </a:r>
          </a:p>
        </p:txBody>
      </p:sp>
      <p:sp>
        <p:nvSpPr>
          <p:cNvPr id="9" name="Rectangle 8">
            <a:extLst>
              <a:ext uri="{FF2B5EF4-FFF2-40B4-BE49-F238E27FC236}">
                <a16:creationId xmlns:a16="http://schemas.microsoft.com/office/drawing/2014/main" id="{D85F9AE6-DA13-F54E-8FEA-55C7FE58B31F}"/>
              </a:ext>
            </a:extLst>
          </p:cNvPr>
          <p:cNvSpPr/>
          <p:nvPr userDrawn="1"/>
        </p:nvSpPr>
        <p:spPr>
          <a:xfrm>
            <a:off x="2756347" y="6457093"/>
            <a:ext cx="5997689" cy="173124"/>
          </a:xfrm>
          <a:prstGeom prst="rect">
            <a:avLst/>
          </a:prstGeom>
        </p:spPr>
        <p:txBody>
          <a:bodyPr wrap="square">
            <a:spAutoFit/>
          </a:bodyPr>
          <a:lstStyle/>
          <a:p>
            <a:pPr lvl="0" algn="r"/>
            <a:r>
              <a:rPr lang="en-US" sz="525" b="1" i="0" spc="150" baseline="0">
                <a:solidFill>
                  <a:schemeClr val="tx1">
                    <a:lumMod val="50000"/>
                    <a:lumOff val="50000"/>
                  </a:schemeClr>
                </a:solidFill>
                <a:latin typeface="Inter"/>
              </a:rPr>
              <a:t>CATALOG • CURRICULUM • SECTION SCHEDULER • REGISTRATION • SYLLABI</a:t>
            </a:r>
          </a:p>
        </p:txBody>
      </p:sp>
      <p:pic>
        <p:nvPicPr>
          <p:cNvPr id="10" name="Picture 23">
            <a:extLst>
              <a:ext uri="{FF2B5EF4-FFF2-40B4-BE49-F238E27FC236}">
                <a16:creationId xmlns:a16="http://schemas.microsoft.com/office/drawing/2014/main" id="{55809650-4EEC-F146-9BC1-E1856DDAFD2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389965" y="6252875"/>
            <a:ext cx="728933" cy="468600"/>
          </a:xfrm>
          <a:prstGeom prst="rect">
            <a:avLst/>
          </a:prstGeom>
        </p:spPr>
      </p:pic>
    </p:spTree>
    <p:extLst>
      <p:ext uri="{BB962C8B-B14F-4D97-AF65-F5344CB8AC3E}">
        <p14:creationId xmlns:p14="http://schemas.microsoft.com/office/powerpoint/2010/main" val="184863061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524949E-F080-0B4C-9D26-7A396B00C06E}"/>
              </a:ext>
            </a:extLst>
          </p:cNvPr>
          <p:cNvPicPr>
            <a:picLocks noChangeAspect="1"/>
          </p:cNvPicPr>
          <p:nvPr userDrawn="1"/>
        </p:nvPicPr>
        <p:blipFill>
          <a:blip r:embed="rId2">
            <a:alphaModFix amt="7000"/>
          </a:blip>
          <a:srcRect l="8455" r="8455"/>
          <a:stretch/>
        </p:blipFill>
        <p:spPr>
          <a:xfrm>
            <a:off x="1" y="3315"/>
            <a:ext cx="9140642" cy="6848856"/>
          </a:xfrm>
          <a:prstGeom prst="rect">
            <a:avLst/>
          </a:prstGeom>
        </p:spPr>
      </p:pic>
      <p:sp>
        <p:nvSpPr>
          <p:cNvPr id="30" name="Title 1">
            <a:extLst>
              <a:ext uri="{FF2B5EF4-FFF2-40B4-BE49-F238E27FC236}">
                <a16:creationId xmlns:a16="http://schemas.microsoft.com/office/drawing/2014/main" id="{EE979A06-A927-F942-845C-967579AC7740}"/>
              </a:ext>
            </a:extLst>
          </p:cNvPr>
          <p:cNvSpPr>
            <a:spLocks noGrp="1"/>
          </p:cNvSpPr>
          <p:nvPr>
            <p:ph type="title" hasCustomPrompt="1"/>
          </p:nvPr>
        </p:nvSpPr>
        <p:spPr>
          <a:xfrm>
            <a:off x="416859" y="365126"/>
            <a:ext cx="8229600" cy="1325563"/>
          </a:xfrm>
        </p:spPr>
        <p:txBody>
          <a:bodyPr anchor="b" anchorCtr="0"/>
          <a:lstStyle/>
          <a:p>
            <a:r>
              <a:rPr lang="en-US"/>
              <a:t>Slide Title</a:t>
            </a:r>
          </a:p>
        </p:txBody>
      </p:sp>
      <p:sp>
        <p:nvSpPr>
          <p:cNvPr id="32" name="Content Placeholder 2">
            <a:extLst>
              <a:ext uri="{FF2B5EF4-FFF2-40B4-BE49-F238E27FC236}">
                <a16:creationId xmlns:a16="http://schemas.microsoft.com/office/drawing/2014/main" id="{5155FFCC-8B5B-D640-B3E8-32E0847F67F9}"/>
              </a:ext>
            </a:extLst>
          </p:cNvPr>
          <p:cNvSpPr>
            <a:spLocks noGrp="1"/>
          </p:cNvSpPr>
          <p:nvPr>
            <p:ph idx="1"/>
          </p:nvPr>
        </p:nvSpPr>
        <p:spPr>
          <a:xfrm>
            <a:off x="416859" y="2052498"/>
            <a:ext cx="8229600" cy="4124465"/>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33" name="Straight Connector 32">
            <a:extLst>
              <a:ext uri="{FF2B5EF4-FFF2-40B4-BE49-F238E27FC236}">
                <a16:creationId xmlns:a16="http://schemas.microsoft.com/office/drawing/2014/main" id="{3840B5E6-691F-B542-AE58-2E0B84C04A0F}"/>
              </a:ext>
            </a:extLst>
          </p:cNvPr>
          <p:cNvCxnSpPr>
            <a:cxnSpLocks/>
          </p:cNvCxnSpPr>
          <p:nvPr userDrawn="1"/>
        </p:nvCxnSpPr>
        <p:spPr>
          <a:xfrm>
            <a:off x="416859" y="1799063"/>
            <a:ext cx="82296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Rectangle 34">
            <a:extLst>
              <a:ext uri="{FF2B5EF4-FFF2-40B4-BE49-F238E27FC236}">
                <a16:creationId xmlns:a16="http://schemas.microsoft.com/office/drawing/2014/main" id="{0DED7583-3C0C-9741-9551-746747B25A64}"/>
              </a:ext>
            </a:extLst>
          </p:cNvPr>
          <p:cNvSpPr/>
          <p:nvPr userDrawn="1"/>
        </p:nvSpPr>
        <p:spPr>
          <a:xfrm>
            <a:off x="1118897" y="6457093"/>
            <a:ext cx="1833135" cy="173124"/>
          </a:xfrm>
          <a:prstGeom prst="rect">
            <a:avLst/>
          </a:prstGeom>
        </p:spPr>
        <p:txBody>
          <a:bodyPr wrap="square">
            <a:spAutoFit/>
          </a:bodyPr>
          <a:lstStyle/>
          <a:p>
            <a:pPr lvl="0" algn="r"/>
            <a:r>
              <a:rPr lang="en-US" sz="525" b="0" i="0" spc="150" baseline="0">
                <a:solidFill>
                  <a:schemeClr val="bg1">
                    <a:lumMod val="50000"/>
                  </a:schemeClr>
                </a:solidFill>
                <a:latin typeface="Inter"/>
              </a:rPr>
              <a:t>PROPRIETARY AND CONFIDENTIAL</a:t>
            </a:r>
          </a:p>
        </p:txBody>
      </p:sp>
      <p:sp>
        <p:nvSpPr>
          <p:cNvPr id="9" name="Rectangle 8">
            <a:extLst>
              <a:ext uri="{FF2B5EF4-FFF2-40B4-BE49-F238E27FC236}">
                <a16:creationId xmlns:a16="http://schemas.microsoft.com/office/drawing/2014/main" id="{D85F9AE6-DA13-F54E-8FEA-55C7FE58B31F}"/>
              </a:ext>
            </a:extLst>
          </p:cNvPr>
          <p:cNvSpPr/>
          <p:nvPr userDrawn="1"/>
        </p:nvSpPr>
        <p:spPr>
          <a:xfrm>
            <a:off x="2756347" y="6457093"/>
            <a:ext cx="5997689" cy="173124"/>
          </a:xfrm>
          <a:prstGeom prst="rect">
            <a:avLst/>
          </a:prstGeom>
        </p:spPr>
        <p:txBody>
          <a:bodyPr wrap="square">
            <a:spAutoFit/>
          </a:bodyPr>
          <a:lstStyle/>
          <a:p>
            <a:pPr lvl="0" algn="r"/>
            <a:r>
              <a:rPr lang="en-US" sz="525" b="1" i="0" spc="150" baseline="0">
                <a:solidFill>
                  <a:schemeClr val="tx1">
                    <a:lumMod val="50000"/>
                    <a:lumOff val="50000"/>
                  </a:schemeClr>
                </a:solidFill>
                <a:latin typeface="Inter"/>
              </a:rPr>
              <a:t>CATALOG • CURRICULUM • SECTION SCHEDULER • REGISTRATION • SYLLABI</a:t>
            </a:r>
          </a:p>
        </p:txBody>
      </p:sp>
      <p:pic>
        <p:nvPicPr>
          <p:cNvPr id="10" name="Picture 23">
            <a:extLst>
              <a:ext uri="{FF2B5EF4-FFF2-40B4-BE49-F238E27FC236}">
                <a16:creationId xmlns:a16="http://schemas.microsoft.com/office/drawing/2014/main" id="{55809650-4EEC-F146-9BC1-E1856DDAFD2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389965" y="6252875"/>
            <a:ext cx="728933" cy="468600"/>
          </a:xfrm>
          <a:prstGeom prst="rect">
            <a:avLst/>
          </a:prstGeom>
        </p:spPr>
      </p:pic>
    </p:spTree>
    <p:extLst>
      <p:ext uri="{BB962C8B-B14F-4D97-AF65-F5344CB8AC3E}">
        <p14:creationId xmlns:p14="http://schemas.microsoft.com/office/powerpoint/2010/main" val="29718912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63338" y="274639"/>
            <a:ext cx="8123462" cy="1143000"/>
          </a:xfrm>
        </p:spPr>
        <p:txBody>
          <a:bodyPr/>
          <a:lstStyle/>
          <a:p>
            <a:r>
              <a:rPr lang="en-US"/>
              <a:t>Click to edit Master title style</a:t>
            </a:r>
          </a:p>
        </p:txBody>
      </p:sp>
      <p:sp>
        <p:nvSpPr>
          <p:cNvPr id="3" name="Content Placeholder 2"/>
          <p:cNvSpPr>
            <a:spLocks noGrp="1"/>
          </p:cNvSpPr>
          <p:nvPr>
            <p:ph idx="1"/>
          </p:nvPr>
        </p:nvSpPr>
        <p:spPr>
          <a:xfrm>
            <a:off x="563338" y="1600201"/>
            <a:ext cx="8123462" cy="39507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2"/>
          <p:cNvSpPr>
            <a:spLocks noGrp="1"/>
          </p:cNvSpPr>
          <p:nvPr>
            <p:ph type="pic" idx="13"/>
          </p:nvPr>
        </p:nvSpPr>
        <p:spPr>
          <a:xfrm>
            <a:off x="6234386" y="1600201"/>
            <a:ext cx="2452414" cy="2988015"/>
          </a:xfrm>
          <a:solidFill>
            <a:srgbClr val="54565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p>
        </p:txBody>
      </p:sp>
    </p:spTree>
    <p:extLst>
      <p:ext uri="{BB962C8B-B14F-4D97-AF65-F5344CB8AC3E}">
        <p14:creationId xmlns:p14="http://schemas.microsoft.com/office/powerpoint/2010/main" val="23132284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524949E-F080-0B4C-9D26-7A396B00C06E}"/>
              </a:ext>
            </a:extLst>
          </p:cNvPr>
          <p:cNvPicPr>
            <a:picLocks noChangeAspect="1"/>
          </p:cNvPicPr>
          <p:nvPr userDrawn="1"/>
        </p:nvPicPr>
        <p:blipFill>
          <a:blip r:embed="rId2">
            <a:alphaModFix amt="7000"/>
          </a:blip>
          <a:srcRect l="8455" r="8455"/>
          <a:stretch/>
        </p:blipFill>
        <p:spPr>
          <a:xfrm>
            <a:off x="1" y="3315"/>
            <a:ext cx="9140642" cy="6848856"/>
          </a:xfrm>
          <a:prstGeom prst="rect">
            <a:avLst/>
          </a:prstGeom>
        </p:spPr>
      </p:pic>
      <p:sp>
        <p:nvSpPr>
          <p:cNvPr id="30" name="Title 1">
            <a:extLst>
              <a:ext uri="{FF2B5EF4-FFF2-40B4-BE49-F238E27FC236}">
                <a16:creationId xmlns:a16="http://schemas.microsoft.com/office/drawing/2014/main" id="{EE979A06-A927-F942-845C-967579AC7740}"/>
              </a:ext>
            </a:extLst>
          </p:cNvPr>
          <p:cNvSpPr>
            <a:spLocks noGrp="1"/>
          </p:cNvSpPr>
          <p:nvPr>
            <p:ph type="title" hasCustomPrompt="1"/>
          </p:nvPr>
        </p:nvSpPr>
        <p:spPr>
          <a:xfrm>
            <a:off x="416859" y="365126"/>
            <a:ext cx="8229600" cy="1325563"/>
          </a:xfrm>
        </p:spPr>
        <p:txBody>
          <a:bodyPr anchor="b" anchorCtr="0"/>
          <a:lstStyle/>
          <a:p>
            <a:r>
              <a:rPr lang="en-US"/>
              <a:t>Slide Title</a:t>
            </a:r>
          </a:p>
        </p:txBody>
      </p:sp>
      <p:sp>
        <p:nvSpPr>
          <p:cNvPr id="32" name="Content Placeholder 2">
            <a:extLst>
              <a:ext uri="{FF2B5EF4-FFF2-40B4-BE49-F238E27FC236}">
                <a16:creationId xmlns:a16="http://schemas.microsoft.com/office/drawing/2014/main" id="{5155FFCC-8B5B-D640-B3E8-32E0847F67F9}"/>
              </a:ext>
            </a:extLst>
          </p:cNvPr>
          <p:cNvSpPr>
            <a:spLocks noGrp="1"/>
          </p:cNvSpPr>
          <p:nvPr>
            <p:ph idx="1"/>
          </p:nvPr>
        </p:nvSpPr>
        <p:spPr>
          <a:xfrm>
            <a:off x="416859" y="2052498"/>
            <a:ext cx="8229600" cy="4124465"/>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33" name="Straight Connector 32">
            <a:extLst>
              <a:ext uri="{FF2B5EF4-FFF2-40B4-BE49-F238E27FC236}">
                <a16:creationId xmlns:a16="http://schemas.microsoft.com/office/drawing/2014/main" id="{3840B5E6-691F-B542-AE58-2E0B84C04A0F}"/>
              </a:ext>
            </a:extLst>
          </p:cNvPr>
          <p:cNvCxnSpPr>
            <a:cxnSpLocks/>
          </p:cNvCxnSpPr>
          <p:nvPr userDrawn="1"/>
        </p:nvCxnSpPr>
        <p:spPr>
          <a:xfrm>
            <a:off x="416859" y="1799063"/>
            <a:ext cx="82296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Rectangle 34">
            <a:extLst>
              <a:ext uri="{FF2B5EF4-FFF2-40B4-BE49-F238E27FC236}">
                <a16:creationId xmlns:a16="http://schemas.microsoft.com/office/drawing/2014/main" id="{0DED7583-3C0C-9741-9551-746747B25A64}"/>
              </a:ext>
            </a:extLst>
          </p:cNvPr>
          <p:cNvSpPr/>
          <p:nvPr userDrawn="1"/>
        </p:nvSpPr>
        <p:spPr>
          <a:xfrm>
            <a:off x="1118897" y="6457093"/>
            <a:ext cx="1833135" cy="173124"/>
          </a:xfrm>
          <a:prstGeom prst="rect">
            <a:avLst/>
          </a:prstGeom>
        </p:spPr>
        <p:txBody>
          <a:bodyPr wrap="square">
            <a:spAutoFit/>
          </a:bodyPr>
          <a:lstStyle/>
          <a:p>
            <a:pPr lvl="0" algn="r"/>
            <a:r>
              <a:rPr lang="en-US" sz="525" b="0" i="0" spc="150" baseline="0">
                <a:solidFill>
                  <a:schemeClr val="bg1">
                    <a:lumMod val="50000"/>
                  </a:schemeClr>
                </a:solidFill>
                <a:latin typeface="Inter"/>
              </a:rPr>
              <a:t>PROPRIETARY AND CONFIDENTIAL</a:t>
            </a:r>
          </a:p>
        </p:txBody>
      </p:sp>
      <p:sp>
        <p:nvSpPr>
          <p:cNvPr id="9" name="Rectangle 8">
            <a:extLst>
              <a:ext uri="{FF2B5EF4-FFF2-40B4-BE49-F238E27FC236}">
                <a16:creationId xmlns:a16="http://schemas.microsoft.com/office/drawing/2014/main" id="{D85F9AE6-DA13-F54E-8FEA-55C7FE58B31F}"/>
              </a:ext>
            </a:extLst>
          </p:cNvPr>
          <p:cNvSpPr/>
          <p:nvPr userDrawn="1"/>
        </p:nvSpPr>
        <p:spPr>
          <a:xfrm>
            <a:off x="2756347" y="6457093"/>
            <a:ext cx="5997689" cy="173124"/>
          </a:xfrm>
          <a:prstGeom prst="rect">
            <a:avLst/>
          </a:prstGeom>
        </p:spPr>
        <p:txBody>
          <a:bodyPr wrap="square">
            <a:spAutoFit/>
          </a:bodyPr>
          <a:lstStyle/>
          <a:p>
            <a:pPr lvl="0" algn="r"/>
            <a:r>
              <a:rPr lang="en-US" sz="525" b="1" i="0" spc="150" baseline="0">
                <a:solidFill>
                  <a:schemeClr val="tx1">
                    <a:lumMod val="50000"/>
                    <a:lumOff val="50000"/>
                  </a:schemeClr>
                </a:solidFill>
                <a:latin typeface="Inter"/>
              </a:rPr>
              <a:t>CATALOG • CURRICULUM • SECTION SCHEDULER • REGISTRATION • SYLLABI</a:t>
            </a:r>
          </a:p>
        </p:txBody>
      </p:sp>
      <p:pic>
        <p:nvPicPr>
          <p:cNvPr id="10" name="Picture 23">
            <a:extLst>
              <a:ext uri="{FF2B5EF4-FFF2-40B4-BE49-F238E27FC236}">
                <a16:creationId xmlns:a16="http://schemas.microsoft.com/office/drawing/2014/main" id="{55809650-4EEC-F146-9BC1-E1856DDAFD2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389965" y="6252875"/>
            <a:ext cx="728933" cy="468600"/>
          </a:xfrm>
          <a:prstGeom prst="rect">
            <a:avLst/>
          </a:prstGeom>
        </p:spPr>
      </p:pic>
    </p:spTree>
    <p:extLst>
      <p:ext uri="{BB962C8B-B14F-4D97-AF65-F5344CB8AC3E}">
        <p14:creationId xmlns:p14="http://schemas.microsoft.com/office/powerpoint/2010/main" val="8129966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8_Title and Conten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524949E-F080-0B4C-9D26-7A396B00C06E}"/>
              </a:ext>
            </a:extLst>
          </p:cNvPr>
          <p:cNvPicPr>
            <a:picLocks noChangeAspect="1"/>
          </p:cNvPicPr>
          <p:nvPr userDrawn="1"/>
        </p:nvPicPr>
        <p:blipFill>
          <a:blip r:embed="rId2">
            <a:alphaModFix amt="7000"/>
          </a:blip>
          <a:srcRect l="8455" r="8455"/>
          <a:stretch/>
        </p:blipFill>
        <p:spPr>
          <a:xfrm>
            <a:off x="1" y="3315"/>
            <a:ext cx="9140642" cy="6848856"/>
          </a:xfrm>
          <a:prstGeom prst="rect">
            <a:avLst/>
          </a:prstGeom>
        </p:spPr>
      </p:pic>
      <p:sp>
        <p:nvSpPr>
          <p:cNvPr id="30" name="Title 1">
            <a:extLst>
              <a:ext uri="{FF2B5EF4-FFF2-40B4-BE49-F238E27FC236}">
                <a16:creationId xmlns:a16="http://schemas.microsoft.com/office/drawing/2014/main" id="{EE979A06-A927-F942-845C-967579AC7740}"/>
              </a:ext>
            </a:extLst>
          </p:cNvPr>
          <p:cNvSpPr>
            <a:spLocks noGrp="1"/>
          </p:cNvSpPr>
          <p:nvPr>
            <p:ph type="title" hasCustomPrompt="1"/>
          </p:nvPr>
        </p:nvSpPr>
        <p:spPr>
          <a:xfrm>
            <a:off x="416859" y="365126"/>
            <a:ext cx="8229600" cy="1325563"/>
          </a:xfrm>
        </p:spPr>
        <p:txBody>
          <a:bodyPr anchor="b" anchorCtr="0"/>
          <a:lstStyle/>
          <a:p>
            <a:r>
              <a:rPr lang="en-US"/>
              <a:t>Slide Title</a:t>
            </a:r>
          </a:p>
        </p:txBody>
      </p:sp>
      <p:sp>
        <p:nvSpPr>
          <p:cNvPr id="32" name="Content Placeholder 2">
            <a:extLst>
              <a:ext uri="{FF2B5EF4-FFF2-40B4-BE49-F238E27FC236}">
                <a16:creationId xmlns:a16="http://schemas.microsoft.com/office/drawing/2014/main" id="{5155FFCC-8B5B-D640-B3E8-32E0847F67F9}"/>
              </a:ext>
            </a:extLst>
          </p:cNvPr>
          <p:cNvSpPr>
            <a:spLocks noGrp="1"/>
          </p:cNvSpPr>
          <p:nvPr>
            <p:ph idx="1"/>
          </p:nvPr>
        </p:nvSpPr>
        <p:spPr>
          <a:xfrm>
            <a:off x="416859" y="2052498"/>
            <a:ext cx="8229600" cy="4124465"/>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33" name="Straight Connector 32">
            <a:extLst>
              <a:ext uri="{FF2B5EF4-FFF2-40B4-BE49-F238E27FC236}">
                <a16:creationId xmlns:a16="http://schemas.microsoft.com/office/drawing/2014/main" id="{3840B5E6-691F-B542-AE58-2E0B84C04A0F}"/>
              </a:ext>
            </a:extLst>
          </p:cNvPr>
          <p:cNvCxnSpPr>
            <a:cxnSpLocks/>
          </p:cNvCxnSpPr>
          <p:nvPr userDrawn="1"/>
        </p:nvCxnSpPr>
        <p:spPr>
          <a:xfrm>
            <a:off x="416859" y="1799063"/>
            <a:ext cx="82296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Rectangle 34">
            <a:extLst>
              <a:ext uri="{FF2B5EF4-FFF2-40B4-BE49-F238E27FC236}">
                <a16:creationId xmlns:a16="http://schemas.microsoft.com/office/drawing/2014/main" id="{0DED7583-3C0C-9741-9551-746747B25A64}"/>
              </a:ext>
            </a:extLst>
          </p:cNvPr>
          <p:cNvSpPr/>
          <p:nvPr userDrawn="1"/>
        </p:nvSpPr>
        <p:spPr>
          <a:xfrm>
            <a:off x="1118897" y="6457093"/>
            <a:ext cx="1833135" cy="173124"/>
          </a:xfrm>
          <a:prstGeom prst="rect">
            <a:avLst/>
          </a:prstGeom>
        </p:spPr>
        <p:txBody>
          <a:bodyPr wrap="square">
            <a:spAutoFit/>
          </a:bodyPr>
          <a:lstStyle/>
          <a:p>
            <a:pPr lvl="0" algn="r"/>
            <a:r>
              <a:rPr lang="en-US" sz="525" b="0" i="0" spc="150" baseline="0">
                <a:solidFill>
                  <a:schemeClr val="bg1">
                    <a:lumMod val="50000"/>
                  </a:schemeClr>
                </a:solidFill>
                <a:latin typeface="Inter"/>
              </a:rPr>
              <a:t>PROPRIETARY AND CONFIDENTIAL</a:t>
            </a:r>
          </a:p>
        </p:txBody>
      </p:sp>
      <p:sp>
        <p:nvSpPr>
          <p:cNvPr id="9" name="Rectangle 8">
            <a:extLst>
              <a:ext uri="{FF2B5EF4-FFF2-40B4-BE49-F238E27FC236}">
                <a16:creationId xmlns:a16="http://schemas.microsoft.com/office/drawing/2014/main" id="{D85F9AE6-DA13-F54E-8FEA-55C7FE58B31F}"/>
              </a:ext>
            </a:extLst>
          </p:cNvPr>
          <p:cNvSpPr/>
          <p:nvPr userDrawn="1"/>
        </p:nvSpPr>
        <p:spPr>
          <a:xfrm>
            <a:off x="2756347" y="6457093"/>
            <a:ext cx="5997689" cy="173124"/>
          </a:xfrm>
          <a:prstGeom prst="rect">
            <a:avLst/>
          </a:prstGeom>
        </p:spPr>
        <p:txBody>
          <a:bodyPr wrap="square">
            <a:spAutoFit/>
          </a:bodyPr>
          <a:lstStyle/>
          <a:p>
            <a:pPr lvl="0" algn="r"/>
            <a:r>
              <a:rPr lang="en-US" sz="525" b="1" i="0" spc="150" baseline="0">
                <a:solidFill>
                  <a:schemeClr val="tx1">
                    <a:lumMod val="50000"/>
                    <a:lumOff val="50000"/>
                  </a:schemeClr>
                </a:solidFill>
                <a:latin typeface="Inter"/>
              </a:rPr>
              <a:t>CATALOG • CURRICULUM • SECTION SCHEDULER • REGISTRATION • SYLLABI</a:t>
            </a:r>
          </a:p>
        </p:txBody>
      </p:sp>
      <p:pic>
        <p:nvPicPr>
          <p:cNvPr id="10" name="Picture 23">
            <a:extLst>
              <a:ext uri="{FF2B5EF4-FFF2-40B4-BE49-F238E27FC236}">
                <a16:creationId xmlns:a16="http://schemas.microsoft.com/office/drawing/2014/main" id="{55809650-4EEC-F146-9BC1-E1856DDAFD2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389965" y="6252875"/>
            <a:ext cx="728933" cy="468600"/>
          </a:xfrm>
          <a:prstGeom prst="rect">
            <a:avLst/>
          </a:prstGeom>
        </p:spPr>
      </p:pic>
    </p:spTree>
    <p:extLst>
      <p:ext uri="{BB962C8B-B14F-4D97-AF65-F5344CB8AC3E}">
        <p14:creationId xmlns:p14="http://schemas.microsoft.com/office/powerpoint/2010/main" val="24541124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524949E-F080-0B4C-9D26-7A396B00C06E}"/>
              </a:ext>
            </a:extLst>
          </p:cNvPr>
          <p:cNvPicPr>
            <a:picLocks noChangeAspect="1"/>
          </p:cNvPicPr>
          <p:nvPr userDrawn="1"/>
        </p:nvPicPr>
        <p:blipFill>
          <a:blip r:embed="rId2">
            <a:alphaModFix amt="7000"/>
          </a:blip>
          <a:srcRect l="8455" r="8455"/>
          <a:stretch/>
        </p:blipFill>
        <p:spPr>
          <a:xfrm>
            <a:off x="1" y="3315"/>
            <a:ext cx="9140642" cy="6848856"/>
          </a:xfrm>
          <a:prstGeom prst="rect">
            <a:avLst/>
          </a:prstGeom>
        </p:spPr>
      </p:pic>
      <p:sp>
        <p:nvSpPr>
          <p:cNvPr id="30" name="Title 1">
            <a:extLst>
              <a:ext uri="{FF2B5EF4-FFF2-40B4-BE49-F238E27FC236}">
                <a16:creationId xmlns:a16="http://schemas.microsoft.com/office/drawing/2014/main" id="{EE979A06-A927-F942-845C-967579AC7740}"/>
              </a:ext>
            </a:extLst>
          </p:cNvPr>
          <p:cNvSpPr>
            <a:spLocks noGrp="1"/>
          </p:cNvSpPr>
          <p:nvPr>
            <p:ph type="title" hasCustomPrompt="1"/>
          </p:nvPr>
        </p:nvSpPr>
        <p:spPr>
          <a:xfrm>
            <a:off x="416859" y="365126"/>
            <a:ext cx="8229600" cy="1325563"/>
          </a:xfrm>
        </p:spPr>
        <p:txBody>
          <a:bodyPr anchor="b" anchorCtr="0"/>
          <a:lstStyle/>
          <a:p>
            <a:r>
              <a:rPr lang="en-US"/>
              <a:t>Slide Title</a:t>
            </a:r>
          </a:p>
        </p:txBody>
      </p:sp>
      <p:sp>
        <p:nvSpPr>
          <p:cNvPr id="32" name="Content Placeholder 2">
            <a:extLst>
              <a:ext uri="{FF2B5EF4-FFF2-40B4-BE49-F238E27FC236}">
                <a16:creationId xmlns:a16="http://schemas.microsoft.com/office/drawing/2014/main" id="{5155FFCC-8B5B-D640-B3E8-32E0847F67F9}"/>
              </a:ext>
            </a:extLst>
          </p:cNvPr>
          <p:cNvSpPr>
            <a:spLocks noGrp="1"/>
          </p:cNvSpPr>
          <p:nvPr>
            <p:ph idx="1"/>
          </p:nvPr>
        </p:nvSpPr>
        <p:spPr>
          <a:xfrm>
            <a:off x="416859" y="2052498"/>
            <a:ext cx="8229600" cy="4124465"/>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33" name="Straight Connector 32">
            <a:extLst>
              <a:ext uri="{FF2B5EF4-FFF2-40B4-BE49-F238E27FC236}">
                <a16:creationId xmlns:a16="http://schemas.microsoft.com/office/drawing/2014/main" id="{3840B5E6-691F-B542-AE58-2E0B84C04A0F}"/>
              </a:ext>
            </a:extLst>
          </p:cNvPr>
          <p:cNvCxnSpPr>
            <a:cxnSpLocks/>
          </p:cNvCxnSpPr>
          <p:nvPr userDrawn="1"/>
        </p:nvCxnSpPr>
        <p:spPr>
          <a:xfrm>
            <a:off x="416859" y="1799063"/>
            <a:ext cx="82296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Rectangle 34">
            <a:extLst>
              <a:ext uri="{FF2B5EF4-FFF2-40B4-BE49-F238E27FC236}">
                <a16:creationId xmlns:a16="http://schemas.microsoft.com/office/drawing/2014/main" id="{0DED7583-3C0C-9741-9551-746747B25A64}"/>
              </a:ext>
            </a:extLst>
          </p:cNvPr>
          <p:cNvSpPr/>
          <p:nvPr userDrawn="1"/>
        </p:nvSpPr>
        <p:spPr>
          <a:xfrm>
            <a:off x="1118897" y="6457093"/>
            <a:ext cx="1833135" cy="173124"/>
          </a:xfrm>
          <a:prstGeom prst="rect">
            <a:avLst/>
          </a:prstGeom>
        </p:spPr>
        <p:txBody>
          <a:bodyPr wrap="square">
            <a:spAutoFit/>
          </a:bodyPr>
          <a:lstStyle/>
          <a:p>
            <a:pPr lvl="0" algn="r"/>
            <a:r>
              <a:rPr lang="en-US" sz="525" b="0" i="0" spc="150" baseline="0">
                <a:solidFill>
                  <a:schemeClr val="bg1">
                    <a:lumMod val="50000"/>
                  </a:schemeClr>
                </a:solidFill>
                <a:latin typeface="Inter"/>
              </a:rPr>
              <a:t>PROPRIETARY AND CONFIDENTIAL</a:t>
            </a:r>
          </a:p>
        </p:txBody>
      </p:sp>
      <p:sp>
        <p:nvSpPr>
          <p:cNvPr id="9" name="Rectangle 8">
            <a:extLst>
              <a:ext uri="{FF2B5EF4-FFF2-40B4-BE49-F238E27FC236}">
                <a16:creationId xmlns:a16="http://schemas.microsoft.com/office/drawing/2014/main" id="{D85F9AE6-DA13-F54E-8FEA-55C7FE58B31F}"/>
              </a:ext>
            </a:extLst>
          </p:cNvPr>
          <p:cNvSpPr/>
          <p:nvPr userDrawn="1"/>
        </p:nvSpPr>
        <p:spPr>
          <a:xfrm>
            <a:off x="2756347" y="6457093"/>
            <a:ext cx="5997689" cy="173124"/>
          </a:xfrm>
          <a:prstGeom prst="rect">
            <a:avLst/>
          </a:prstGeom>
        </p:spPr>
        <p:txBody>
          <a:bodyPr wrap="square">
            <a:spAutoFit/>
          </a:bodyPr>
          <a:lstStyle/>
          <a:p>
            <a:pPr lvl="0" algn="r"/>
            <a:r>
              <a:rPr lang="en-US" sz="525" b="1" i="0" spc="150" baseline="0">
                <a:solidFill>
                  <a:schemeClr val="tx1">
                    <a:lumMod val="50000"/>
                    <a:lumOff val="50000"/>
                  </a:schemeClr>
                </a:solidFill>
                <a:latin typeface="Inter"/>
              </a:rPr>
              <a:t>CATALOG • CURRICULUM • SECTION SCHEDULER • REGISTRATION • SYLLABI</a:t>
            </a:r>
          </a:p>
        </p:txBody>
      </p:sp>
      <p:pic>
        <p:nvPicPr>
          <p:cNvPr id="10" name="Picture 23">
            <a:extLst>
              <a:ext uri="{FF2B5EF4-FFF2-40B4-BE49-F238E27FC236}">
                <a16:creationId xmlns:a16="http://schemas.microsoft.com/office/drawing/2014/main" id="{55809650-4EEC-F146-9BC1-E1856DDAFD2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389965" y="6252875"/>
            <a:ext cx="728933" cy="468600"/>
          </a:xfrm>
          <a:prstGeom prst="rect">
            <a:avLst/>
          </a:prstGeom>
        </p:spPr>
      </p:pic>
    </p:spTree>
    <p:extLst>
      <p:ext uri="{BB962C8B-B14F-4D97-AF65-F5344CB8AC3E}">
        <p14:creationId xmlns:p14="http://schemas.microsoft.com/office/powerpoint/2010/main" val="367883745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524949E-F080-0B4C-9D26-7A396B00C06E}"/>
              </a:ext>
            </a:extLst>
          </p:cNvPr>
          <p:cNvPicPr>
            <a:picLocks noChangeAspect="1"/>
          </p:cNvPicPr>
          <p:nvPr userDrawn="1"/>
        </p:nvPicPr>
        <p:blipFill>
          <a:blip r:embed="rId2">
            <a:alphaModFix amt="7000"/>
          </a:blip>
          <a:srcRect l="8455" r="8455"/>
          <a:stretch/>
        </p:blipFill>
        <p:spPr>
          <a:xfrm>
            <a:off x="1" y="3315"/>
            <a:ext cx="9140642" cy="6848856"/>
          </a:xfrm>
          <a:prstGeom prst="rect">
            <a:avLst/>
          </a:prstGeom>
        </p:spPr>
      </p:pic>
      <p:sp>
        <p:nvSpPr>
          <p:cNvPr id="30" name="Title 1">
            <a:extLst>
              <a:ext uri="{FF2B5EF4-FFF2-40B4-BE49-F238E27FC236}">
                <a16:creationId xmlns:a16="http://schemas.microsoft.com/office/drawing/2014/main" id="{EE979A06-A927-F942-845C-967579AC7740}"/>
              </a:ext>
            </a:extLst>
          </p:cNvPr>
          <p:cNvSpPr>
            <a:spLocks noGrp="1"/>
          </p:cNvSpPr>
          <p:nvPr>
            <p:ph type="title" hasCustomPrompt="1"/>
          </p:nvPr>
        </p:nvSpPr>
        <p:spPr>
          <a:xfrm>
            <a:off x="416859" y="365126"/>
            <a:ext cx="8229600" cy="1325563"/>
          </a:xfrm>
        </p:spPr>
        <p:txBody>
          <a:bodyPr anchor="b" anchorCtr="0"/>
          <a:lstStyle/>
          <a:p>
            <a:r>
              <a:rPr lang="en-US"/>
              <a:t>Slide Title</a:t>
            </a:r>
          </a:p>
        </p:txBody>
      </p:sp>
      <p:sp>
        <p:nvSpPr>
          <p:cNvPr id="32" name="Content Placeholder 2">
            <a:extLst>
              <a:ext uri="{FF2B5EF4-FFF2-40B4-BE49-F238E27FC236}">
                <a16:creationId xmlns:a16="http://schemas.microsoft.com/office/drawing/2014/main" id="{5155FFCC-8B5B-D640-B3E8-32E0847F67F9}"/>
              </a:ext>
            </a:extLst>
          </p:cNvPr>
          <p:cNvSpPr>
            <a:spLocks noGrp="1"/>
          </p:cNvSpPr>
          <p:nvPr>
            <p:ph idx="1"/>
          </p:nvPr>
        </p:nvSpPr>
        <p:spPr>
          <a:xfrm>
            <a:off x="416859" y="2052498"/>
            <a:ext cx="8229600" cy="4124465"/>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33" name="Straight Connector 32">
            <a:extLst>
              <a:ext uri="{FF2B5EF4-FFF2-40B4-BE49-F238E27FC236}">
                <a16:creationId xmlns:a16="http://schemas.microsoft.com/office/drawing/2014/main" id="{3840B5E6-691F-B542-AE58-2E0B84C04A0F}"/>
              </a:ext>
            </a:extLst>
          </p:cNvPr>
          <p:cNvCxnSpPr>
            <a:cxnSpLocks/>
          </p:cNvCxnSpPr>
          <p:nvPr userDrawn="1"/>
        </p:nvCxnSpPr>
        <p:spPr>
          <a:xfrm>
            <a:off x="416859" y="1799063"/>
            <a:ext cx="82296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Rectangle 34">
            <a:extLst>
              <a:ext uri="{FF2B5EF4-FFF2-40B4-BE49-F238E27FC236}">
                <a16:creationId xmlns:a16="http://schemas.microsoft.com/office/drawing/2014/main" id="{0DED7583-3C0C-9741-9551-746747B25A64}"/>
              </a:ext>
            </a:extLst>
          </p:cNvPr>
          <p:cNvSpPr/>
          <p:nvPr userDrawn="1"/>
        </p:nvSpPr>
        <p:spPr>
          <a:xfrm>
            <a:off x="1118897" y="6457093"/>
            <a:ext cx="1833135" cy="173124"/>
          </a:xfrm>
          <a:prstGeom prst="rect">
            <a:avLst/>
          </a:prstGeom>
        </p:spPr>
        <p:txBody>
          <a:bodyPr wrap="square">
            <a:spAutoFit/>
          </a:bodyPr>
          <a:lstStyle/>
          <a:p>
            <a:pPr lvl="0" algn="r"/>
            <a:r>
              <a:rPr lang="en-US" sz="525" b="0" i="0" spc="150" baseline="0">
                <a:solidFill>
                  <a:schemeClr val="bg1">
                    <a:lumMod val="50000"/>
                  </a:schemeClr>
                </a:solidFill>
                <a:latin typeface="Inter"/>
              </a:rPr>
              <a:t>PROPRIETARY AND CONFIDENTIAL</a:t>
            </a:r>
          </a:p>
        </p:txBody>
      </p:sp>
      <p:sp>
        <p:nvSpPr>
          <p:cNvPr id="9" name="Rectangle 8">
            <a:extLst>
              <a:ext uri="{FF2B5EF4-FFF2-40B4-BE49-F238E27FC236}">
                <a16:creationId xmlns:a16="http://schemas.microsoft.com/office/drawing/2014/main" id="{D85F9AE6-DA13-F54E-8FEA-55C7FE58B31F}"/>
              </a:ext>
            </a:extLst>
          </p:cNvPr>
          <p:cNvSpPr/>
          <p:nvPr userDrawn="1"/>
        </p:nvSpPr>
        <p:spPr>
          <a:xfrm>
            <a:off x="2756347" y="6457093"/>
            <a:ext cx="5997689" cy="173124"/>
          </a:xfrm>
          <a:prstGeom prst="rect">
            <a:avLst/>
          </a:prstGeom>
        </p:spPr>
        <p:txBody>
          <a:bodyPr wrap="square">
            <a:spAutoFit/>
          </a:bodyPr>
          <a:lstStyle/>
          <a:p>
            <a:pPr lvl="0" algn="r"/>
            <a:r>
              <a:rPr lang="en-US" sz="525" b="1" i="0" spc="150" baseline="0">
                <a:solidFill>
                  <a:schemeClr val="tx1">
                    <a:lumMod val="50000"/>
                    <a:lumOff val="50000"/>
                  </a:schemeClr>
                </a:solidFill>
                <a:latin typeface="Inter"/>
              </a:rPr>
              <a:t>CATALOG • CURRICULUM • SECTION SCHEDULER • REGISTRATION • SYLLABI</a:t>
            </a:r>
          </a:p>
        </p:txBody>
      </p:sp>
      <p:pic>
        <p:nvPicPr>
          <p:cNvPr id="10" name="Picture 23">
            <a:extLst>
              <a:ext uri="{FF2B5EF4-FFF2-40B4-BE49-F238E27FC236}">
                <a16:creationId xmlns:a16="http://schemas.microsoft.com/office/drawing/2014/main" id="{55809650-4EEC-F146-9BC1-E1856DDAFD2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389965" y="6252875"/>
            <a:ext cx="728933" cy="468600"/>
          </a:xfrm>
          <a:prstGeom prst="rect">
            <a:avLst/>
          </a:prstGeom>
        </p:spPr>
      </p:pic>
    </p:spTree>
    <p:extLst>
      <p:ext uri="{BB962C8B-B14F-4D97-AF65-F5344CB8AC3E}">
        <p14:creationId xmlns:p14="http://schemas.microsoft.com/office/powerpoint/2010/main" val="33553166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1_Title and Conten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524949E-F080-0B4C-9D26-7A396B00C06E}"/>
              </a:ext>
            </a:extLst>
          </p:cNvPr>
          <p:cNvPicPr>
            <a:picLocks noChangeAspect="1"/>
          </p:cNvPicPr>
          <p:nvPr userDrawn="1"/>
        </p:nvPicPr>
        <p:blipFill>
          <a:blip r:embed="rId2">
            <a:alphaModFix amt="7000"/>
          </a:blip>
          <a:srcRect l="8455" r="8455"/>
          <a:stretch/>
        </p:blipFill>
        <p:spPr>
          <a:xfrm>
            <a:off x="1" y="3315"/>
            <a:ext cx="9140642" cy="6848856"/>
          </a:xfrm>
          <a:prstGeom prst="rect">
            <a:avLst/>
          </a:prstGeom>
        </p:spPr>
      </p:pic>
      <p:sp>
        <p:nvSpPr>
          <p:cNvPr id="30" name="Title 1">
            <a:extLst>
              <a:ext uri="{FF2B5EF4-FFF2-40B4-BE49-F238E27FC236}">
                <a16:creationId xmlns:a16="http://schemas.microsoft.com/office/drawing/2014/main" id="{EE979A06-A927-F942-845C-967579AC7740}"/>
              </a:ext>
            </a:extLst>
          </p:cNvPr>
          <p:cNvSpPr>
            <a:spLocks noGrp="1"/>
          </p:cNvSpPr>
          <p:nvPr>
            <p:ph type="title" hasCustomPrompt="1"/>
          </p:nvPr>
        </p:nvSpPr>
        <p:spPr>
          <a:xfrm>
            <a:off x="416859" y="365126"/>
            <a:ext cx="8229600" cy="1325563"/>
          </a:xfrm>
        </p:spPr>
        <p:txBody>
          <a:bodyPr anchor="b" anchorCtr="0"/>
          <a:lstStyle/>
          <a:p>
            <a:r>
              <a:rPr lang="en-US"/>
              <a:t>Slide Title</a:t>
            </a:r>
          </a:p>
        </p:txBody>
      </p:sp>
      <p:sp>
        <p:nvSpPr>
          <p:cNvPr id="32" name="Content Placeholder 2">
            <a:extLst>
              <a:ext uri="{FF2B5EF4-FFF2-40B4-BE49-F238E27FC236}">
                <a16:creationId xmlns:a16="http://schemas.microsoft.com/office/drawing/2014/main" id="{5155FFCC-8B5B-D640-B3E8-32E0847F67F9}"/>
              </a:ext>
            </a:extLst>
          </p:cNvPr>
          <p:cNvSpPr>
            <a:spLocks noGrp="1"/>
          </p:cNvSpPr>
          <p:nvPr>
            <p:ph idx="1"/>
          </p:nvPr>
        </p:nvSpPr>
        <p:spPr>
          <a:xfrm>
            <a:off x="416859" y="2052498"/>
            <a:ext cx="8229600" cy="4124465"/>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33" name="Straight Connector 32">
            <a:extLst>
              <a:ext uri="{FF2B5EF4-FFF2-40B4-BE49-F238E27FC236}">
                <a16:creationId xmlns:a16="http://schemas.microsoft.com/office/drawing/2014/main" id="{3840B5E6-691F-B542-AE58-2E0B84C04A0F}"/>
              </a:ext>
            </a:extLst>
          </p:cNvPr>
          <p:cNvCxnSpPr>
            <a:cxnSpLocks/>
          </p:cNvCxnSpPr>
          <p:nvPr userDrawn="1"/>
        </p:nvCxnSpPr>
        <p:spPr>
          <a:xfrm>
            <a:off x="416859" y="1799063"/>
            <a:ext cx="82296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Rectangle 34">
            <a:extLst>
              <a:ext uri="{FF2B5EF4-FFF2-40B4-BE49-F238E27FC236}">
                <a16:creationId xmlns:a16="http://schemas.microsoft.com/office/drawing/2014/main" id="{0DED7583-3C0C-9741-9551-746747B25A64}"/>
              </a:ext>
            </a:extLst>
          </p:cNvPr>
          <p:cNvSpPr/>
          <p:nvPr userDrawn="1"/>
        </p:nvSpPr>
        <p:spPr>
          <a:xfrm>
            <a:off x="1118897" y="6457093"/>
            <a:ext cx="1833135" cy="173124"/>
          </a:xfrm>
          <a:prstGeom prst="rect">
            <a:avLst/>
          </a:prstGeom>
        </p:spPr>
        <p:txBody>
          <a:bodyPr wrap="square">
            <a:spAutoFit/>
          </a:bodyPr>
          <a:lstStyle/>
          <a:p>
            <a:pPr lvl="0" algn="r"/>
            <a:r>
              <a:rPr lang="en-US" sz="525" b="0" i="0" spc="150" baseline="0">
                <a:solidFill>
                  <a:schemeClr val="bg1">
                    <a:lumMod val="50000"/>
                  </a:schemeClr>
                </a:solidFill>
                <a:latin typeface="Inter"/>
              </a:rPr>
              <a:t>PROPRIETARY AND CONFIDENTIAL</a:t>
            </a:r>
          </a:p>
        </p:txBody>
      </p:sp>
      <p:sp>
        <p:nvSpPr>
          <p:cNvPr id="9" name="Rectangle 8">
            <a:extLst>
              <a:ext uri="{FF2B5EF4-FFF2-40B4-BE49-F238E27FC236}">
                <a16:creationId xmlns:a16="http://schemas.microsoft.com/office/drawing/2014/main" id="{D85F9AE6-DA13-F54E-8FEA-55C7FE58B31F}"/>
              </a:ext>
            </a:extLst>
          </p:cNvPr>
          <p:cNvSpPr/>
          <p:nvPr userDrawn="1"/>
        </p:nvSpPr>
        <p:spPr>
          <a:xfrm>
            <a:off x="2756347" y="6457093"/>
            <a:ext cx="5997689" cy="173124"/>
          </a:xfrm>
          <a:prstGeom prst="rect">
            <a:avLst/>
          </a:prstGeom>
        </p:spPr>
        <p:txBody>
          <a:bodyPr wrap="square">
            <a:spAutoFit/>
          </a:bodyPr>
          <a:lstStyle/>
          <a:p>
            <a:pPr lvl="0" algn="r"/>
            <a:r>
              <a:rPr lang="en-US" sz="525" b="1" i="0" spc="150" baseline="0">
                <a:solidFill>
                  <a:schemeClr val="tx1">
                    <a:lumMod val="50000"/>
                    <a:lumOff val="50000"/>
                  </a:schemeClr>
                </a:solidFill>
                <a:latin typeface="Inter"/>
              </a:rPr>
              <a:t>CATALOG • CURRICULUM • SECTION SCHEDULER • REGISTRATION • SYLLABI</a:t>
            </a:r>
          </a:p>
        </p:txBody>
      </p:sp>
      <p:pic>
        <p:nvPicPr>
          <p:cNvPr id="10" name="Picture 23">
            <a:extLst>
              <a:ext uri="{FF2B5EF4-FFF2-40B4-BE49-F238E27FC236}">
                <a16:creationId xmlns:a16="http://schemas.microsoft.com/office/drawing/2014/main" id="{55809650-4EEC-F146-9BC1-E1856DDAFD2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389965" y="6252875"/>
            <a:ext cx="728933" cy="468600"/>
          </a:xfrm>
          <a:prstGeom prst="rect">
            <a:avLst/>
          </a:prstGeom>
        </p:spPr>
      </p:pic>
    </p:spTree>
    <p:extLst>
      <p:ext uri="{BB962C8B-B14F-4D97-AF65-F5344CB8AC3E}">
        <p14:creationId xmlns:p14="http://schemas.microsoft.com/office/powerpoint/2010/main" val="223208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2_Title and Conten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524949E-F080-0B4C-9D26-7A396B00C06E}"/>
              </a:ext>
            </a:extLst>
          </p:cNvPr>
          <p:cNvPicPr>
            <a:picLocks noChangeAspect="1"/>
          </p:cNvPicPr>
          <p:nvPr userDrawn="1"/>
        </p:nvPicPr>
        <p:blipFill>
          <a:blip r:embed="rId2">
            <a:alphaModFix amt="7000"/>
          </a:blip>
          <a:srcRect l="8455" r="8455"/>
          <a:stretch/>
        </p:blipFill>
        <p:spPr>
          <a:xfrm>
            <a:off x="1" y="3315"/>
            <a:ext cx="9140642" cy="6848856"/>
          </a:xfrm>
          <a:prstGeom prst="rect">
            <a:avLst/>
          </a:prstGeom>
        </p:spPr>
      </p:pic>
      <p:sp>
        <p:nvSpPr>
          <p:cNvPr id="30" name="Title 1">
            <a:extLst>
              <a:ext uri="{FF2B5EF4-FFF2-40B4-BE49-F238E27FC236}">
                <a16:creationId xmlns:a16="http://schemas.microsoft.com/office/drawing/2014/main" id="{EE979A06-A927-F942-845C-967579AC7740}"/>
              </a:ext>
            </a:extLst>
          </p:cNvPr>
          <p:cNvSpPr>
            <a:spLocks noGrp="1"/>
          </p:cNvSpPr>
          <p:nvPr>
            <p:ph type="title" hasCustomPrompt="1"/>
          </p:nvPr>
        </p:nvSpPr>
        <p:spPr>
          <a:xfrm>
            <a:off x="416859" y="365126"/>
            <a:ext cx="8229600" cy="1325563"/>
          </a:xfrm>
        </p:spPr>
        <p:txBody>
          <a:bodyPr anchor="b" anchorCtr="0"/>
          <a:lstStyle/>
          <a:p>
            <a:r>
              <a:rPr lang="en-US"/>
              <a:t>Slide Title</a:t>
            </a:r>
          </a:p>
        </p:txBody>
      </p:sp>
      <p:sp>
        <p:nvSpPr>
          <p:cNvPr id="32" name="Content Placeholder 2">
            <a:extLst>
              <a:ext uri="{FF2B5EF4-FFF2-40B4-BE49-F238E27FC236}">
                <a16:creationId xmlns:a16="http://schemas.microsoft.com/office/drawing/2014/main" id="{5155FFCC-8B5B-D640-B3E8-32E0847F67F9}"/>
              </a:ext>
            </a:extLst>
          </p:cNvPr>
          <p:cNvSpPr>
            <a:spLocks noGrp="1"/>
          </p:cNvSpPr>
          <p:nvPr>
            <p:ph idx="1"/>
          </p:nvPr>
        </p:nvSpPr>
        <p:spPr>
          <a:xfrm>
            <a:off x="416859" y="2052498"/>
            <a:ext cx="8229600" cy="4124465"/>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33" name="Straight Connector 32">
            <a:extLst>
              <a:ext uri="{FF2B5EF4-FFF2-40B4-BE49-F238E27FC236}">
                <a16:creationId xmlns:a16="http://schemas.microsoft.com/office/drawing/2014/main" id="{3840B5E6-691F-B542-AE58-2E0B84C04A0F}"/>
              </a:ext>
            </a:extLst>
          </p:cNvPr>
          <p:cNvCxnSpPr>
            <a:cxnSpLocks/>
          </p:cNvCxnSpPr>
          <p:nvPr userDrawn="1"/>
        </p:nvCxnSpPr>
        <p:spPr>
          <a:xfrm>
            <a:off x="416859" y="1799063"/>
            <a:ext cx="82296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Rectangle 34">
            <a:extLst>
              <a:ext uri="{FF2B5EF4-FFF2-40B4-BE49-F238E27FC236}">
                <a16:creationId xmlns:a16="http://schemas.microsoft.com/office/drawing/2014/main" id="{0DED7583-3C0C-9741-9551-746747B25A64}"/>
              </a:ext>
            </a:extLst>
          </p:cNvPr>
          <p:cNvSpPr/>
          <p:nvPr userDrawn="1"/>
        </p:nvSpPr>
        <p:spPr>
          <a:xfrm>
            <a:off x="1118897" y="6457093"/>
            <a:ext cx="1833135" cy="173124"/>
          </a:xfrm>
          <a:prstGeom prst="rect">
            <a:avLst/>
          </a:prstGeom>
        </p:spPr>
        <p:txBody>
          <a:bodyPr wrap="square">
            <a:spAutoFit/>
          </a:bodyPr>
          <a:lstStyle/>
          <a:p>
            <a:pPr lvl="0" algn="r"/>
            <a:r>
              <a:rPr lang="en-US" sz="525" b="0" i="0" spc="150" baseline="0">
                <a:solidFill>
                  <a:schemeClr val="bg1">
                    <a:lumMod val="50000"/>
                  </a:schemeClr>
                </a:solidFill>
                <a:latin typeface="Inter"/>
              </a:rPr>
              <a:t>PROPRIETARY AND CONFIDENTIAL</a:t>
            </a:r>
          </a:p>
        </p:txBody>
      </p:sp>
      <p:sp>
        <p:nvSpPr>
          <p:cNvPr id="9" name="Rectangle 8">
            <a:extLst>
              <a:ext uri="{FF2B5EF4-FFF2-40B4-BE49-F238E27FC236}">
                <a16:creationId xmlns:a16="http://schemas.microsoft.com/office/drawing/2014/main" id="{D85F9AE6-DA13-F54E-8FEA-55C7FE58B31F}"/>
              </a:ext>
            </a:extLst>
          </p:cNvPr>
          <p:cNvSpPr/>
          <p:nvPr userDrawn="1"/>
        </p:nvSpPr>
        <p:spPr>
          <a:xfrm>
            <a:off x="2756347" y="6457093"/>
            <a:ext cx="5997689" cy="173124"/>
          </a:xfrm>
          <a:prstGeom prst="rect">
            <a:avLst/>
          </a:prstGeom>
        </p:spPr>
        <p:txBody>
          <a:bodyPr wrap="square">
            <a:spAutoFit/>
          </a:bodyPr>
          <a:lstStyle/>
          <a:p>
            <a:pPr lvl="0" algn="r"/>
            <a:r>
              <a:rPr lang="en-US" sz="525" b="1" i="0" spc="150" baseline="0">
                <a:solidFill>
                  <a:schemeClr val="tx1">
                    <a:lumMod val="50000"/>
                    <a:lumOff val="50000"/>
                  </a:schemeClr>
                </a:solidFill>
                <a:latin typeface="Inter"/>
              </a:rPr>
              <a:t>CATALOG • CURRICULUM • SECTION SCHEDULER • REGISTRATION • SYLLABI</a:t>
            </a:r>
          </a:p>
        </p:txBody>
      </p:sp>
      <p:pic>
        <p:nvPicPr>
          <p:cNvPr id="10" name="Picture 23">
            <a:extLst>
              <a:ext uri="{FF2B5EF4-FFF2-40B4-BE49-F238E27FC236}">
                <a16:creationId xmlns:a16="http://schemas.microsoft.com/office/drawing/2014/main" id="{55809650-4EEC-F146-9BC1-E1856DDAFD2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389965" y="6252875"/>
            <a:ext cx="728933" cy="468600"/>
          </a:xfrm>
          <a:prstGeom prst="rect">
            <a:avLst/>
          </a:prstGeom>
        </p:spPr>
      </p:pic>
    </p:spTree>
    <p:extLst>
      <p:ext uri="{BB962C8B-B14F-4D97-AF65-F5344CB8AC3E}">
        <p14:creationId xmlns:p14="http://schemas.microsoft.com/office/powerpoint/2010/main" val="375253960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3_Title and Conten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524949E-F080-0B4C-9D26-7A396B00C06E}"/>
              </a:ext>
            </a:extLst>
          </p:cNvPr>
          <p:cNvPicPr>
            <a:picLocks noChangeAspect="1"/>
          </p:cNvPicPr>
          <p:nvPr userDrawn="1"/>
        </p:nvPicPr>
        <p:blipFill>
          <a:blip r:embed="rId2">
            <a:alphaModFix amt="7000"/>
          </a:blip>
          <a:srcRect l="8455" r="8455"/>
          <a:stretch/>
        </p:blipFill>
        <p:spPr>
          <a:xfrm>
            <a:off x="1" y="3315"/>
            <a:ext cx="9140642" cy="6848856"/>
          </a:xfrm>
          <a:prstGeom prst="rect">
            <a:avLst/>
          </a:prstGeom>
        </p:spPr>
      </p:pic>
      <p:sp>
        <p:nvSpPr>
          <p:cNvPr id="30" name="Title 1">
            <a:extLst>
              <a:ext uri="{FF2B5EF4-FFF2-40B4-BE49-F238E27FC236}">
                <a16:creationId xmlns:a16="http://schemas.microsoft.com/office/drawing/2014/main" id="{EE979A06-A927-F942-845C-967579AC7740}"/>
              </a:ext>
            </a:extLst>
          </p:cNvPr>
          <p:cNvSpPr>
            <a:spLocks noGrp="1"/>
          </p:cNvSpPr>
          <p:nvPr>
            <p:ph type="title" hasCustomPrompt="1"/>
          </p:nvPr>
        </p:nvSpPr>
        <p:spPr>
          <a:xfrm>
            <a:off x="416859" y="365126"/>
            <a:ext cx="8229600" cy="1325563"/>
          </a:xfrm>
        </p:spPr>
        <p:txBody>
          <a:bodyPr anchor="b" anchorCtr="0"/>
          <a:lstStyle/>
          <a:p>
            <a:r>
              <a:rPr lang="en-US"/>
              <a:t>Slide Title</a:t>
            </a:r>
          </a:p>
        </p:txBody>
      </p:sp>
      <p:sp>
        <p:nvSpPr>
          <p:cNvPr id="32" name="Content Placeholder 2">
            <a:extLst>
              <a:ext uri="{FF2B5EF4-FFF2-40B4-BE49-F238E27FC236}">
                <a16:creationId xmlns:a16="http://schemas.microsoft.com/office/drawing/2014/main" id="{5155FFCC-8B5B-D640-B3E8-32E0847F67F9}"/>
              </a:ext>
            </a:extLst>
          </p:cNvPr>
          <p:cNvSpPr>
            <a:spLocks noGrp="1"/>
          </p:cNvSpPr>
          <p:nvPr>
            <p:ph idx="1"/>
          </p:nvPr>
        </p:nvSpPr>
        <p:spPr>
          <a:xfrm>
            <a:off x="416859" y="2052498"/>
            <a:ext cx="8229600" cy="4124465"/>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33" name="Straight Connector 32">
            <a:extLst>
              <a:ext uri="{FF2B5EF4-FFF2-40B4-BE49-F238E27FC236}">
                <a16:creationId xmlns:a16="http://schemas.microsoft.com/office/drawing/2014/main" id="{3840B5E6-691F-B542-AE58-2E0B84C04A0F}"/>
              </a:ext>
            </a:extLst>
          </p:cNvPr>
          <p:cNvCxnSpPr>
            <a:cxnSpLocks/>
          </p:cNvCxnSpPr>
          <p:nvPr userDrawn="1"/>
        </p:nvCxnSpPr>
        <p:spPr>
          <a:xfrm>
            <a:off x="416859" y="1799063"/>
            <a:ext cx="82296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Rectangle 34">
            <a:extLst>
              <a:ext uri="{FF2B5EF4-FFF2-40B4-BE49-F238E27FC236}">
                <a16:creationId xmlns:a16="http://schemas.microsoft.com/office/drawing/2014/main" id="{0DED7583-3C0C-9741-9551-746747B25A64}"/>
              </a:ext>
            </a:extLst>
          </p:cNvPr>
          <p:cNvSpPr/>
          <p:nvPr userDrawn="1"/>
        </p:nvSpPr>
        <p:spPr>
          <a:xfrm>
            <a:off x="1118897" y="6457093"/>
            <a:ext cx="1833135" cy="173124"/>
          </a:xfrm>
          <a:prstGeom prst="rect">
            <a:avLst/>
          </a:prstGeom>
        </p:spPr>
        <p:txBody>
          <a:bodyPr wrap="square">
            <a:spAutoFit/>
          </a:bodyPr>
          <a:lstStyle/>
          <a:p>
            <a:pPr lvl="0" algn="r"/>
            <a:r>
              <a:rPr lang="en-US" sz="525" b="0" i="0" spc="150" baseline="0">
                <a:solidFill>
                  <a:schemeClr val="bg1">
                    <a:lumMod val="50000"/>
                  </a:schemeClr>
                </a:solidFill>
                <a:latin typeface="Inter"/>
              </a:rPr>
              <a:t>PROPRIETARY AND CONFIDENTIAL</a:t>
            </a:r>
          </a:p>
        </p:txBody>
      </p:sp>
      <p:sp>
        <p:nvSpPr>
          <p:cNvPr id="9" name="Rectangle 8">
            <a:extLst>
              <a:ext uri="{FF2B5EF4-FFF2-40B4-BE49-F238E27FC236}">
                <a16:creationId xmlns:a16="http://schemas.microsoft.com/office/drawing/2014/main" id="{D85F9AE6-DA13-F54E-8FEA-55C7FE58B31F}"/>
              </a:ext>
            </a:extLst>
          </p:cNvPr>
          <p:cNvSpPr/>
          <p:nvPr userDrawn="1"/>
        </p:nvSpPr>
        <p:spPr>
          <a:xfrm>
            <a:off x="2756347" y="6457093"/>
            <a:ext cx="5997689" cy="173124"/>
          </a:xfrm>
          <a:prstGeom prst="rect">
            <a:avLst/>
          </a:prstGeom>
        </p:spPr>
        <p:txBody>
          <a:bodyPr wrap="square">
            <a:spAutoFit/>
          </a:bodyPr>
          <a:lstStyle/>
          <a:p>
            <a:pPr lvl="0" algn="r"/>
            <a:r>
              <a:rPr lang="en-US" sz="525" b="1" i="0" spc="150" baseline="0">
                <a:solidFill>
                  <a:schemeClr val="tx1">
                    <a:lumMod val="50000"/>
                    <a:lumOff val="50000"/>
                  </a:schemeClr>
                </a:solidFill>
                <a:latin typeface="Inter"/>
              </a:rPr>
              <a:t>CATALOG • CURRICULUM • SECTION SCHEDULER • REGISTRATION • SYLLABI</a:t>
            </a:r>
          </a:p>
        </p:txBody>
      </p:sp>
      <p:pic>
        <p:nvPicPr>
          <p:cNvPr id="10" name="Picture 23">
            <a:extLst>
              <a:ext uri="{FF2B5EF4-FFF2-40B4-BE49-F238E27FC236}">
                <a16:creationId xmlns:a16="http://schemas.microsoft.com/office/drawing/2014/main" id="{55809650-4EEC-F146-9BC1-E1856DDAFD2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389965" y="6252875"/>
            <a:ext cx="728933" cy="468600"/>
          </a:xfrm>
          <a:prstGeom prst="rect">
            <a:avLst/>
          </a:prstGeom>
        </p:spPr>
      </p:pic>
    </p:spTree>
    <p:extLst>
      <p:ext uri="{BB962C8B-B14F-4D97-AF65-F5344CB8AC3E}">
        <p14:creationId xmlns:p14="http://schemas.microsoft.com/office/powerpoint/2010/main" val="25166545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4_Title and Conten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524949E-F080-0B4C-9D26-7A396B00C06E}"/>
              </a:ext>
            </a:extLst>
          </p:cNvPr>
          <p:cNvPicPr>
            <a:picLocks noChangeAspect="1"/>
          </p:cNvPicPr>
          <p:nvPr userDrawn="1"/>
        </p:nvPicPr>
        <p:blipFill>
          <a:blip r:embed="rId2">
            <a:alphaModFix amt="7000"/>
          </a:blip>
          <a:srcRect l="8455" r="8455"/>
          <a:stretch/>
        </p:blipFill>
        <p:spPr>
          <a:xfrm>
            <a:off x="1" y="3315"/>
            <a:ext cx="9140642" cy="6848856"/>
          </a:xfrm>
          <a:prstGeom prst="rect">
            <a:avLst/>
          </a:prstGeom>
        </p:spPr>
      </p:pic>
      <p:sp>
        <p:nvSpPr>
          <p:cNvPr id="30" name="Title 1">
            <a:extLst>
              <a:ext uri="{FF2B5EF4-FFF2-40B4-BE49-F238E27FC236}">
                <a16:creationId xmlns:a16="http://schemas.microsoft.com/office/drawing/2014/main" id="{EE979A06-A927-F942-845C-967579AC7740}"/>
              </a:ext>
            </a:extLst>
          </p:cNvPr>
          <p:cNvSpPr>
            <a:spLocks noGrp="1"/>
          </p:cNvSpPr>
          <p:nvPr>
            <p:ph type="title" hasCustomPrompt="1"/>
          </p:nvPr>
        </p:nvSpPr>
        <p:spPr>
          <a:xfrm>
            <a:off x="416859" y="365126"/>
            <a:ext cx="8229600" cy="1325563"/>
          </a:xfrm>
        </p:spPr>
        <p:txBody>
          <a:bodyPr anchor="b" anchorCtr="0"/>
          <a:lstStyle/>
          <a:p>
            <a:r>
              <a:rPr lang="en-US"/>
              <a:t>Slide Title</a:t>
            </a:r>
          </a:p>
        </p:txBody>
      </p:sp>
      <p:sp>
        <p:nvSpPr>
          <p:cNvPr id="32" name="Content Placeholder 2">
            <a:extLst>
              <a:ext uri="{FF2B5EF4-FFF2-40B4-BE49-F238E27FC236}">
                <a16:creationId xmlns:a16="http://schemas.microsoft.com/office/drawing/2014/main" id="{5155FFCC-8B5B-D640-B3E8-32E0847F67F9}"/>
              </a:ext>
            </a:extLst>
          </p:cNvPr>
          <p:cNvSpPr>
            <a:spLocks noGrp="1"/>
          </p:cNvSpPr>
          <p:nvPr>
            <p:ph idx="1"/>
          </p:nvPr>
        </p:nvSpPr>
        <p:spPr>
          <a:xfrm>
            <a:off x="416859" y="2052498"/>
            <a:ext cx="8229600" cy="4124465"/>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33" name="Straight Connector 32">
            <a:extLst>
              <a:ext uri="{FF2B5EF4-FFF2-40B4-BE49-F238E27FC236}">
                <a16:creationId xmlns:a16="http://schemas.microsoft.com/office/drawing/2014/main" id="{3840B5E6-691F-B542-AE58-2E0B84C04A0F}"/>
              </a:ext>
            </a:extLst>
          </p:cNvPr>
          <p:cNvCxnSpPr>
            <a:cxnSpLocks/>
          </p:cNvCxnSpPr>
          <p:nvPr userDrawn="1"/>
        </p:nvCxnSpPr>
        <p:spPr>
          <a:xfrm>
            <a:off x="416859" y="1799063"/>
            <a:ext cx="82296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Rectangle 34">
            <a:extLst>
              <a:ext uri="{FF2B5EF4-FFF2-40B4-BE49-F238E27FC236}">
                <a16:creationId xmlns:a16="http://schemas.microsoft.com/office/drawing/2014/main" id="{0DED7583-3C0C-9741-9551-746747B25A64}"/>
              </a:ext>
            </a:extLst>
          </p:cNvPr>
          <p:cNvSpPr/>
          <p:nvPr userDrawn="1"/>
        </p:nvSpPr>
        <p:spPr>
          <a:xfrm>
            <a:off x="1118897" y="6457093"/>
            <a:ext cx="1833135" cy="173124"/>
          </a:xfrm>
          <a:prstGeom prst="rect">
            <a:avLst/>
          </a:prstGeom>
        </p:spPr>
        <p:txBody>
          <a:bodyPr wrap="square">
            <a:spAutoFit/>
          </a:bodyPr>
          <a:lstStyle/>
          <a:p>
            <a:pPr lvl="0" algn="r"/>
            <a:r>
              <a:rPr lang="en-US" sz="525" b="0" i="0" spc="150" baseline="0">
                <a:solidFill>
                  <a:schemeClr val="bg1">
                    <a:lumMod val="50000"/>
                  </a:schemeClr>
                </a:solidFill>
                <a:latin typeface="Inter"/>
              </a:rPr>
              <a:t>PROPRIETARY AND CONFIDENTIAL</a:t>
            </a:r>
          </a:p>
        </p:txBody>
      </p:sp>
      <p:sp>
        <p:nvSpPr>
          <p:cNvPr id="9" name="Rectangle 8">
            <a:extLst>
              <a:ext uri="{FF2B5EF4-FFF2-40B4-BE49-F238E27FC236}">
                <a16:creationId xmlns:a16="http://schemas.microsoft.com/office/drawing/2014/main" id="{D85F9AE6-DA13-F54E-8FEA-55C7FE58B31F}"/>
              </a:ext>
            </a:extLst>
          </p:cNvPr>
          <p:cNvSpPr/>
          <p:nvPr userDrawn="1"/>
        </p:nvSpPr>
        <p:spPr>
          <a:xfrm>
            <a:off x="2756347" y="6457093"/>
            <a:ext cx="5997689" cy="173124"/>
          </a:xfrm>
          <a:prstGeom prst="rect">
            <a:avLst/>
          </a:prstGeom>
        </p:spPr>
        <p:txBody>
          <a:bodyPr wrap="square">
            <a:spAutoFit/>
          </a:bodyPr>
          <a:lstStyle/>
          <a:p>
            <a:pPr lvl="0" algn="r"/>
            <a:r>
              <a:rPr lang="en-US" sz="525" b="1" i="0" spc="150" baseline="0">
                <a:solidFill>
                  <a:schemeClr val="tx1">
                    <a:lumMod val="50000"/>
                    <a:lumOff val="50000"/>
                  </a:schemeClr>
                </a:solidFill>
                <a:latin typeface="Inter"/>
              </a:rPr>
              <a:t>CATALOG • CURRICULUM • SECTION SCHEDULER • REGISTRATION • SYLLABI</a:t>
            </a:r>
          </a:p>
        </p:txBody>
      </p:sp>
      <p:pic>
        <p:nvPicPr>
          <p:cNvPr id="10" name="Picture 23">
            <a:extLst>
              <a:ext uri="{FF2B5EF4-FFF2-40B4-BE49-F238E27FC236}">
                <a16:creationId xmlns:a16="http://schemas.microsoft.com/office/drawing/2014/main" id="{55809650-4EEC-F146-9BC1-E1856DDAFD2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389965" y="6252875"/>
            <a:ext cx="728933" cy="468600"/>
          </a:xfrm>
          <a:prstGeom prst="rect">
            <a:avLst/>
          </a:prstGeom>
        </p:spPr>
      </p:pic>
    </p:spTree>
    <p:extLst>
      <p:ext uri="{BB962C8B-B14F-4D97-AF65-F5344CB8AC3E}">
        <p14:creationId xmlns:p14="http://schemas.microsoft.com/office/powerpoint/2010/main" val="93219146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5_Title and Conten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524949E-F080-0B4C-9D26-7A396B00C06E}"/>
              </a:ext>
            </a:extLst>
          </p:cNvPr>
          <p:cNvPicPr>
            <a:picLocks noChangeAspect="1"/>
          </p:cNvPicPr>
          <p:nvPr userDrawn="1"/>
        </p:nvPicPr>
        <p:blipFill>
          <a:blip r:embed="rId2">
            <a:alphaModFix amt="7000"/>
          </a:blip>
          <a:srcRect l="8455" r="8455"/>
          <a:stretch/>
        </p:blipFill>
        <p:spPr>
          <a:xfrm>
            <a:off x="1" y="3315"/>
            <a:ext cx="9140642" cy="6848856"/>
          </a:xfrm>
          <a:prstGeom prst="rect">
            <a:avLst/>
          </a:prstGeom>
        </p:spPr>
      </p:pic>
      <p:sp>
        <p:nvSpPr>
          <p:cNvPr id="30" name="Title 1">
            <a:extLst>
              <a:ext uri="{FF2B5EF4-FFF2-40B4-BE49-F238E27FC236}">
                <a16:creationId xmlns:a16="http://schemas.microsoft.com/office/drawing/2014/main" id="{EE979A06-A927-F942-845C-967579AC7740}"/>
              </a:ext>
            </a:extLst>
          </p:cNvPr>
          <p:cNvSpPr>
            <a:spLocks noGrp="1"/>
          </p:cNvSpPr>
          <p:nvPr>
            <p:ph type="title" hasCustomPrompt="1"/>
          </p:nvPr>
        </p:nvSpPr>
        <p:spPr>
          <a:xfrm>
            <a:off x="416859" y="365126"/>
            <a:ext cx="8229600" cy="1325563"/>
          </a:xfrm>
        </p:spPr>
        <p:txBody>
          <a:bodyPr anchor="b" anchorCtr="0"/>
          <a:lstStyle/>
          <a:p>
            <a:r>
              <a:rPr lang="en-US"/>
              <a:t>Slide Title</a:t>
            </a:r>
          </a:p>
        </p:txBody>
      </p:sp>
      <p:sp>
        <p:nvSpPr>
          <p:cNvPr id="32" name="Content Placeholder 2">
            <a:extLst>
              <a:ext uri="{FF2B5EF4-FFF2-40B4-BE49-F238E27FC236}">
                <a16:creationId xmlns:a16="http://schemas.microsoft.com/office/drawing/2014/main" id="{5155FFCC-8B5B-D640-B3E8-32E0847F67F9}"/>
              </a:ext>
            </a:extLst>
          </p:cNvPr>
          <p:cNvSpPr>
            <a:spLocks noGrp="1"/>
          </p:cNvSpPr>
          <p:nvPr>
            <p:ph idx="1"/>
          </p:nvPr>
        </p:nvSpPr>
        <p:spPr>
          <a:xfrm>
            <a:off x="416859" y="2052498"/>
            <a:ext cx="8229600" cy="4124465"/>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33" name="Straight Connector 32">
            <a:extLst>
              <a:ext uri="{FF2B5EF4-FFF2-40B4-BE49-F238E27FC236}">
                <a16:creationId xmlns:a16="http://schemas.microsoft.com/office/drawing/2014/main" id="{3840B5E6-691F-B542-AE58-2E0B84C04A0F}"/>
              </a:ext>
            </a:extLst>
          </p:cNvPr>
          <p:cNvCxnSpPr>
            <a:cxnSpLocks/>
          </p:cNvCxnSpPr>
          <p:nvPr userDrawn="1"/>
        </p:nvCxnSpPr>
        <p:spPr>
          <a:xfrm>
            <a:off x="416859" y="1799063"/>
            <a:ext cx="82296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Rectangle 34">
            <a:extLst>
              <a:ext uri="{FF2B5EF4-FFF2-40B4-BE49-F238E27FC236}">
                <a16:creationId xmlns:a16="http://schemas.microsoft.com/office/drawing/2014/main" id="{0DED7583-3C0C-9741-9551-746747B25A64}"/>
              </a:ext>
            </a:extLst>
          </p:cNvPr>
          <p:cNvSpPr/>
          <p:nvPr userDrawn="1"/>
        </p:nvSpPr>
        <p:spPr>
          <a:xfrm>
            <a:off x="1118897" y="6457093"/>
            <a:ext cx="1833135" cy="173124"/>
          </a:xfrm>
          <a:prstGeom prst="rect">
            <a:avLst/>
          </a:prstGeom>
        </p:spPr>
        <p:txBody>
          <a:bodyPr wrap="square">
            <a:spAutoFit/>
          </a:bodyPr>
          <a:lstStyle/>
          <a:p>
            <a:pPr lvl="0" algn="r"/>
            <a:r>
              <a:rPr lang="en-US" sz="525" b="0" i="0" spc="150" baseline="0">
                <a:solidFill>
                  <a:schemeClr val="bg1">
                    <a:lumMod val="50000"/>
                  </a:schemeClr>
                </a:solidFill>
                <a:latin typeface="Inter"/>
              </a:rPr>
              <a:t>PROPRIETARY AND CONFIDENTIAL</a:t>
            </a:r>
          </a:p>
        </p:txBody>
      </p:sp>
      <p:sp>
        <p:nvSpPr>
          <p:cNvPr id="9" name="Rectangle 8">
            <a:extLst>
              <a:ext uri="{FF2B5EF4-FFF2-40B4-BE49-F238E27FC236}">
                <a16:creationId xmlns:a16="http://schemas.microsoft.com/office/drawing/2014/main" id="{D85F9AE6-DA13-F54E-8FEA-55C7FE58B31F}"/>
              </a:ext>
            </a:extLst>
          </p:cNvPr>
          <p:cNvSpPr/>
          <p:nvPr userDrawn="1"/>
        </p:nvSpPr>
        <p:spPr>
          <a:xfrm>
            <a:off x="2756347" y="6457093"/>
            <a:ext cx="5997689" cy="173124"/>
          </a:xfrm>
          <a:prstGeom prst="rect">
            <a:avLst/>
          </a:prstGeom>
        </p:spPr>
        <p:txBody>
          <a:bodyPr wrap="square">
            <a:spAutoFit/>
          </a:bodyPr>
          <a:lstStyle/>
          <a:p>
            <a:pPr lvl="0" algn="r"/>
            <a:r>
              <a:rPr lang="en-US" sz="525" b="1" i="0" spc="150" baseline="0">
                <a:solidFill>
                  <a:schemeClr val="tx1">
                    <a:lumMod val="50000"/>
                    <a:lumOff val="50000"/>
                  </a:schemeClr>
                </a:solidFill>
                <a:latin typeface="Inter"/>
              </a:rPr>
              <a:t>CATALOG • CURRICULUM • SECTION SCHEDULER • REGISTRATION • SYLLABI</a:t>
            </a:r>
          </a:p>
        </p:txBody>
      </p:sp>
      <p:pic>
        <p:nvPicPr>
          <p:cNvPr id="10" name="Picture 23">
            <a:extLst>
              <a:ext uri="{FF2B5EF4-FFF2-40B4-BE49-F238E27FC236}">
                <a16:creationId xmlns:a16="http://schemas.microsoft.com/office/drawing/2014/main" id="{55809650-4EEC-F146-9BC1-E1856DDAFD2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389965" y="6252875"/>
            <a:ext cx="728933" cy="468600"/>
          </a:xfrm>
          <a:prstGeom prst="rect">
            <a:avLst/>
          </a:prstGeom>
        </p:spPr>
      </p:pic>
    </p:spTree>
    <p:extLst>
      <p:ext uri="{BB962C8B-B14F-4D97-AF65-F5344CB8AC3E}">
        <p14:creationId xmlns:p14="http://schemas.microsoft.com/office/powerpoint/2010/main" val="69018276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6_Title and Conten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524949E-F080-0B4C-9D26-7A396B00C06E}"/>
              </a:ext>
            </a:extLst>
          </p:cNvPr>
          <p:cNvPicPr>
            <a:picLocks noChangeAspect="1"/>
          </p:cNvPicPr>
          <p:nvPr userDrawn="1"/>
        </p:nvPicPr>
        <p:blipFill>
          <a:blip r:embed="rId2">
            <a:alphaModFix amt="7000"/>
          </a:blip>
          <a:srcRect l="8455" r="8455"/>
          <a:stretch/>
        </p:blipFill>
        <p:spPr>
          <a:xfrm>
            <a:off x="1" y="3315"/>
            <a:ext cx="9140642" cy="6848856"/>
          </a:xfrm>
          <a:prstGeom prst="rect">
            <a:avLst/>
          </a:prstGeom>
        </p:spPr>
      </p:pic>
      <p:sp>
        <p:nvSpPr>
          <p:cNvPr id="30" name="Title 1">
            <a:extLst>
              <a:ext uri="{FF2B5EF4-FFF2-40B4-BE49-F238E27FC236}">
                <a16:creationId xmlns:a16="http://schemas.microsoft.com/office/drawing/2014/main" id="{EE979A06-A927-F942-845C-967579AC7740}"/>
              </a:ext>
            </a:extLst>
          </p:cNvPr>
          <p:cNvSpPr>
            <a:spLocks noGrp="1"/>
          </p:cNvSpPr>
          <p:nvPr>
            <p:ph type="title" hasCustomPrompt="1"/>
          </p:nvPr>
        </p:nvSpPr>
        <p:spPr>
          <a:xfrm>
            <a:off x="416859" y="365126"/>
            <a:ext cx="8229600" cy="1325563"/>
          </a:xfrm>
        </p:spPr>
        <p:txBody>
          <a:bodyPr anchor="b" anchorCtr="0"/>
          <a:lstStyle/>
          <a:p>
            <a:r>
              <a:rPr lang="en-US"/>
              <a:t>Slide Title</a:t>
            </a:r>
          </a:p>
        </p:txBody>
      </p:sp>
      <p:sp>
        <p:nvSpPr>
          <p:cNvPr id="32" name="Content Placeholder 2">
            <a:extLst>
              <a:ext uri="{FF2B5EF4-FFF2-40B4-BE49-F238E27FC236}">
                <a16:creationId xmlns:a16="http://schemas.microsoft.com/office/drawing/2014/main" id="{5155FFCC-8B5B-D640-B3E8-32E0847F67F9}"/>
              </a:ext>
            </a:extLst>
          </p:cNvPr>
          <p:cNvSpPr>
            <a:spLocks noGrp="1"/>
          </p:cNvSpPr>
          <p:nvPr>
            <p:ph idx="1"/>
          </p:nvPr>
        </p:nvSpPr>
        <p:spPr>
          <a:xfrm>
            <a:off x="416859" y="2052498"/>
            <a:ext cx="8229600" cy="4124465"/>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33" name="Straight Connector 32">
            <a:extLst>
              <a:ext uri="{FF2B5EF4-FFF2-40B4-BE49-F238E27FC236}">
                <a16:creationId xmlns:a16="http://schemas.microsoft.com/office/drawing/2014/main" id="{3840B5E6-691F-B542-AE58-2E0B84C04A0F}"/>
              </a:ext>
            </a:extLst>
          </p:cNvPr>
          <p:cNvCxnSpPr>
            <a:cxnSpLocks/>
          </p:cNvCxnSpPr>
          <p:nvPr userDrawn="1"/>
        </p:nvCxnSpPr>
        <p:spPr>
          <a:xfrm>
            <a:off x="416859" y="1799063"/>
            <a:ext cx="82296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Rectangle 34">
            <a:extLst>
              <a:ext uri="{FF2B5EF4-FFF2-40B4-BE49-F238E27FC236}">
                <a16:creationId xmlns:a16="http://schemas.microsoft.com/office/drawing/2014/main" id="{0DED7583-3C0C-9741-9551-746747B25A64}"/>
              </a:ext>
            </a:extLst>
          </p:cNvPr>
          <p:cNvSpPr/>
          <p:nvPr userDrawn="1"/>
        </p:nvSpPr>
        <p:spPr>
          <a:xfrm>
            <a:off x="1118897" y="6457093"/>
            <a:ext cx="1833135" cy="173124"/>
          </a:xfrm>
          <a:prstGeom prst="rect">
            <a:avLst/>
          </a:prstGeom>
        </p:spPr>
        <p:txBody>
          <a:bodyPr wrap="square">
            <a:spAutoFit/>
          </a:bodyPr>
          <a:lstStyle/>
          <a:p>
            <a:pPr lvl="0" algn="r"/>
            <a:r>
              <a:rPr lang="en-US" sz="525" b="0" i="0" spc="150" baseline="0">
                <a:solidFill>
                  <a:schemeClr val="bg1">
                    <a:lumMod val="50000"/>
                  </a:schemeClr>
                </a:solidFill>
                <a:latin typeface="Inter"/>
              </a:rPr>
              <a:t>PROPRIETARY AND CONFIDENTIAL</a:t>
            </a:r>
          </a:p>
        </p:txBody>
      </p:sp>
      <p:sp>
        <p:nvSpPr>
          <p:cNvPr id="9" name="Rectangle 8">
            <a:extLst>
              <a:ext uri="{FF2B5EF4-FFF2-40B4-BE49-F238E27FC236}">
                <a16:creationId xmlns:a16="http://schemas.microsoft.com/office/drawing/2014/main" id="{D85F9AE6-DA13-F54E-8FEA-55C7FE58B31F}"/>
              </a:ext>
            </a:extLst>
          </p:cNvPr>
          <p:cNvSpPr/>
          <p:nvPr userDrawn="1"/>
        </p:nvSpPr>
        <p:spPr>
          <a:xfrm>
            <a:off x="2756347" y="6457093"/>
            <a:ext cx="5997689" cy="173124"/>
          </a:xfrm>
          <a:prstGeom prst="rect">
            <a:avLst/>
          </a:prstGeom>
        </p:spPr>
        <p:txBody>
          <a:bodyPr wrap="square">
            <a:spAutoFit/>
          </a:bodyPr>
          <a:lstStyle/>
          <a:p>
            <a:pPr lvl="0" algn="r"/>
            <a:r>
              <a:rPr lang="en-US" sz="525" b="1" i="0" spc="150" baseline="0">
                <a:solidFill>
                  <a:schemeClr val="tx1">
                    <a:lumMod val="50000"/>
                    <a:lumOff val="50000"/>
                  </a:schemeClr>
                </a:solidFill>
                <a:latin typeface="Inter"/>
              </a:rPr>
              <a:t>CATALOG • CURRICULUM • SECTION SCHEDULER • REGISTRATION • SYLLABI</a:t>
            </a:r>
          </a:p>
        </p:txBody>
      </p:sp>
      <p:pic>
        <p:nvPicPr>
          <p:cNvPr id="10" name="Picture 23">
            <a:extLst>
              <a:ext uri="{FF2B5EF4-FFF2-40B4-BE49-F238E27FC236}">
                <a16:creationId xmlns:a16="http://schemas.microsoft.com/office/drawing/2014/main" id="{55809650-4EEC-F146-9BC1-E1856DDAFD2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389965" y="6252875"/>
            <a:ext cx="728933" cy="468600"/>
          </a:xfrm>
          <a:prstGeom prst="rect">
            <a:avLst/>
          </a:prstGeom>
        </p:spPr>
      </p:pic>
    </p:spTree>
    <p:extLst>
      <p:ext uri="{BB962C8B-B14F-4D97-AF65-F5344CB8AC3E}">
        <p14:creationId xmlns:p14="http://schemas.microsoft.com/office/powerpoint/2010/main" val="3064431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19402" y="4501931"/>
            <a:ext cx="7675313" cy="1267044"/>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819402" y="3011380"/>
            <a:ext cx="7675314" cy="139552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8" name="Picture Placeholder 2"/>
          <p:cNvSpPr>
            <a:spLocks noGrp="1"/>
          </p:cNvSpPr>
          <p:nvPr>
            <p:ph type="pic" idx="13"/>
          </p:nvPr>
        </p:nvSpPr>
        <p:spPr>
          <a:xfrm>
            <a:off x="819401" y="378937"/>
            <a:ext cx="7675313" cy="2417007"/>
          </a:xfrm>
          <a:solidFill>
            <a:srgbClr val="54565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p>
        </p:txBody>
      </p:sp>
    </p:spTree>
    <p:extLst>
      <p:ext uri="{BB962C8B-B14F-4D97-AF65-F5344CB8AC3E}">
        <p14:creationId xmlns:p14="http://schemas.microsoft.com/office/powerpoint/2010/main" val="411427310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7_Title and Conten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524949E-F080-0B4C-9D26-7A396B00C06E}"/>
              </a:ext>
            </a:extLst>
          </p:cNvPr>
          <p:cNvPicPr>
            <a:picLocks noChangeAspect="1"/>
          </p:cNvPicPr>
          <p:nvPr userDrawn="1"/>
        </p:nvPicPr>
        <p:blipFill>
          <a:blip r:embed="rId2">
            <a:alphaModFix amt="7000"/>
          </a:blip>
          <a:srcRect l="8455" r="8455"/>
          <a:stretch/>
        </p:blipFill>
        <p:spPr>
          <a:xfrm>
            <a:off x="1" y="3315"/>
            <a:ext cx="9140642" cy="6848856"/>
          </a:xfrm>
          <a:prstGeom prst="rect">
            <a:avLst/>
          </a:prstGeom>
        </p:spPr>
      </p:pic>
      <p:sp>
        <p:nvSpPr>
          <p:cNvPr id="30" name="Title 1">
            <a:extLst>
              <a:ext uri="{FF2B5EF4-FFF2-40B4-BE49-F238E27FC236}">
                <a16:creationId xmlns:a16="http://schemas.microsoft.com/office/drawing/2014/main" id="{EE979A06-A927-F942-845C-967579AC7740}"/>
              </a:ext>
            </a:extLst>
          </p:cNvPr>
          <p:cNvSpPr>
            <a:spLocks noGrp="1"/>
          </p:cNvSpPr>
          <p:nvPr>
            <p:ph type="title" hasCustomPrompt="1"/>
          </p:nvPr>
        </p:nvSpPr>
        <p:spPr>
          <a:xfrm>
            <a:off x="416859" y="365126"/>
            <a:ext cx="8229600" cy="1325563"/>
          </a:xfrm>
        </p:spPr>
        <p:txBody>
          <a:bodyPr anchor="b" anchorCtr="0"/>
          <a:lstStyle/>
          <a:p>
            <a:r>
              <a:rPr lang="en-US"/>
              <a:t>Slide Title</a:t>
            </a:r>
          </a:p>
        </p:txBody>
      </p:sp>
      <p:sp>
        <p:nvSpPr>
          <p:cNvPr id="32" name="Content Placeholder 2">
            <a:extLst>
              <a:ext uri="{FF2B5EF4-FFF2-40B4-BE49-F238E27FC236}">
                <a16:creationId xmlns:a16="http://schemas.microsoft.com/office/drawing/2014/main" id="{5155FFCC-8B5B-D640-B3E8-32E0847F67F9}"/>
              </a:ext>
            </a:extLst>
          </p:cNvPr>
          <p:cNvSpPr>
            <a:spLocks noGrp="1"/>
          </p:cNvSpPr>
          <p:nvPr>
            <p:ph idx="1"/>
          </p:nvPr>
        </p:nvSpPr>
        <p:spPr>
          <a:xfrm>
            <a:off x="416859" y="2052498"/>
            <a:ext cx="8229600" cy="4124465"/>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33" name="Straight Connector 32">
            <a:extLst>
              <a:ext uri="{FF2B5EF4-FFF2-40B4-BE49-F238E27FC236}">
                <a16:creationId xmlns:a16="http://schemas.microsoft.com/office/drawing/2014/main" id="{3840B5E6-691F-B542-AE58-2E0B84C04A0F}"/>
              </a:ext>
            </a:extLst>
          </p:cNvPr>
          <p:cNvCxnSpPr>
            <a:cxnSpLocks/>
          </p:cNvCxnSpPr>
          <p:nvPr userDrawn="1"/>
        </p:nvCxnSpPr>
        <p:spPr>
          <a:xfrm>
            <a:off x="416859" y="1799063"/>
            <a:ext cx="82296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Rectangle 34">
            <a:extLst>
              <a:ext uri="{FF2B5EF4-FFF2-40B4-BE49-F238E27FC236}">
                <a16:creationId xmlns:a16="http://schemas.microsoft.com/office/drawing/2014/main" id="{0DED7583-3C0C-9741-9551-746747B25A64}"/>
              </a:ext>
            </a:extLst>
          </p:cNvPr>
          <p:cNvSpPr/>
          <p:nvPr userDrawn="1"/>
        </p:nvSpPr>
        <p:spPr>
          <a:xfrm>
            <a:off x="1118897" y="6457093"/>
            <a:ext cx="1833135" cy="173124"/>
          </a:xfrm>
          <a:prstGeom prst="rect">
            <a:avLst/>
          </a:prstGeom>
        </p:spPr>
        <p:txBody>
          <a:bodyPr wrap="square">
            <a:spAutoFit/>
          </a:bodyPr>
          <a:lstStyle/>
          <a:p>
            <a:pPr lvl="0" algn="r"/>
            <a:r>
              <a:rPr lang="en-US" sz="525" b="0" i="0" spc="150" baseline="0">
                <a:solidFill>
                  <a:schemeClr val="bg1">
                    <a:lumMod val="50000"/>
                  </a:schemeClr>
                </a:solidFill>
                <a:latin typeface="Inter"/>
              </a:rPr>
              <a:t>PROPRIETARY AND CONFIDENTIAL</a:t>
            </a:r>
          </a:p>
        </p:txBody>
      </p:sp>
      <p:sp>
        <p:nvSpPr>
          <p:cNvPr id="9" name="Rectangle 8">
            <a:extLst>
              <a:ext uri="{FF2B5EF4-FFF2-40B4-BE49-F238E27FC236}">
                <a16:creationId xmlns:a16="http://schemas.microsoft.com/office/drawing/2014/main" id="{D85F9AE6-DA13-F54E-8FEA-55C7FE58B31F}"/>
              </a:ext>
            </a:extLst>
          </p:cNvPr>
          <p:cNvSpPr/>
          <p:nvPr userDrawn="1"/>
        </p:nvSpPr>
        <p:spPr>
          <a:xfrm>
            <a:off x="2756347" y="6457093"/>
            <a:ext cx="5997689" cy="173124"/>
          </a:xfrm>
          <a:prstGeom prst="rect">
            <a:avLst/>
          </a:prstGeom>
        </p:spPr>
        <p:txBody>
          <a:bodyPr wrap="square">
            <a:spAutoFit/>
          </a:bodyPr>
          <a:lstStyle/>
          <a:p>
            <a:pPr lvl="0" algn="r"/>
            <a:r>
              <a:rPr lang="en-US" sz="525" b="1" i="0" spc="150" baseline="0">
                <a:solidFill>
                  <a:schemeClr val="tx1">
                    <a:lumMod val="50000"/>
                    <a:lumOff val="50000"/>
                  </a:schemeClr>
                </a:solidFill>
                <a:latin typeface="Inter"/>
              </a:rPr>
              <a:t>CATALOG • CURRICULUM • SECTION SCHEDULER • REGISTRATION • SYLLABI</a:t>
            </a:r>
          </a:p>
        </p:txBody>
      </p:sp>
      <p:pic>
        <p:nvPicPr>
          <p:cNvPr id="10" name="Picture 23">
            <a:extLst>
              <a:ext uri="{FF2B5EF4-FFF2-40B4-BE49-F238E27FC236}">
                <a16:creationId xmlns:a16="http://schemas.microsoft.com/office/drawing/2014/main" id="{55809650-4EEC-F146-9BC1-E1856DDAFD2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389965" y="6252875"/>
            <a:ext cx="728933" cy="468600"/>
          </a:xfrm>
          <a:prstGeom prst="rect">
            <a:avLst/>
          </a:prstGeom>
        </p:spPr>
      </p:pic>
    </p:spTree>
    <p:extLst>
      <p:ext uri="{BB962C8B-B14F-4D97-AF65-F5344CB8AC3E}">
        <p14:creationId xmlns:p14="http://schemas.microsoft.com/office/powerpoint/2010/main" val="31576893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8_Title and Conten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524949E-F080-0B4C-9D26-7A396B00C06E}"/>
              </a:ext>
            </a:extLst>
          </p:cNvPr>
          <p:cNvPicPr>
            <a:picLocks noChangeAspect="1"/>
          </p:cNvPicPr>
          <p:nvPr userDrawn="1"/>
        </p:nvPicPr>
        <p:blipFill>
          <a:blip r:embed="rId2">
            <a:alphaModFix amt="7000"/>
          </a:blip>
          <a:srcRect l="8455" r="8455"/>
          <a:stretch/>
        </p:blipFill>
        <p:spPr>
          <a:xfrm>
            <a:off x="1" y="3315"/>
            <a:ext cx="9140642" cy="6848856"/>
          </a:xfrm>
          <a:prstGeom prst="rect">
            <a:avLst/>
          </a:prstGeom>
        </p:spPr>
      </p:pic>
      <p:sp>
        <p:nvSpPr>
          <p:cNvPr id="30" name="Title 1">
            <a:extLst>
              <a:ext uri="{FF2B5EF4-FFF2-40B4-BE49-F238E27FC236}">
                <a16:creationId xmlns:a16="http://schemas.microsoft.com/office/drawing/2014/main" id="{EE979A06-A927-F942-845C-967579AC7740}"/>
              </a:ext>
            </a:extLst>
          </p:cNvPr>
          <p:cNvSpPr>
            <a:spLocks noGrp="1"/>
          </p:cNvSpPr>
          <p:nvPr>
            <p:ph type="title" hasCustomPrompt="1"/>
          </p:nvPr>
        </p:nvSpPr>
        <p:spPr>
          <a:xfrm>
            <a:off x="416859" y="365126"/>
            <a:ext cx="8229600" cy="1325563"/>
          </a:xfrm>
        </p:spPr>
        <p:txBody>
          <a:bodyPr anchor="b" anchorCtr="0"/>
          <a:lstStyle/>
          <a:p>
            <a:r>
              <a:rPr lang="en-US"/>
              <a:t>Slide Title</a:t>
            </a:r>
          </a:p>
        </p:txBody>
      </p:sp>
      <p:sp>
        <p:nvSpPr>
          <p:cNvPr id="32" name="Content Placeholder 2">
            <a:extLst>
              <a:ext uri="{FF2B5EF4-FFF2-40B4-BE49-F238E27FC236}">
                <a16:creationId xmlns:a16="http://schemas.microsoft.com/office/drawing/2014/main" id="{5155FFCC-8B5B-D640-B3E8-32E0847F67F9}"/>
              </a:ext>
            </a:extLst>
          </p:cNvPr>
          <p:cNvSpPr>
            <a:spLocks noGrp="1"/>
          </p:cNvSpPr>
          <p:nvPr>
            <p:ph idx="1"/>
          </p:nvPr>
        </p:nvSpPr>
        <p:spPr>
          <a:xfrm>
            <a:off x="416859" y="2052498"/>
            <a:ext cx="8229600" cy="4124465"/>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33" name="Straight Connector 32">
            <a:extLst>
              <a:ext uri="{FF2B5EF4-FFF2-40B4-BE49-F238E27FC236}">
                <a16:creationId xmlns:a16="http://schemas.microsoft.com/office/drawing/2014/main" id="{3840B5E6-691F-B542-AE58-2E0B84C04A0F}"/>
              </a:ext>
            </a:extLst>
          </p:cNvPr>
          <p:cNvCxnSpPr>
            <a:cxnSpLocks/>
          </p:cNvCxnSpPr>
          <p:nvPr userDrawn="1"/>
        </p:nvCxnSpPr>
        <p:spPr>
          <a:xfrm>
            <a:off x="416859" y="1799063"/>
            <a:ext cx="82296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Rectangle 34">
            <a:extLst>
              <a:ext uri="{FF2B5EF4-FFF2-40B4-BE49-F238E27FC236}">
                <a16:creationId xmlns:a16="http://schemas.microsoft.com/office/drawing/2014/main" id="{0DED7583-3C0C-9741-9551-746747B25A64}"/>
              </a:ext>
            </a:extLst>
          </p:cNvPr>
          <p:cNvSpPr/>
          <p:nvPr userDrawn="1"/>
        </p:nvSpPr>
        <p:spPr>
          <a:xfrm>
            <a:off x="1118897" y="6457093"/>
            <a:ext cx="1833135" cy="173124"/>
          </a:xfrm>
          <a:prstGeom prst="rect">
            <a:avLst/>
          </a:prstGeom>
        </p:spPr>
        <p:txBody>
          <a:bodyPr wrap="square">
            <a:spAutoFit/>
          </a:bodyPr>
          <a:lstStyle/>
          <a:p>
            <a:pPr lvl="0" algn="r"/>
            <a:r>
              <a:rPr lang="en-US" sz="525" b="0" i="0" spc="150" baseline="0">
                <a:solidFill>
                  <a:schemeClr val="bg1">
                    <a:lumMod val="50000"/>
                  </a:schemeClr>
                </a:solidFill>
                <a:latin typeface="Inter"/>
              </a:rPr>
              <a:t>PROPRIETARY AND CONFIDENTIAL</a:t>
            </a:r>
          </a:p>
        </p:txBody>
      </p:sp>
      <p:sp>
        <p:nvSpPr>
          <p:cNvPr id="9" name="Rectangle 8">
            <a:extLst>
              <a:ext uri="{FF2B5EF4-FFF2-40B4-BE49-F238E27FC236}">
                <a16:creationId xmlns:a16="http://schemas.microsoft.com/office/drawing/2014/main" id="{D85F9AE6-DA13-F54E-8FEA-55C7FE58B31F}"/>
              </a:ext>
            </a:extLst>
          </p:cNvPr>
          <p:cNvSpPr/>
          <p:nvPr userDrawn="1"/>
        </p:nvSpPr>
        <p:spPr>
          <a:xfrm>
            <a:off x="2756347" y="6457093"/>
            <a:ext cx="5997689" cy="173124"/>
          </a:xfrm>
          <a:prstGeom prst="rect">
            <a:avLst/>
          </a:prstGeom>
        </p:spPr>
        <p:txBody>
          <a:bodyPr wrap="square">
            <a:spAutoFit/>
          </a:bodyPr>
          <a:lstStyle/>
          <a:p>
            <a:pPr lvl="0" algn="r"/>
            <a:r>
              <a:rPr lang="en-US" sz="525" b="1" i="0" spc="150" baseline="0">
                <a:solidFill>
                  <a:schemeClr val="tx1">
                    <a:lumMod val="50000"/>
                    <a:lumOff val="50000"/>
                  </a:schemeClr>
                </a:solidFill>
                <a:latin typeface="Inter"/>
              </a:rPr>
              <a:t>CATALOG • CURRICULUM • SECTION SCHEDULER • REGISTRATION • SYLLABI</a:t>
            </a:r>
          </a:p>
        </p:txBody>
      </p:sp>
      <p:pic>
        <p:nvPicPr>
          <p:cNvPr id="10" name="Picture 23">
            <a:extLst>
              <a:ext uri="{FF2B5EF4-FFF2-40B4-BE49-F238E27FC236}">
                <a16:creationId xmlns:a16="http://schemas.microsoft.com/office/drawing/2014/main" id="{55809650-4EEC-F146-9BC1-E1856DDAFD2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389965" y="6252875"/>
            <a:ext cx="728933" cy="468600"/>
          </a:xfrm>
          <a:prstGeom prst="rect">
            <a:avLst/>
          </a:prstGeom>
        </p:spPr>
      </p:pic>
    </p:spTree>
    <p:extLst>
      <p:ext uri="{BB962C8B-B14F-4D97-AF65-F5344CB8AC3E}">
        <p14:creationId xmlns:p14="http://schemas.microsoft.com/office/powerpoint/2010/main" val="87085715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9_Title and Conten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524949E-F080-0B4C-9D26-7A396B00C06E}"/>
              </a:ext>
            </a:extLst>
          </p:cNvPr>
          <p:cNvPicPr>
            <a:picLocks noChangeAspect="1"/>
          </p:cNvPicPr>
          <p:nvPr userDrawn="1"/>
        </p:nvPicPr>
        <p:blipFill>
          <a:blip r:embed="rId2">
            <a:alphaModFix amt="7000"/>
          </a:blip>
          <a:srcRect l="8455" r="8455"/>
          <a:stretch/>
        </p:blipFill>
        <p:spPr>
          <a:xfrm>
            <a:off x="1" y="3315"/>
            <a:ext cx="9140642" cy="6848856"/>
          </a:xfrm>
          <a:prstGeom prst="rect">
            <a:avLst/>
          </a:prstGeom>
        </p:spPr>
      </p:pic>
      <p:sp>
        <p:nvSpPr>
          <p:cNvPr id="30" name="Title 1">
            <a:extLst>
              <a:ext uri="{FF2B5EF4-FFF2-40B4-BE49-F238E27FC236}">
                <a16:creationId xmlns:a16="http://schemas.microsoft.com/office/drawing/2014/main" id="{EE979A06-A927-F942-845C-967579AC7740}"/>
              </a:ext>
            </a:extLst>
          </p:cNvPr>
          <p:cNvSpPr>
            <a:spLocks noGrp="1"/>
          </p:cNvSpPr>
          <p:nvPr>
            <p:ph type="title" hasCustomPrompt="1"/>
          </p:nvPr>
        </p:nvSpPr>
        <p:spPr>
          <a:xfrm>
            <a:off x="416859" y="365126"/>
            <a:ext cx="8229600" cy="1325563"/>
          </a:xfrm>
        </p:spPr>
        <p:txBody>
          <a:bodyPr anchor="b" anchorCtr="0"/>
          <a:lstStyle/>
          <a:p>
            <a:r>
              <a:rPr lang="en-US"/>
              <a:t>Slide Title</a:t>
            </a:r>
          </a:p>
        </p:txBody>
      </p:sp>
      <p:sp>
        <p:nvSpPr>
          <p:cNvPr id="32" name="Content Placeholder 2">
            <a:extLst>
              <a:ext uri="{FF2B5EF4-FFF2-40B4-BE49-F238E27FC236}">
                <a16:creationId xmlns:a16="http://schemas.microsoft.com/office/drawing/2014/main" id="{5155FFCC-8B5B-D640-B3E8-32E0847F67F9}"/>
              </a:ext>
            </a:extLst>
          </p:cNvPr>
          <p:cNvSpPr>
            <a:spLocks noGrp="1"/>
          </p:cNvSpPr>
          <p:nvPr>
            <p:ph idx="1"/>
          </p:nvPr>
        </p:nvSpPr>
        <p:spPr>
          <a:xfrm>
            <a:off x="416859" y="2052498"/>
            <a:ext cx="8229600" cy="4124465"/>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33" name="Straight Connector 32">
            <a:extLst>
              <a:ext uri="{FF2B5EF4-FFF2-40B4-BE49-F238E27FC236}">
                <a16:creationId xmlns:a16="http://schemas.microsoft.com/office/drawing/2014/main" id="{3840B5E6-691F-B542-AE58-2E0B84C04A0F}"/>
              </a:ext>
            </a:extLst>
          </p:cNvPr>
          <p:cNvCxnSpPr>
            <a:cxnSpLocks/>
          </p:cNvCxnSpPr>
          <p:nvPr userDrawn="1"/>
        </p:nvCxnSpPr>
        <p:spPr>
          <a:xfrm>
            <a:off x="416859" y="1799063"/>
            <a:ext cx="82296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Rectangle 34">
            <a:extLst>
              <a:ext uri="{FF2B5EF4-FFF2-40B4-BE49-F238E27FC236}">
                <a16:creationId xmlns:a16="http://schemas.microsoft.com/office/drawing/2014/main" id="{0DED7583-3C0C-9741-9551-746747B25A64}"/>
              </a:ext>
            </a:extLst>
          </p:cNvPr>
          <p:cNvSpPr/>
          <p:nvPr userDrawn="1"/>
        </p:nvSpPr>
        <p:spPr>
          <a:xfrm>
            <a:off x="1118897" y="6457093"/>
            <a:ext cx="1833135" cy="173124"/>
          </a:xfrm>
          <a:prstGeom prst="rect">
            <a:avLst/>
          </a:prstGeom>
        </p:spPr>
        <p:txBody>
          <a:bodyPr wrap="square">
            <a:spAutoFit/>
          </a:bodyPr>
          <a:lstStyle/>
          <a:p>
            <a:pPr lvl="0" algn="r"/>
            <a:r>
              <a:rPr lang="en-US" sz="525" b="0" i="0" spc="150" baseline="0">
                <a:solidFill>
                  <a:schemeClr val="bg1">
                    <a:lumMod val="50000"/>
                  </a:schemeClr>
                </a:solidFill>
                <a:latin typeface="Inter"/>
              </a:rPr>
              <a:t>PROPRIETARY AND CONFIDENTIAL</a:t>
            </a:r>
          </a:p>
        </p:txBody>
      </p:sp>
      <p:sp>
        <p:nvSpPr>
          <p:cNvPr id="9" name="Rectangle 8">
            <a:extLst>
              <a:ext uri="{FF2B5EF4-FFF2-40B4-BE49-F238E27FC236}">
                <a16:creationId xmlns:a16="http://schemas.microsoft.com/office/drawing/2014/main" id="{D85F9AE6-DA13-F54E-8FEA-55C7FE58B31F}"/>
              </a:ext>
            </a:extLst>
          </p:cNvPr>
          <p:cNvSpPr/>
          <p:nvPr userDrawn="1"/>
        </p:nvSpPr>
        <p:spPr>
          <a:xfrm>
            <a:off x="2756347" y="6457093"/>
            <a:ext cx="5997689" cy="173124"/>
          </a:xfrm>
          <a:prstGeom prst="rect">
            <a:avLst/>
          </a:prstGeom>
        </p:spPr>
        <p:txBody>
          <a:bodyPr wrap="square">
            <a:spAutoFit/>
          </a:bodyPr>
          <a:lstStyle/>
          <a:p>
            <a:pPr lvl="0" algn="r"/>
            <a:r>
              <a:rPr lang="en-US" sz="525" b="1" i="0" spc="150" baseline="0">
                <a:solidFill>
                  <a:schemeClr val="tx1">
                    <a:lumMod val="50000"/>
                    <a:lumOff val="50000"/>
                  </a:schemeClr>
                </a:solidFill>
                <a:latin typeface="Inter"/>
              </a:rPr>
              <a:t>CATALOG • CURRICULUM • SECTION SCHEDULER • REGISTRATION • SYLLABI</a:t>
            </a:r>
          </a:p>
        </p:txBody>
      </p:sp>
      <p:pic>
        <p:nvPicPr>
          <p:cNvPr id="10" name="Picture 23">
            <a:extLst>
              <a:ext uri="{FF2B5EF4-FFF2-40B4-BE49-F238E27FC236}">
                <a16:creationId xmlns:a16="http://schemas.microsoft.com/office/drawing/2014/main" id="{55809650-4EEC-F146-9BC1-E1856DDAFD2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389965" y="6252875"/>
            <a:ext cx="728933" cy="468600"/>
          </a:xfrm>
          <a:prstGeom prst="rect">
            <a:avLst/>
          </a:prstGeom>
        </p:spPr>
      </p:pic>
    </p:spTree>
    <p:extLst>
      <p:ext uri="{BB962C8B-B14F-4D97-AF65-F5344CB8AC3E}">
        <p14:creationId xmlns:p14="http://schemas.microsoft.com/office/powerpoint/2010/main" val="16164932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20_Title and Conten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524949E-F080-0B4C-9D26-7A396B00C06E}"/>
              </a:ext>
            </a:extLst>
          </p:cNvPr>
          <p:cNvPicPr>
            <a:picLocks noChangeAspect="1"/>
          </p:cNvPicPr>
          <p:nvPr userDrawn="1"/>
        </p:nvPicPr>
        <p:blipFill>
          <a:blip r:embed="rId2">
            <a:alphaModFix amt="7000"/>
          </a:blip>
          <a:srcRect l="8455" r="8455"/>
          <a:stretch/>
        </p:blipFill>
        <p:spPr>
          <a:xfrm>
            <a:off x="1" y="3315"/>
            <a:ext cx="9140642" cy="6848856"/>
          </a:xfrm>
          <a:prstGeom prst="rect">
            <a:avLst/>
          </a:prstGeom>
        </p:spPr>
      </p:pic>
      <p:sp>
        <p:nvSpPr>
          <p:cNvPr id="30" name="Title 1">
            <a:extLst>
              <a:ext uri="{FF2B5EF4-FFF2-40B4-BE49-F238E27FC236}">
                <a16:creationId xmlns:a16="http://schemas.microsoft.com/office/drawing/2014/main" id="{EE979A06-A927-F942-845C-967579AC7740}"/>
              </a:ext>
            </a:extLst>
          </p:cNvPr>
          <p:cNvSpPr>
            <a:spLocks noGrp="1"/>
          </p:cNvSpPr>
          <p:nvPr>
            <p:ph type="title" hasCustomPrompt="1"/>
          </p:nvPr>
        </p:nvSpPr>
        <p:spPr>
          <a:xfrm>
            <a:off x="416859" y="365126"/>
            <a:ext cx="8229600" cy="1325563"/>
          </a:xfrm>
        </p:spPr>
        <p:txBody>
          <a:bodyPr anchor="b" anchorCtr="0"/>
          <a:lstStyle/>
          <a:p>
            <a:r>
              <a:rPr lang="en-US"/>
              <a:t>Slide Title</a:t>
            </a:r>
          </a:p>
        </p:txBody>
      </p:sp>
      <p:sp>
        <p:nvSpPr>
          <p:cNvPr id="32" name="Content Placeholder 2">
            <a:extLst>
              <a:ext uri="{FF2B5EF4-FFF2-40B4-BE49-F238E27FC236}">
                <a16:creationId xmlns:a16="http://schemas.microsoft.com/office/drawing/2014/main" id="{5155FFCC-8B5B-D640-B3E8-32E0847F67F9}"/>
              </a:ext>
            </a:extLst>
          </p:cNvPr>
          <p:cNvSpPr>
            <a:spLocks noGrp="1"/>
          </p:cNvSpPr>
          <p:nvPr>
            <p:ph idx="1"/>
          </p:nvPr>
        </p:nvSpPr>
        <p:spPr>
          <a:xfrm>
            <a:off x="416859" y="2052498"/>
            <a:ext cx="8229600" cy="4124465"/>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33" name="Straight Connector 32">
            <a:extLst>
              <a:ext uri="{FF2B5EF4-FFF2-40B4-BE49-F238E27FC236}">
                <a16:creationId xmlns:a16="http://schemas.microsoft.com/office/drawing/2014/main" id="{3840B5E6-691F-B542-AE58-2E0B84C04A0F}"/>
              </a:ext>
            </a:extLst>
          </p:cNvPr>
          <p:cNvCxnSpPr>
            <a:cxnSpLocks/>
          </p:cNvCxnSpPr>
          <p:nvPr userDrawn="1"/>
        </p:nvCxnSpPr>
        <p:spPr>
          <a:xfrm>
            <a:off x="416859" y="1799063"/>
            <a:ext cx="82296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Rectangle 34">
            <a:extLst>
              <a:ext uri="{FF2B5EF4-FFF2-40B4-BE49-F238E27FC236}">
                <a16:creationId xmlns:a16="http://schemas.microsoft.com/office/drawing/2014/main" id="{0DED7583-3C0C-9741-9551-746747B25A64}"/>
              </a:ext>
            </a:extLst>
          </p:cNvPr>
          <p:cNvSpPr/>
          <p:nvPr userDrawn="1"/>
        </p:nvSpPr>
        <p:spPr>
          <a:xfrm>
            <a:off x="1118897" y="6457093"/>
            <a:ext cx="1833135" cy="173124"/>
          </a:xfrm>
          <a:prstGeom prst="rect">
            <a:avLst/>
          </a:prstGeom>
        </p:spPr>
        <p:txBody>
          <a:bodyPr wrap="square">
            <a:spAutoFit/>
          </a:bodyPr>
          <a:lstStyle/>
          <a:p>
            <a:pPr lvl="0" algn="r"/>
            <a:r>
              <a:rPr lang="en-US" sz="525" b="0" i="0" spc="150" baseline="0">
                <a:solidFill>
                  <a:schemeClr val="bg1">
                    <a:lumMod val="50000"/>
                  </a:schemeClr>
                </a:solidFill>
                <a:latin typeface="Inter"/>
              </a:rPr>
              <a:t>PROPRIETARY AND CONFIDENTIAL</a:t>
            </a:r>
          </a:p>
        </p:txBody>
      </p:sp>
      <p:sp>
        <p:nvSpPr>
          <p:cNvPr id="9" name="Rectangle 8">
            <a:extLst>
              <a:ext uri="{FF2B5EF4-FFF2-40B4-BE49-F238E27FC236}">
                <a16:creationId xmlns:a16="http://schemas.microsoft.com/office/drawing/2014/main" id="{D85F9AE6-DA13-F54E-8FEA-55C7FE58B31F}"/>
              </a:ext>
            </a:extLst>
          </p:cNvPr>
          <p:cNvSpPr/>
          <p:nvPr userDrawn="1"/>
        </p:nvSpPr>
        <p:spPr>
          <a:xfrm>
            <a:off x="2756347" y="6457093"/>
            <a:ext cx="5997689" cy="173124"/>
          </a:xfrm>
          <a:prstGeom prst="rect">
            <a:avLst/>
          </a:prstGeom>
        </p:spPr>
        <p:txBody>
          <a:bodyPr wrap="square">
            <a:spAutoFit/>
          </a:bodyPr>
          <a:lstStyle/>
          <a:p>
            <a:pPr lvl="0" algn="r"/>
            <a:r>
              <a:rPr lang="en-US" sz="525" b="1" i="0" spc="150" baseline="0">
                <a:solidFill>
                  <a:schemeClr val="tx1">
                    <a:lumMod val="50000"/>
                    <a:lumOff val="50000"/>
                  </a:schemeClr>
                </a:solidFill>
                <a:latin typeface="Inter"/>
              </a:rPr>
              <a:t>CATALOG • CURRICULUM • SECTION SCHEDULER • REGISTRATION • SYLLABI</a:t>
            </a:r>
          </a:p>
        </p:txBody>
      </p:sp>
      <p:pic>
        <p:nvPicPr>
          <p:cNvPr id="10" name="Picture 23">
            <a:extLst>
              <a:ext uri="{FF2B5EF4-FFF2-40B4-BE49-F238E27FC236}">
                <a16:creationId xmlns:a16="http://schemas.microsoft.com/office/drawing/2014/main" id="{55809650-4EEC-F146-9BC1-E1856DDAFD2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389965" y="6252875"/>
            <a:ext cx="728933" cy="468600"/>
          </a:xfrm>
          <a:prstGeom prst="rect">
            <a:avLst/>
          </a:prstGeom>
        </p:spPr>
      </p:pic>
    </p:spTree>
    <p:extLst>
      <p:ext uri="{BB962C8B-B14F-4D97-AF65-F5344CB8AC3E}">
        <p14:creationId xmlns:p14="http://schemas.microsoft.com/office/powerpoint/2010/main" val="332786788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21_Title and Conten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524949E-F080-0B4C-9D26-7A396B00C06E}"/>
              </a:ext>
            </a:extLst>
          </p:cNvPr>
          <p:cNvPicPr>
            <a:picLocks noChangeAspect="1"/>
          </p:cNvPicPr>
          <p:nvPr userDrawn="1"/>
        </p:nvPicPr>
        <p:blipFill>
          <a:blip r:embed="rId2">
            <a:alphaModFix amt="7000"/>
          </a:blip>
          <a:srcRect l="8455" r="8455"/>
          <a:stretch/>
        </p:blipFill>
        <p:spPr>
          <a:xfrm>
            <a:off x="1" y="3315"/>
            <a:ext cx="9140642" cy="6848856"/>
          </a:xfrm>
          <a:prstGeom prst="rect">
            <a:avLst/>
          </a:prstGeom>
        </p:spPr>
      </p:pic>
      <p:sp>
        <p:nvSpPr>
          <p:cNvPr id="30" name="Title 1">
            <a:extLst>
              <a:ext uri="{FF2B5EF4-FFF2-40B4-BE49-F238E27FC236}">
                <a16:creationId xmlns:a16="http://schemas.microsoft.com/office/drawing/2014/main" id="{EE979A06-A927-F942-845C-967579AC7740}"/>
              </a:ext>
            </a:extLst>
          </p:cNvPr>
          <p:cNvSpPr>
            <a:spLocks noGrp="1"/>
          </p:cNvSpPr>
          <p:nvPr>
            <p:ph type="title" hasCustomPrompt="1"/>
          </p:nvPr>
        </p:nvSpPr>
        <p:spPr>
          <a:xfrm>
            <a:off x="416859" y="365126"/>
            <a:ext cx="8229600" cy="1325563"/>
          </a:xfrm>
        </p:spPr>
        <p:txBody>
          <a:bodyPr anchor="b" anchorCtr="0"/>
          <a:lstStyle/>
          <a:p>
            <a:r>
              <a:rPr lang="en-US"/>
              <a:t>Slide Title</a:t>
            </a:r>
          </a:p>
        </p:txBody>
      </p:sp>
      <p:sp>
        <p:nvSpPr>
          <p:cNvPr id="32" name="Content Placeholder 2">
            <a:extLst>
              <a:ext uri="{FF2B5EF4-FFF2-40B4-BE49-F238E27FC236}">
                <a16:creationId xmlns:a16="http://schemas.microsoft.com/office/drawing/2014/main" id="{5155FFCC-8B5B-D640-B3E8-32E0847F67F9}"/>
              </a:ext>
            </a:extLst>
          </p:cNvPr>
          <p:cNvSpPr>
            <a:spLocks noGrp="1"/>
          </p:cNvSpPr>
          <p:nvPr>
            <p:ph idx="1"/>
          </p:nvPr>
        </p:nvSpPr>
        <p:spPr>
          <a:xfrm>
            <a:off x="416859" y="2052498"/>
            <a:ext cx="8229600" cy="4124465"/>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33" name="Straight Connector 32">
            <a:extLst>
              <a:ext uri="{FF2B5EF4-FFF2-40B4-BE49-F238E27FC236}">
                <a16:creationId xmlns:a16="http://schemas.microsoft.com/office/drawing/2014/main" id="{3840B5E6-691F-B542-AE58-2E0B84C04A0F}"/>
              </a:ext>
            </a:extLst>
          </p:cNvPr>
          <p:cNvCxnSpPr>
            <a:cxnSpLocks/>
          </p:cNvCxnSpPr>
          <p:nvPr userDrawn="1"/>
        </p:nvCxnSpPr>
        <p:spPr>
          <a:xfrm>
            <a:off x="416859" y="1799063"/>
            <a:ext cx="82296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Rectangle 34">
            <a:extLst>
              <a:ext uri="{FF2B5EF4-FFF2-40B4-BE49-F238E27FC236}">
                <a16:creationId xmlns:a16="http://schemas.microsoft.com/office/drawing/2014/main" id="{0DED7583-3C0C-9741-9551-746747B25A64}"/>
              </a:ext>
            </a:extLst>
          </p:cNvPr>
          <p:cNvSpPr/>
          <p:nvPr userDrawn="1"/>
        </p:nvSpPr>
        <p:spPr>
          <a:xfrm>
            <a:off x="1118897" y="6457093"/>
            <a:ext cx="1833135" cy="173124"/>
          </a:xfrm>
          <a:prstGeom prst="rect">
            <a:avLst/>
          </a:prstGeom>
        </p:spPr>
        <p:txBody>
          <a:bodyPr wrap="square">
            <a:spAutoFit/>
          </a:bodyPr>
          <a:lstStyle/>
          <a:p>
            <a:pPr lvl="0" algn="r"/>
            <a:r>
              <a:rPr lang="en-US" sz="525" b="0" i="0" spc="150" baseline="0">
                <a:solidFill>
                  <a:schemeClr val="bg1">
                    <a:lumMod val="50000"/>
                  </a:schemeClr>
                </a:solidFill>
                <a:latin typeface="Inter"/>
              </a:rPr>
              <a:t>PROPRIETARY AND CONFIDENTIAL</a:t>
            </a:r>
          </a:p>
        </p:txBody>
      </p:sp>
      <p:sp>
        <p:nvSpPr>
          <p:cNvPr id="9" name="Rectangle 8">
            <a:extLst>
              <a:ext uri="{FF2B5EF4-FFF2-40B4-BE49-F238E27FC236}">
                <a16:creationId xmlns:a16="http://schemas.microsoft.com/office/drawing/2014/main" id="{D85F9AE6-DA13-F54E-8FEA-55C7FE58B31F}"/>
              </a:ext>
            </a:extLst>
          </p:cNvPr>
          <p:cNvSpPr/>
          <p:nvPr userDrawn="1"/>
        </p:nvSpPr>
        <p:spPr>
          <a:xfrm>
            <a:off x="2756347" y="6457093"/>
            <a:ext cx="5997689" cy="173124"/>
          </a:xfrm>
          <a:prstGeom prst="rect">
            <a:avLst/>
          </a:prstGeom>
        </p:spPr>
        <p:txBody>
          <a:bodyPr wrap="square">
            <a:spAutoFit/>
          </a:bodyPr>
          <a:lstStyle/>
          <a:p>
            <a:pPr lvl="0" algn="r"/>
            <a:r>
              <a:rPr lang="en-US" sz="525" b="1" i="0" spc="150" baseline="0">
                <a:solidFill>
                  <a:schemeClr val="tx1">
                    <a:lumMod val="50000"/>
                    <a:lumOff val="50000"/>
                  </a:schemeClr>
                </a:solidFill>
                <a:latin typeface="Inter"/>
              </a:rPr>
              <a:t>CATALOG • CURRICULUM • SECTION SCHEDULER • REGISTRATION • SYLLABI</a:t>
            </a:r>
          </a:p>
        </p:txBody>
      </p:sp>
      <p:pic>
        <p:nvPicPr>
          <p:cNvPr id="10" name="Picture 23">
            <a:extLst>
              <a:ext uri="{FF2B5EF4-FFF2-40B4-BE49-F238E27FC236}">
                <a16:creationId xmlns:a16="http://schemas.microsoft.com/office/drawing/2014/main" id="{55809650-4EEC-F146-9BC1-E1856DDAFD2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389965" y="6252875"/>
            <a:ext cx="728933" cy="468600"/>
          </a:xfrm>
          <a:prstGeom prst="rect">
            <a:avLst/>
          </a:prstGeom>
        </p:spPr>
      </p:pic>
    </p:spTree>
    <p:extLst>
      <p:ext uri="{BB962C8B-B14F-4D97-AF65-F5344CB8AC3E}">
        <p14:creationId xmlns:p14="http://schemas.microsoft.com/office/powerpoint/2010/main" val="391739401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22_Title and Conten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524949E-F080-0B4C-9D26-7A396B00C06E}"/>
              </a:ext>
            </a:extLst>
          </p:cNvPr>
          <p:cNvPicPr>
            <a:picLocks noChangeAspect="1"/>
          </p:cNvPicPr>
          <p:nvPr userDrawn="1"/>
        </p:nvPicPr>
        <p:blipFill>
          <a:blip r:embed="rId2">
            <a:alphaModFix amt="7000"/>
          </a:blip>
          <a:srcRect l="8455" r="8455"/>
          <a:stretch/>
        </p:blipFill>
        <p:spPr>
          <a:xfrm>
            <a:off x="1" y="3315"/>
            <a:ext cx="9140642" cy="6848856"/>
          </a:xfrm>
          <a:prstGeom prst="rect">
            <a:avLst/>
          </a:prstGeom>
        </p:spPr>
      </p:pic>
      <p:sp>
        <p:nvSpPr>
          <p:cNvPr id="30" name="Title 1">
            <a:extLst>
              <a:ext uri="{FF2B5EF4-FFF2-40B4-BE49-F238E27FC236}">
                <a16:creationId xmlns:a16="http://schemas.microsoft.com/office/drawing/2014/main" id="{EE979A06-A927-F942-845C-967579AC7740}"/>
              </a:ext>
            </a:extLst>
          </p:cNvPr>
          <p:cNvSpPr>
            <a:spLocks noGrp="1"/>
          </p:cNvSpPr>
          <p:nvPr>
            <p:ph type="title" hasCustomPrompt="1"/>
          </p:nvPr>
        </p:nvSpPr>
        <p:spPr>
          <a:xfrm>
            <a:off x="416859" y="365126"/>
            <a:ext cx="8229600" cy="1325563"/>
          </a:xfrm>
        </p:spPr>
        <p:txBody>
          <a:bodyPr anchor="b" anchorCtr="0"/>
          <a:lstStyle/>
          <a:p>
            <a:r>
              <a:rPr lang="en-US"/>
              <a:t>Slide Title</a:t>
            </a:r>
          </a:p>
        </p:txBody>
      </p:sp>
      <p:sp>
        <p:nvSpPr>
          <p:cNvPr id="32" name="Content Placeholder 2">
            <a:extLst>
              <a:ext uri="{FF2B5EF4-FFF2-40B4-BE49-F238E27FC236}">
                <a16:creationId xmlns:a16="http://schemas.microsoft.com/office/drawing/2014/main" id="{5155FFCC-8B5B-D640-B3E8-32E0847F67F9}"/>
              </a:ext>
            </a:extLst>
          </p:cNvPr>
          <p:cNvSpPr>
            <a:spLocks noGrp="1"/>
          </p:cNvSpPr>
          <p:nvPr>
            <p:ph idx="1"/>
          </p:nvPr>
        </p:nvSpPr>
        <p:spPr>
          <a:xfrm>
            <a:off x="416859" y="2052498"/>
            <a:ext cx="8229600" cy="4124465"/>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33" name="Straight Connector 32">
            <a:extLst>
              <a:ext uri="{FF2B5EF4-FFF2-40B4-BE49-F238E27FC236}">
                <a16:creationId xmlns:a16="http://schemas.microsoft.com/office/drawing/2014/main" id="{3840B5E6-691F-B542-AE58-2E0B84C04A0F}"/>
              </a:ext>
            </a:extLst>
          </p:cNvPr>
          <p:cNvCxnSpPr>
            <a:cxnSpLocks/>
          </p:cNvCxnSpPr>
          <p:nvPr userDrawn="1"/>
        </p:nvCxnSpPr>
        <p:spPr>
          <a:xfrm>
            <a:off x="416859" y="1799063"/>
            <a:ext cx="82296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Rectangle 34">
            <a:extLst>
              <a:ext uri="{FF2B5EF4-FFF2-40B4-BE49-F238E27FC236}">
                <a16:creationId xmlns:a16="http://schemas.microsoft.com/office/drawing/2014/main" id="{0DED7583-3C0C-9741-9551-746747B25A64}"/>
              </a:ext>
            </a:extLst>
          </p:cNvPr>
          <p:cNvSpPr/>
          <p:nvPr userDrawn="1"/>
        </p:nvSpPr>
        <p:spPr>
          <a:xfrm>
            <a:off x="1118897" y="6457093"/>
            <a:ext cx="1833135" cy="173124"/>
          </a:xfrm>
          <a:prstGeom prst="rect">
            <a:avLst/>
          </a:prstGeom>
        </p:spPr>
        <p:txBody>
          <a:bodyPr wrap="square">
            <a:spAutoFit/>
          </a:bodyPr>
          <a:lstStyle/>
          <a:p>
            <a:pPr lvl="0" algn="r"/>
            <a:r>
              <a:rPr lang="en-US" sz="525" b="0" i="0" spc="150" baseline="0">
                <a:solidFill>
                  <a:schemeClr val="bg1">
                    <a:lumMod val="50000"/>
                  </a:schemeClr>
                </a:solidFill>
                <a:latin typeface="Inter"/>
              </a:rPr>
              <a:t>PROPRIETARY AND CONFIDENTIAL</a:t>
            </a:r>
          </a:p>
        </p:txBody>
      </p:sp>
      <p:sp>
        <p:nvSpPr>
          <p:cNvPr id="9" name="Rectangle 8">
            <a:extLst>
              <a:ext uri="{FF2B5EF4-FFF2-40B4-BE49-F238E27FC236}">
                <a16:creationId xmlns:a16="http://schemas.microsoft.com/office/drawing/2014/main" id="{D85F9AE6-DA13-F54E-8FEA-55C7FE58B31F}"/>
              </a:ext>
            </a:extLst>
          </p:cNvPr>
          <p:cNvSpPr/>
          <p:nvPr userDrawn="1"/>
        </p:nvSpPr>
        <p:spPr>
          <a:xfrm>
            <a:off x="2756347" y="6457093"/>
            <a:ext cx="5997689" cy="173124"/>
          </a:xfrm>
          <a:prstGeom prst="rect">
            <a:avLst/>
          </a:prstGeom>
        </p:spPr>
        <p:txBody>
          <a:bodyPr wrap="square">
            <a:spAutoFit/>
          </a:bodyPr>
          <a:lstStyle/>
          <a:p>
            <a:pPr lvl="0" algn="r"/>
            <a:r>
              <a:rPr lang="en-US" sz="525" b="1" i="0" spc="150" baseline="0">
                <a:solidFill>
                  <a:schemeClr val="tx1">
                    <a:lumMod val="50000"/>
                    <a:lumOff val="50000"/>
                  </a:schemeClr>
                </a:solidFill>
                <a:latin typeface="Inter"/>
              </a:rPr>
              <a:t>CATALOG • CURRICULUM • SECTION SCHEDULER • REGISTRATION • SYLLABI</a:t>
            </a:r>
          </a:p>
        </p:txBody>
      </p:sp>
      <p:pic>
        <p:nvPicPr>
          <p:cNvPr id="10" name="Picture 23">
            <a:extLst>
              <a:ext uri="{FF2B5EF4-FFF2-40B4-BE49-F238E27FC236}">
                <a16:creationId xmlns:a16="http://schemas.microsoft.com/office/drawing/2014/main" id="{55809650-4EEC-F146-9BC1-E1856DDAFD2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389965" y="6252875"/>
            <a:ext cx="728933" cy="468600"/>
          </a:xfrm>
          <a:prstGeom prst="rect">
            <a:avLst/>
          </a:prstGeom>
        </p:spPr>
      </p:pic>
    </p:spTree>
    <p:extLst>
      <p:ext uri="{BB962C8B-B14F-4D97-AF65-F5344CB8AC3E}">
        <p14:creationId xmlns:p14="http://schemas.microsoft.com/office/powerpoint/2010/main" val="394884287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23_Title and Conten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524949E-F080-0B4C-9D26-7A396B00C06E}"/>
              </a:ext>
            </a:extLst>
          </p:cNvPr>
          <p:cNvPicPr>
            <a:picLocks noChangeAspect="1"/>
          </p:cNvPicPr>
          <p:nvPr userDrawn="1"/>
        </p:nvPicPr>
        <p:blipFill>
          <a:blip r:embed="rId2">
            <a:alphaModFix amt="7000"/>
          </a:blip>
          <a:srcRect l="8455" r="8455"/>
          <a:stretch/>
        </p:blipFill>
        <p:spPr>
          <a:xfrm>
            <a:off x="1" y="3315"/>
            <a:ext cx="9140642" cy="6848856"/>
          </a:xfrm>
          <a:prstGeom prst="rect">
            <a:avLst/>
          </a:prstGeom>
        </p:spPr>
      </p:pic>
      <p:sp>
        <p:nvSpPr>
          <p:cNvPr id="30" name="Title 1">
            <a:extLst>
              <a:ext uri="{FF2B5EF4-FFF2-40B4-BE49-F238E27FC236}">
                <a16:creationId xmlns:a16="http://schemas.microsoft.com/office/drawing/2014/main" id="{EE979A06-A927-F942-845C-967579AC7740}"/>
              </a:ext>
            </a:extLst>
          </p:cNvPr>
          <p:cNvSpPr>
            <a:spLocks noGrp="1"/>
          </p:cNvSpPr>
          <p:nvPr>
            <p:ph type="title" hasCustomPrompt="1"/>
          </p:nvPr>
        </p:nvSpPr>
        <p:spPr>
          <a:xfrm>
            <a:off x="416859" y="365126"/>
            <a:ext cx="8229600" cy="1325563"/>
          </a:xfrm>
        </p:spPr>
        <p:txBody>
          <a:bodyPr anchor="b" anchorCtr="0"/>
          <a:lstStyle/>
          <a:p>
            <a:r>
              <a:rPr lang="en-US"/>
              <a:t>Slide Title</a:t>
            </a:r>
          </a:p>
        </p:txBody>
      </p:sp>
      <p:sp>
        <p:nvSpPr>
          <p:cNvPr id="32" name="Content Placeholder 2">
            <a:extLst>
              <a:ext uri="{FF2B5EF4-FFF2-40B4-BE49-F238E27FC236}">
                <a16:creationId xmlns:a16="http://schemas.microsoft.com/office/drawing/2014/main" id="{5155FFCC-8B5B-D640-B3E8-32E0847F67F9}"/>
              </a:ext>
            </a:extLst>
          </p:cNvPr>
          <p:cNvSpPr>
            <a:spLocks noGrp="1"/>
          </p:cNvSpPr>
          <p:nvPr>
            <p:ph idx="1"/>
          </p:nvPr>
        </p:nvSpPr>
        <p:spPr>
          <a:xfrm>
            <a:off x="416859" y="2052498"/>
            <a:ext cx="8229600" cy="4124465"/>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33" name="Straight Connector 32">
            <a:extLst>
              <a:ext uri="{FF2B5EF4-FFF2-40B4-BE49-F238E27FC236}">
                <a16:creationId xmlns:a16="http://schemas.microsoft.com/office/drawing/2014/main" id="{3840B5E6-691F-B542-AE58-2E0B84C04A0F}"/>
              </a:ext>
            </a:extLst>
          </p:cNvPr>
          <p:cNvCxnSpPr>
            <a:cxnSpLocks/>
          </p:cNvCxnSpPr>
          <p:nvPr userDrawn="1"/>
        </p:nvCxnSpPr>
        <p:spPr>
          <a:xfrm>
            <a:off x="416859" y="1799063"/>
            <a:ext cx="82296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Rectangle 34">
            <a:extLst>
              <a:ext uri="{FF2B5EF4-FFF2-40B4-BE49-F238E27FC236}">
                <a16:creationId xmlns:a16="http://schemas.microsoft.com/office/drawing/2014/main" id="{0DED7583-3C0C-9741-9551-746747B25A64}"/>
              </a:ext>
            </a:extLst>
          </p:cNvPr>
          <p:cNvSpPr/>
          <p:nvPr userDrawn="1"/>
        </p:nvSpPr>
        <p:spPr>
          <a:xfrm>
            <a:off x="1118897" y="6457093"/>
            <a:ext cx="1833135" cy="173124"/>
          </a:xfrm>
          <a:prstGeom prst="rect">
            <a:avLst/>
          </a:prstGeom>
        </p:spPr>
        <p:txBody>
          <a:bodyPr wrap="square">
            <a:spAutoFit/>
          </a:bodyPr>
          <a:lstStyle/>
          <a:p>
            <a:pPr lvl="0" algn="r"/>
            <a:r>
              <a:rPr lang="en-US" sz="525" b="0" i="0" spc="150" baseline="0">
                <a:solidFill>
                  <a:schemeClr val="bg1">
                    <a:lumMod val="50000"/>
                  </a:schemeClr>
                </a:solidFill>
                <a:latin typeface="Inter"/>
              </a:rPr>
              <a:t>PROPRIETARY AND CONFIDENTIAL</a:t>
            </a:r>
          </a:p>
        </p:txBody>
      </p:sp>
      <p:sp>
        <p:nvSpPr>
          <p:cNvPr id="9" name="Rectangle 8">
            <a:extLst>
              <a:ext uri="{FF2B5EF4-FFF2-40B4-BE49-F238E27FC236}">
                <a16:creationId xmlns:a16="http://schemas.microsoft.com/office/drawing/2014/main" id="{D85F9AE6-DA13-F54E-8FEA-55C7FE58B31F}"/>
              </a:ext>
            </a:extLst>
          </p:cNvPr>
          <p:cNvSpPr/>
          <p:nvPr userDrawn="1"/>
        </p:nvSpPr>
        <p:spPr>
          <a:xfrm>
            <a:off x="2756347" y="6457093"/>
            <a:ext cx="5997689" cy="173124"/>
          </a:xfrm>
          <a:prstGeom prst="rect">
            <a:avLst/>
          </a:prstGeom>
        </p:spPr>
        <p:txBody>
          <a:bodyPr wrap="square">
            <a:spAutoFit/>
          </a:bodyPr>
          <a:lstStyle/>
          <a:p>
            <a:pPr lvl="0" algn="r"/>
            <a:r>
              <a:rPr lang="en-US" sz="525" b="1" i="0" spc="150" baseline="0">
                <a:solidFill>
                  <a:schemeClr val="tx1">
                    <a:lumMod val="50000"/>
                    <a:lumOff val="50000"/>
                  </a:schemeClr>
                </a:solidFill>
                <a:latin typeface="Inter"/>
              </a:rPr>
              <a:t>CATALOG • CURRICULUM • SECTION SCHEDULER • REGISTRATION • SYLLABI</a:t>
            </a:r>
          </a:p>
        </p:txBody>
      </p:sp>
      <p:pic>
        <p:nvPicPr>
          <p:cNvPr id="10" name="Picture 23">
            <a:extLst>
              <a:ext uri="{FF2B5EF4-FFF2-40B4-BE49-F238E27FC236}">
                <a16:creationId xmlns:a16="http://schemas.microsoft.com/office/drawing/2014/main" id="{55809650-4EEC-F146-9BC1-E1856DDAFD2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389965" y="6252875"/>
            <a:ext cx="728933" cy="468600"/>
          </a:xfrm>
          <a:prstGeom prst="rect">
            <a:avLst/>
          </a:prstGeom>
        </p:spPr>
      </p:pic>
    </p:spTree>
    <p:extLst>
      <p:ext uri="{BB962C8B-B14F-4D97-AF65-F5344CB8AC3E}">
        <p14:creationId xmlns:p14="http://schemas.microsoft.com/office/powerpoint/2010/main" val="9710960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99458" y="274639"/>
            <a:ext cx="8287342" cy="1143000"/>
          </a:xfrm>
        </p:spPr>
        <p:txBody>
          <a:bodyPr/>
          <a:lstStyle/>
          <a:p>
            <a:r>
              <a:rPr lang="en-US"/>
              <a:t>Click to edit Master title style</a:t>
            </a:r>
          </a:p>
        </p:txBody>
      </p:sp>
      <p:sp>
        <p:nvSpPr>
          <p:cNvPr id="3" name="Content Placeholder 2"/>
          <p:cNvSpPr>
            <a:spLocks noGrp="1"/>
          </p:cNvSpPr>
          <p:nvPr>
            <p:ph sz="half" idx="1"/>
          </p:nvPr>
        </p:nvSpPr>
        <p:spPr>
          <a:xfrm>
            <a:off x="399458" y="1600201"/>
            <a:ext cx="4097003" cy="408386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32039" y="1600201"/>
            <a:ext cx="3954763" cy="408386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262540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758966" y="274637"/>
            <a:ext cx="5927834" cy="741363"/>
          </a:xfrm>
        </p:spPr>
        <p:txBody>
          <a:bodyPr>
            <a:noAutofit/>
          </a:bodyPr>
          <a:lstStyle>
            <a:lvl1pPr>
              <a:defRPr sz="3800"/>
            </a:lvl1pPr>
          </a:lstStyle>
          <a:p>
            <a:r>
              <a:rPr lang="en-US"/>
              <a:t>Click to edit Master title style</a:t>
            </a:r>
          </a:p>
        </p:txBody>
      </p:sp>
      <p:sp>
        <p:nvSpPr>
          <p:cNvPr id="3" name="Text Placeholder 2"/>
          <p:cNvSpPr>
            <a:spLocks noGrp="1"/>
          </p:cNvSpPr>
          <p:nvPr>
            <p:ph type="body" idx="1"/>
          </p:nvPr>
        </p:nvSpPr>
        <p:spPr>
          <a:xfrm>
            <a:off x="2758966" y="1215232"/>
            <a:ext cx="299544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758966" y="1854994"/>
            <a:ext cx="2995448" cy="385979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929586" y="1215232"/>
            <a:ext cx="2757214"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929586" y="1854994"/>
            <a:ext cx="2757214" cy="385979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2"/>
          <p:cNvSpPr>
            <a:spLocks noGrp="1"/>
          </p:cNvSpPr>
          <p:nvPr>
            <p:ph type="pic" idx="13"/>
          </p:nvPr>
        </p:nvSpPr>
        <p:spPr>
          <a:xfrm>
            <a:off x="155267" y="274637"/>
            <a:ext cx="2452414" cy="2623723"/>
          </a:xfrm>
          <a:solidFill>
            <a:srgbClr val="54565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p>
        </p:txBody>
      </p:sp>
      <p:sp>
        <p:nvSpPr>
          <p:cNvPr id="12" name="Picture Placeholder 2"/>
          <p:cNvSpPr>
            <a:spLocks noGrp="1"/>
          </p:cNvSpPr>
          <p:nvPr>
            <p:ph type="pic" idx="14"/>
          </p:nvPr>
        </p:nvSpPr>
        <p:spPr>
          <a:xfrm>
            <a:off x="155267" y="3116479"/>
            <a:ext cx="2452414" cy="2598308"/>
          </a:xfrm>
          <a:solidFill>
            <a:srgbClr val="54565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p>
        </p:txBody>
      </p:sp>
    </p:spTree>
    <p:extLst>
      <p:ext uri="{BB962C8B-B14F-4D97-AF65-F5344CB8AC3E}">
        <p14:creationId xmlns:p14="http://schemas.microsoft.com/office/powerpoint/2010/main" val="3136446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61109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6" name="Picture Placeholder 2"/>
          <p:cNvSpPr>
            <a:spLocks noGrp="1"/>
          </p:cNvSpPr>
          <p:nvPr>
            <p:ph type="pic" idx="13"/>
          </p:nvPr>
        </p:nvSpPr>
        <p:spPr>
          <a:xfrm>
            <a:off x="216723" y="348214"/>
            <a:ext cx="3890524" cy="5233432"/>
          </a:xfrm>
          <a:solidFill>
            <a:srgbClr val="54565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p>
        </p:txBody>
      </p:sp>
      <p:sp>
        <p:nvSpPr>
          <p:cNvPr id="7" name="Content Placeholder 2"/>
          <p:cNvSpPr>
            <a:spLocks noGrp="1"/>
          </p:cNvSpPr>
          <p:nvPr>
            <p:ph idx="1"/>
          </p:nvPr>
        </p:nvSpPr>
        <p:spPr>
          <a:xfrm>
            <a:off x="4363309" y="348214"/>
            <a:ext cx="4435005" cy="530512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1163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60901" y="273049"/>
            <a:ext cx="5050305"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964622" y="273052"/>
            <a:ext cx="2722179" cy="53802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60901" y="1435102"/>
            <a:ext cx="5050305" cy="421823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53858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47703" y="4800601"/>
            <a:ext cx="7939097"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747703" y="402898"/>
            <a:ext cx="7939097" cy="432467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p>
        </p:txBody>
      </p:sp>
      <p:sp>
        <p:nvSpPr>
          <p:cNvPr id="4" name="Text Placeholder 3"/>
          <p:cNvSpPr>
            <a:spLocks noGrp="1"/>
          </p:cNvSpPr>
          <p:nvPr>
            <p:ph type="body" sz="half" idx="2"/>
          </p:nvPr>
        </p:nvSpPr>
        <p:spPr>
          <a:xfrm>
            <a:off x="747703" y="5367338"/>
            <a:ext cx="7939097" cy="43962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10434023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image" Target="../media/image2.emf"/><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bg.jpg"/>
          <p:cNvPicPr>
            <a:picLocks noChangeAspect="1"/>
          </p:cNvPicPr>
          <p:nvPr/>
        </p:nvPicPr>
        <p:blipFill>
          <a:blip r:embed="rId38" cstate="email">
            <a:alphaModFix amt="60000"/>
            <a:extLst>
              <a:ext uri="{28A0092B-C50C-407E-A947-70E740481C1C}">
                <a14:useLocalDpi xmlns:a14="http://schemas.microsoft.com/office/drawing/2010/main" val="0"/>
              </a:ext>
            </a:extLst>
          </a:blip>
          <a:stretch>
            <a:fillRect/>
          </a:stretch>
        </p:blipFill>
        <p:spPr>
          <a:xfrm>
            <a:off x="0" y="-19707"/>
            <a:ext cx="9144000" cy="6877707"/>
          </a:xfrm>
          <a:prstGeom prst="rect">
            <a:avLst/>
          </a:prstGeom>
        </p:spPr>
      </p:pic>
      <p:sp>
        <p:nvSpPr>
          <p:cNvPr id="2" name="Title Placeholder 1"/>
          <p:cNvSpPr>
            <a:spLocks noGrp="1"/>
          </p:cNvSpPr>
          <p:nvPr>
            <p:ph type="title"/>
          </p:nvPr>
        </p:nvSpPr>
        <p:spPr>
          <a:xfrm>
            <a:off x="686248" y="274639"/>
            <a:ext cx="8000552"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86248" y="1600201"/>
            <a:ext cx="8000552" cy="395072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p:nvSpPr>
        <p:spPr>
          <a:xfrm>
            <a:off x="2" y="5940101"/>
            <a:ext cx="9143998" cy="917899"/>
          </a:xfrm>
          <a:prstGeom prst="rect">
            <a:avLst/>
          </a:prstGeom>
          <a:solidFill>
            <a:srgbClr val="4106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userDrawn="1"/>
        </p:nvPicPr>
        <p:blipFill>
          <a:blip r:embed="rId39" cstate="email">
            <a:extLst>
              <a:ext uri="{28A0092B-C50C-407E-A947-70E740481C1C}">
                <a14:useLocalDpi xmlns:a14="http://schemas.microsoft.com/office/drawing/2010/main" val="0"/>
              </a:ext>
            </a:extLst>
          </a:blip>
          <a:stretch>
            <a:fillRect/>
          </a:stretch>
        </p:blipFill>
        <p:spPr>
          <a:xfrm>
            <a:off x="283640" y="6126164"/>
            <a:ext cx="3342209" cy="567851"/>
          </a:xfrm>
          <a:prstGeom prst="rect">
            <a:avLst/>
          </a:prstGeom>
        </p:spPr>
      </p:pic>
      <p:sp>
        <p:nvSpPr>
          <p:cNvPr id="9" name="TextBox 8"/>
          <p:cNvSpPr txBox="1"/>
          <p:nvPr userDrawn="1"/>
        </p:nvSpPr>
        <p:spPr>
          <a:xfrm>
            <a:off x="5408042" y="6216620"/>
            <a:ext cx="3461968" cy="369332"/>
          </a:xfrm>
          <a:prstGeom prst="rect">
            <a:avLst/>
          </a:prstGeom>
          <a:noFill/>
        </p:spPr>
        <p:txBody>
          <a:bodyPr wrap="square" rtlCol="0">
            <a:spAutoFit/>
          </a:bodyPr>
          <a:lstStyle/>
          <a:p>
            <a:pPr algn="r"/>
            <a:r>
              <a:rPr lang="en-US">
                <a:solidFill>
                  <a:schemeClr val="bg1"/>
                </a:solidFill>
                <a:latin typeface="+mj-lt"/>
              </a:rPr>
              <a:t>Office of the Registrar</a:t>
            </a:r>
          </a:p>
        </p:txBody>
      </p:sp>
    </p:spTree>
    <p:extLst>
      <p:ext uri="{BB962C8B-B14F-4D97-AF65-F5344CB8AC3E}">
        <p14:creationId xmlns:p14="http://schemas.microsoft.com/office/powerpoint/2010/main" val="3071752193"/>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4" r:id="rId8"/>
    <p:sldLayoutId id="2147483685" r:id="rId9"/>
    <p:sldLayoutId id="2147483686" r:id="rId10"/>
    <p:sldLayoutId id="2147483687" r:id="rId11"/>
    <p:sldLayoutId id="2147483673" r:id="rId12"/>
    <p:sldLayoutId id="2147483689" r:id="rId13"/>
    <p:sldLayoutId id="2147483690" r:id="rId14"/>
    <p:sldLayoutId id="2147483691" r:id="rId15"/>
    <p:sldLayoutId id="2147483692" r:id="rId16"/>
    <p:sldLayoutId id="2147483693" r:id="rId17"/>
    <p:sldLayoutId id="2147483694" r:id="rId18"/>
    <p:sldLayoutId id="2147483695" r:id="rId19"/>
    <p:sldLayoutId id="2147483696" r:id="rId20"/>
    <p:sldLayoutId id="2147483697" r:id="rId21"/>
    <p:sldLayoutId id="2147483698" r:id="rId22"/>
    <p:sldLayoutId id="2147483699" r:id="rId23"/>
    <p:sldLayoutId id="2147483700" r:id="rId24"/>
    <p:sldLayoutId id="2147483701" r:id="rId25"/>
    <p:sldLayoutId id="2147483702" r:id="rId26"/>
    <p:sldLayoutId id="2147483703" r:id="rId27"/>
    <p:sldLayoutId id="2147483704" r:id="rId28"/>
    <p:sldLayoutId id="2147483705" r:id="rId29"/>
    <p:sldLayoutId id="2147483706" r:id="rId30"/>
    <p:sldLayoutId id="2147483707" r:id="rId31"/>
    <p:sldLayoutId id="2147483708" r:id="rId32"/>
    <p:sldLayoutId id="2147483709" r:id="rId33"/>
    <p:sldLayoutId id="2147483710" r:id="rId34"/>
    <p:sldLayoutId id="2147483711" r:id="rId35"/>
    <p:sldLayoutId id="2147483712" r:id="rId36"/>
  </p:sldLayoutIdLst>
  <p:txStyles>
    <p:titleStyle>
      <a:lvl1pPr algn="ctr" defTabSz="457200" rtl="0" eaLnBrk="1" latinLnBrk="0" hangingPunct="1">
        <a:spcBef>
          <a:spcPct val="0"/>
        </a:spcBef>
        <a:buNone/>
        <a:defRPr sz="4400" kern="1200">
          <a:solidFill>
            <a:schemeClr val="tx2"/>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rgbClr val="2D2E2B"/>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rgbClr val="54565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rgbClr val="54565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rgbClr val="54565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15.png"/><Relationship Id="rId4" Type="http://schemas.openxmlformats.org/officeDocument/2006/relationships/image" Target="../media/image114.pn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6.xml"/></Relationships>
</file>

<file path=ppt/slides/_rels/slide105.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9.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122.png"/><Relationship Id="rId7" Type="http://schemas.openxmlformats.org/officeDocument/2006/relationships/image" Target="../media/image126.png"/><Relationship Id="rId2" Type="http://schemas.openxmlformats.org/officeDocument/2006/relationships/image" Target="../media/image121.png"/><Relationship Id="rId1" Type="http://schemas.openxmlformats.org/officeDocument/2006/relationships/slideLayout" Target="../slideLayouts/slideLayout2.xml"/><Relationship Id="rId6" Type="http://schemas.openxmlformats.org/officeDocument/2006/relationships/image" Target="../media/image125.png"/><Relationship Id="rId5" Type="http://schemas.openxmlformats.org/officeDocument/2006/relationships/image" Target="../media/image124.png"/><Relationship Id="rId4" Type="http://schemas.openxmlformats.org/officeDocument/2006/relationships/image" Target="../media/image123.png"/></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image" Target="../media/image127.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3.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29.png"/><Relationship Id="rId1" Type="http://schemas.openxmlformats.org/officeDocument/2006/relationships/slideLayout" Target="../slideLayouts/slideLayout6.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7.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6.xml"/></Relationships>
</file>

<file path=ppt/slides/_rels/slide128.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6.xml"/></Relationships>
</file>

<file path=ppt/slides/_rels/slide129.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6.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5.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image" Target="../media/image133.png"/><Relationship Id="rId1" Type="http://schemas.openxmlformats.org/officeDocument/2006/relationships/slideLayout" Target="../slideLayouts/slideLayout6.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8.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35.png"/><Relationship Id="rId1" Type="http://schemas.openxmlformats.org/officeDocument/2006/relationships/slideLayout" Target="../slideLayouts/slideLayout6.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1.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image" Target="../media/image137.png"/><Relationship Id="rId1" Type="http://schemas.openxmlformats.org/officeDocument/2006/relationships/slideLayout" Target="../slideLayouts/slideLayout6.xml"/><Relationship Id="rId4" Type="http://schemas.openxmlformats.org/officeDocument/2006/relationships/image" Target="../media/image139.png"/></Relationships>
</file>

<file path=ppt/slides/_rels/slide142.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6.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5.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image" Target="../media/image141.png"/><Relationship Id="rId1" Type="http://schemas.openxmlformats.org/officeDocument/2006/relationships/slideLayout" Target="../slideLayouts/slideLayout6.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image" Target="../media/image143.png"/><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image" Target="../media/image144.png"/><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image" Target="../media/image14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image" Target="../media/image145.png"/><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image" Target="../media/image146.png"/><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hyperlink" Target="https://luc.courseleaf.com/help/clss/filters/" TargetMode="External"/><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image" Target="../media/image148.png"/><Relationship Id="rId1" Type="http://schemas.openxmlformats.org/officeDocument/2006/relationships/slideLayout" Target="../slideLayouts/slideLayout6.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image" Target="../media/image150.png"/><Relationship Id="rId1" Type="http://schemas.openxmlformats.org/officeDocument/2006/relationships/slideLayout" Target="../slideLayouts/slideLayout2.xml"/><Relationship Id="rId4" Type="http://schemas.openxmlformats.org/officeDocument/2006/relationships/image" Target="../media/image152.png"/></Relationships>
</file>

<file path=ppt/slides/_rels/slide156.xml.rels><?xml version="1.0" encoding="UTF-8" standalone="yes"?>
<Relationships xmlns="http://schemas.openxmlformats.org/package/2006/relationships"><Relationship Id="rId2" Type="http://schemas.openxmlformats.org/officeDocument/2006/relationships/image" Target="../media/image153.png"/><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image" Target="../media/image154.png"/><Relationship Id="rId1" Type="http://schemas.openxmlformats.org/officeDocument/2006/relationships/slideLayout" Target="../slideLayouts/slideLayout6.xml"/></Relationships>
</file>

<file path=ppt/slides/_rels/slide161.xml.rels><?xml version="1.0" encoding="UTF-8" standalone="yes"?>
<Relationships xmlns="http://schemas.openxmlformats.org/package/2006/relationships"><Relationship Id="rId2" Type="http://schemas.openxmlformats.org/officeDocument/2006/relationships/image" Target="../media/image156.png"/><Relationship Id="rId1" Type="http://schemas.openxmlformats.org/officeDocument/2006/relationships/slideLayout" Target="../slideLayouts/slideLayout6.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image" Target="../media/image157.png"/><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2" Type="http://schemas.openxmlformats.org/officeDocument/2006/relationships/image" Target="../media/image159.png"/><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2" Type="http://schemas.openxmlformats.org/officeDocument/2006/relationships/image" Target="../media/image160.png"/><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2" Type="http://schemas.openxmlformats.org/officeDocument/2006/relationships/image" Target="../media/image161.png"/><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2" Type="http://schemas.openxmlformats.org/officeDocument/2006/relationships/image" Target="../media/image16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2" Type="http://schemas.openxmlformats.org/officeDocument/2006/relationships/image" Target="../media/image16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3" Type="http://schemas.openxmlformats.org/officeDocument/2006/relationships/image" Target="../media/image18.png"/><Relationship Id="rId18" Type="http://schemas.openxmlformats.org/officeDocument/2006/relationships/image" Target="../media/image23.png"/><Relationship Id="rId26" Type="http://schemas.openxmlformats.org/officeDocument/2006/relationships/slide" Target="slide31.xml"/><Relationship Id="rId39" Type="http://schemas.openxmlformats.org/officeDocument/2006/relationships/slide" Target="slide131.xml"/><Relationship Id="rId21" Type="http://schemas.openxmlformats.org/officeDocument/2006/relationships/image" Target="../media/image26.png"/><Relationship Id="rId34" Type="http://schemas.openxmlformats.org/officeDocument/2006/relationships/slide" Target="slide92.xml"/><Relationship Id="rId42" Type="http://schemas.openxmlformats.org/officeDocument/2006/relationships/slide" Target="slide159.xml"/><Relationship Id="rId7" Type="http://schemas.openxmlformats.org/officeDocument/2006/relationships/image" Target="../media/image12.png"/><Relationship Id="rId2" Type="http://schemas.openxmlformats.org/officeDocument/2006/relationships/image" Target="../media/image7.png"/><Relationship Id="rId16" Type="http://schemas.openxmlformats.org/officeDocument/2006/relationships/image" Target="../media/image21.png"/><Relationship Id="rId29" Type="http://schemas.openxmlformats.org/officeDocument/2006/relationships/slide" Target="slide50.xml"/><Relationship Id="rId1" Type="http://schemas.openxmlformats.org/officeDocument/2006/relationships/slideLayout" Target="../slideLayouts/slideLayout2.xml"/><Relationship Id="rId6" Type="http://schemas.openxmlformats.org/officeDocument/2006/relationships/image" Target="../media/image11.png"/><Relationship Id="rId11" Type="http://schemas.openxmlformats.org/officeDocument/2006/relationships/image" Target="../media/image16.png"/><Relationship Id="rId24" Type="http://schemas.openxmlformats.org/officeDocument/2006/relationships/slide" Target="slide20.xml"/><Relationship Id="rId32" Type="http://schemas.openxmlformats.org/officeDocument/2006/relationships/slide" Target="slide77.xml"/><Relationship Id="rId37" Type="http://schemas.openxmlformats.org/officeDocument/2006/relationships/slide" Target="slide110.xml"/><Relationship Id="rId40" Type="http://schemas.openxmlformats.org/officeDocument/2006/relationships/slide" Target="slide146.xml"/><Relationship Id="rId45" Type="http://schemas.openxmlformats.org/officeDocument/2006/relationships/slide" Target="slide174.xml"/><Relationship Id="rId5" Type="http://schemas.openxmlformats.org/officeDocument/2006/relationships/image" Target="../media/image10.png"/><Relationship Id="rId15" Type="http://schemas.openxmlformats.org/officeDocument/2006/relationships/image" Target="../media/image20.png"/><Relationship Id="rId23" Type="http://schemas.openxmlformats.org/officeDocument/2006/relationships/slide" Target="slide4.xml"/><Relationship Id="rId28" Type="http://schemas.openxmlformats.org/officeDocument/2006/relationships/slide" Target="slide38.xml"/><Relationship Id="rId36" Type="http://schemas.openxmlformats.org/officeDocument/2006/relationships/slide" Target="slide100.xml"/><Relationship Id="rId10" Type="http://schemas.openxmlformats.org/officeDocument/2006/relationships/image" Target="../media/image15.png"/><Relationship Id="rId19" Type="http://schemas.openxmlformats.org/officeDocument/2006/relationships/image" Target="../media/image24.png"/><Relationship Id="rId31" Type="http://schemas.openxmlformats.org/officeDocument/2006/relationships/slide" Target="slide67.xml"/><Relationship Id="rId44" Type="http://schemas.openxmlformats.org/officeDocument/2006/relationships/image" Target="../media/image28.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png"/><Relationship Id="rId22" Type="http://schemas.openxmlformats.org/officeDocument/2006/relationships/image" Target="../media/image27.png"/><Relationship Id="rId27" Type="http://schemas.openxmlformats.org/officeDocument/2006/relationships/slide" Target="slide34.xml"/><Relationship Id="rId30" Type="http://schemas.openxmlformats.org/officeDocument/2006/relationships/slide" Target="slide56.xml"/><Relationship Id="rId35" Type="http://schemas.openxmlformats.org/officeDocument/2006/relationships/slide" Target="slide95.xml"/><Relationship Id="rId43" Type="http://schemas.openxmlformats.org/officeDocument/2006/relationships/slide" Target="slide162.xml"/><Relationship Id="rId8" Type="http://schemas.openxmlformats.org/officeDocument/2006/relationships/image" Target="../media/image13.png"/><Relationship Id="rId3" Type="http://schemas.openxmlformats.org/officeDocument/2006/relationships/image" Target="../media/image8.png"/><Relationship Id="rId12" Type="http://schemas.openxmlformats.org/officeDocument/2006/relationships/image" Target="../media/image17.png"/><Relationship Id="rId17" Type="http://schemas.openxmlformats.org/officeDocument/2006/relationships/image" Target="../media/image22.png"/><Relationship Id="rId25" Type="http://schemas.openxmlformats.org/officeDocument/2006/relationships/slide" Target="slide23.xml"/><Relationship Id="rId33" Type="http://schemas.openxmlformats.org/officeDocument/2006/relationships/slide" Target="slide88.xml"/><Relationship Id="rId38" Type="http://schemas.openxmlformats.org/officeDocument/2006/relationships/slide" Target="slide119.xml"/><Relationship Id="rId46" Type="http://schemas.openxmlformats.org/officeDocument/2006/relationships/image" Target="../media/image280.png"/><Relationship Id="rId20" Type="http://schemas.openxmlformats.org/officeDocument/2006/relationships/image" Target="../media/image25.png"/><Relationship Id="rId41" Type="http://schemas.openxmlformats.org/officeDocument/2006/relationships/slide" Target="slide15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s://next.catalog.msstate.edu/wen/"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4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2.xml"/><Relationship Id="rId4" Type="http://schemas.openxmlformats.org/officeDocument/2006/relationships/image" Target="../media/image72.png"/></Relationships>
</file>

<file path=ppt/slides/_rels/slide48.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2.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84.png"/></Relationships>
</file>

<file path=ppt/slides/_rels/slide62.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2.xml"/><Relationship Id="rId4" Type="http://schemas.openxmlformats.org/officeDocument/2006/relationships/image" Target="../media/image100.png"/></Relationships>
</file>

<file path=ppt/slides/_rels/slide84.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11.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D101AFD-4820-E974-A644-3E9B821B9DD6}"/>
              </a:ext>
            </a:extLst>
          </p:cNvPr>
          <p:cNvSpPr txBox="1"/>
          <p:nvPr/>
        </p:nvSpPr>
        <p:spPr>
          <a:xfrm>
            <a:off x="115669" y="826717"/>
            <a:ext cx="8912661" cy="4154984"/>
          </a:xfrm>
          <a:prstGeom prst="rect">
            <a:avLst/>
          </a:prstGeom>
          <a:noFill/>
        </p:spPr>
        <p:txBody>
          <a:bodyPr wrap="square" lIns="91440" tIns="45720" rIns="91440" bIns="45720" anchor="t">
            <a:spAutoFit/>
          </a:bodyPr>
          <a:lstStyle/>
          <a:p>
            <a:pPr algn="ctr"/>
            <a:r>
              <a:rPr lang="en-US" sz="8800" b="1" dirty="0"/>
              <a:t>CLSS Users &amp; Departmental Schedulers</a:t>
            </a:r>
            <a:endParaRPr lang="en-US" sz="2000" b="1" dirty="0"/>
          </a:p>
        </p:txBody>
      </p:sp>
    </p:spTree>
    <p:extLst>
      <p:ext uri="{BB962C8B-B14F-4D97-AF65-F5344CB8AC3E}">
        <p14:creationId xmlns:p14="http://schemas.microsoft.com/office/powerpoint/2010/main" val="18791254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3730D3-C8BB-36A8-83C7-2622DB7541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65EC60-4FD0-45BA-CECF-3122D62D1811}"/>
              </a:ext>
            </a:extLst>
          </p:cNvPr>
          <p:cNvSpPr>
            <a:spLocks noGrp="1"/>
          </p:cNvSpPr>
          <p:nvPr>
            <p:ph type="title"/>
          </p:nvPr>
        </p:nvSpPr>
        <p:spPr>
          <a:xfrm>
            <a:off x="510269" y="1816879"/>
            <a:ext cx="8123462" cy="1143000"/>
          </a:xfrm>
        </p:spPr>
        <p:txBody>
          <a:bodyPr>
            <a:normAutofit fontScale="90000"/>
          </a:bodyPr>
          <a:lstStyle/>
          <a:p>
            <a:r>
              <a:rPr lang="en-US" dirty="0"/>
              <a:t>Editable Fields During Each Phase</a:t>
            </a:r>
          </a:p>
        </p:txBody>
      </p:sp>
      <p:cxnSp>
        <p:nvCxnSpPr>
          <p:cNvPr id="6" name="Straight Connector 5">
            <a:extLst>
              <a:ext uri="{FF2B5EF4-FFF2-40B4-BE49-F238E27FC236}">
                <a16:creationId xmlns:a16="http://schemas.microsoft.com/office/drawing/2014/main" id="{508D4008-3309-EC82-82C7-F83D01927726}"/>
              </a:ext>
            </a:extLst>
          </p:cNvPr>
          <p:cNvCxnSpPr>
            <a:cxnSpLocks/>
          </p:cNvCxnSpPr>
          <p:nvPr/>
        </p:nvCxnSpPr>
        <p:spPr>
          <a:xfrm>
            <a:off x="202759" y="2975780"/>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Right Arrow 8">
            <a:extLst>
              <a:ext uri="{FF2B5EF4-FFF2-40B4-BE49-F238E27FC236}">
                <a16:creationId xmlns:a16="http://schemas.microsoft.com/office/drawing/2014/main" id="{015E0066-2667-F32A-BB9E-F1F3B2B5446B}"/>
              </a:ext>
            </a:extLst>
          </p:cNvPr>
          <p:cNvSpPr/>
          <p:nvPr/>
        </p:nvSpPr>
        <p:spPr>
          <a:xfrm>
            <a:off x="772325" y="3332612"/>
            <a:ext cx="7759425" cy="1700533"/>
          </a:xfrm>
          <a:prstGeom prst="rightArrow">
            <a:avLst/>
          </a:prstGeom>
          <a:solidFill>
            <a:srgbClr val="410611"/>
          </a:solidFill>
          <a:ln w="38100">
            <a:solidFill>
              <a:schemeClr val="bg1">
                <a:lumMod val="6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bg1"/>
                </a:solidFill>
              </a:rPr>
              <a:t>Schedule Build &amp; Proof</a:t>
            </a:r>
          </a:p>
        </p:txBody>
      </p:sp>
    </p:spTree>
    <p:extLst>
      <p:ext uri="{BB962C8B-B14F-4D97-AF65-F5344CB8AC3E}">
        <p14:creationId xmlns:p14="http://schemas.microsoft.com/office/powerpoint/2010/main" val="144566941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97364-6F3F-7EC7-5D58-37C14456F83C}"/>
              </a:ext>
            </a:extLst>
          </p:cNvPr>
          <p:cNvSpPr>
            <a:spLocks noGrp="1"/>
          </p:cNvSpPr>
          <p:nvPr>
            <p:ph type="title"/>
          </p:nvPr>
        </p:nvSpPr>
        <p:spPr>
          <a:xfrm>
            <a:off x="510269" y="1999757"/>
            <a:ext cx="8123462" cy="1143000"/>
          </a:xfrm>
        </p:spPr>
        <p:txBody>
          <a:bodyPr>
            <a:normAutofit/>
          </a:bodyPr>
          <a:lstStyle/>
          <a:p>
            <a:r>
              <a:rPr lang="en-US"/>
              <a:t>Validating Schedule/Section</a:t>
            </a:r>
            <a:endParaRPr lang="en-US" i="1"/>
          </a:p>
        </p:txBody>
      </p:sp>
      <p:cxnSp>
        <p:nvCxnSpPr>
          <p:cNvPr id="6" name="Straight Connector 5">
            <a:extLst>
              <a:ext uri="{FF2B5EF4-FFF2-40B4-BE49-F238E27FC236}">
                <a16:creationId xmlns:a16="http://schemas.microsoft.com/office/drawing/2014/main" id="{44BE71CC-C7FE-371B-394B-42334446B77F}"/>
              </a:ext>
            </a:extLst>
          </p:cNvPr>
          <p:cNvCxnSpPr>
            <a:cxnSpLocks/>
          </p:cNvCxnSpPr>
          <p:nvPr/>
        </p:nvCxnSpPr>
        <p:spPr>
          <a:xfrm>
            <a:off x="202759" y="2975780"/>
            <a:ext cx="8738483"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8348981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3338" y="4294"/>
            <a:ext cx="8123462" cy="1143000"/>
          </a:xfrm>
        </p:spPr>
        <p:txBody>
          <a:bodyPr/>
          <a:lstStyle/>
          <a:p>
            <a:r>
              <a:rPr lang="en-US" dirty="0"/>
              <a:t>Alerts to Know</a:t>
            </a:r>
          </a:p>
        </p:txBody>
      </p:sp>
      <p:sp>
        <p:nvSpPr>
          <p:cNvPr id="7" name="TextBox 6"/>
          <p:cNvSpPr txBox="1"/>
          <p:nvPr/>
        </p:nvSpPr>
        <p:spPr>
          <a:xfrm>
            <a:off x="838427" y="3953659"/>
            <a:ext cx="1359721" cy="1373453"/>
          </a:xfrm>
          <a:prstGeom prst="rect">
            <a:avLst/>
          </a:prstGeom>
          <a:noFill/>
        </p:spPr>
        <p:txBody>
          <a:bodyPr wrap="square" rtlCol="0">
            <a:spAutoFit/>
          </a:bodyPr>
          <a:lstStyle/>
          <a:p>
            <a:pPr algn="ctr"/>
            <a:r>
              <a:rPr lang="en-US" b="1" dirty="0">
                <a:solidFill>
                  <a:schemeClr val="tx1">
                    <a:lumMod val="75000"/>
                  </a:schemeClr>
                </a:solidFill>
                <a:latin typeface="Inter" panose="020B0502030000000004" pitchFamily="34" charset="0"/>
                <a:ea typeface="Inter" panose="020B0502030000000004" pitchFamily="34" charset="0"/>
              </a:rPr>
              <a:t>Error</a:t>
            </a:r>
            <a:r>
              <a:rPr lang="en-US" dirty="0">
                <a:solidFill>
                  <a:schemeClr val="tx1">
                    <a:lumMod val="75000"/>
                  </a:schemeClr>
                </a:solidFill>
                <a:latin typeface="Inter" panose="020B0502030000000004" pitchFamily="34" charset="0"/>
                <a:ea typeface="Inter" panose="020B0502030000000004" pitchFamily="34" charset="0"/>
              </a:rPr>
              <a:t> </a:t>
            </a:r>
            <a:br>
              <a:rPr lang="en-US" dirty="0">
                <a:solidFill>
                  <a:schemeClr val="tx1">
                    <a:lumMod val="75000"/>
                  </a:schemeClr>
                </a:solidFill>
                <a:latin typeface="Inter" panose="020B0502030000000004" pitchFamily="34" charset="0"/>
                <a:ea typeface="Inter" panose="020B0502030000000004" pitchFamily="34" charset="0"/>
              </a:rPr>
            </a:br>
            <a:r>
              <a:rPr lang="en-US" dirty="0">
                <a:solidFill>
                  <a:schemeClr val="tx1">
                    <a:lumMod val="75000"/>
                  </a:schemeClr>
                </a:solidFill>
                <a:latin typeface="Inter" panose="020B0502030000000004" pitchFamily="34" charset="0"/>
                <a:ea typeface="Inter" panose="020B0502030000000004" pitchFamily="34" charset="0"/>
              </a:rPr>
              <a:t>Can’t Save/Submit to Workflow</a:t>
            </a:r>
          </a:p>
          <a:p>
            <a:pPr algn="l"/>
            <a:endParaRPr lang="en-US" sz="1125" b="1" dirty="0">
              <a:solidFill>
                <a:schemeClr val="tx1">
                  <a:lumMod val="75000"/>
                </a:schemeClr>
              </a:solidFill>
            </a:endParaRPr>
          </a:p>
        </p:txBody>
      </p:sp>
      <p:sp>
        <p:nvSpPr>
          <p:cNvPr id="8" name="TextBox 7"/>
          <p:cNvSpPr txBox="1"/>
          <p:nvPr/>
        </p:nvSpPr>
        <p:spPr>
          <a:xfrm>
            <a:off x="6422158" y="3998004"/>
            <a:ext cx="1974419" cy="1754326"/>
          </a:xfrm>
          <a:prstGeom prst="rect">
            <a:avLst/>
          </a:prstGeom>
          <a:noFill/>
        </p:spPr>
        <p:txBody>
          <a:bodyPr wrap="square" rtlCol="0">
            <a:spAutoFit/>
          </a:bodyPr>
          <a:lstStyle/>
          <a:p>
            <a:pPr algn="ctr"/>
            <a:r>
              <a:rPr lang="en-US" b="1" dirty="0">
                <a:solidFill>
                  <a:schemeClr val="tx1">
                    <a:lumMod val="75000"/>
                  </a:schemeClr>
                </a:solidFill>
                <a:latin typeface="Inter" panose="020B0502030000000004" pitchFamily="34" charset="0"/>
                <a:ea typeface="Inter" panose="020B0502030000000004" pitchFamily="34" charset="0"/>
              </a:rPr>
              <a:t>Workflow</a:t>
            </a:r>
            <a:r>
              <a:rPr lang="en-US" sz="1125" dirty="0">
                <a:solidFill>
                  <a:schemeClr val="tx1">
                    <a:lumMod val="75000"/>
                  </a:schemeClr>
                </a:solidFill>
                <a:latin typeface="Inter" panose="020B0502030000000004" pitchFamily="34" charset="0"/>
                <a:ea typeface="Inter" panose="020B0502030000000004" pitchFamily="34" charset="0"/>
              </a:rPr>
              <a:t> </a:t>
            </a:r>
          </a:p>
          <a:p>
            <a:pPr algn="ctr"/>
            <a:r>
              <a:rPr lang="en-US" dirty="0">
                <a:solidFill>
                  <a:schemeClr val="tx1">
                    <a:lumMod val="75000"/>
                  </a:schemeClr>
                </a:solidFill>
                <a:latin typeface="Inter" panose="020B0502030000000004" pitchFamily="34" charset="0"/>
                <a:ea typeface="Inter" panose="020B0502030000000004" pitchFamily="34" charset="0"/>
              </a:rPr>
              <a:t>Can submit to Workflow/ Notification to be Reviewed by Approver/s</a:t>
            </a:r>
            <a:endParaRPr lang="en-US" b="1" dirty="0">
              <a:solidFill>
                <a:schemeClr val="tx1">
                  <a:lumMod val="75000"/>
                </a:schemeClr>
              </a:solidFill>
              <a:latin typeface="Inter" panose="020B0502030000000004" pitchFamily="34" charset="0"/>
              <a:ea typeface="Inter" panose="020B0502030000000004" pitchFamily="34" charset="0"/>
            </a:endParaRPr>
          </a:p>
        </p:txBody>
      </p:sp>
      <p:sp>
        <p:nvSpPr>
          <p:cNvPr id="9" name="TextBox 8"/>
          <p:cNvSpPr txBox="1"/>
          <p:nvPr/>
        </p:nvSpPr>
        <p:spPr>
          <a:xfrm>
            <a:off x="3365590" y="4093420"/>
            <a:ext cx="2121660" cy="1477328"/>
          </a:xfrm>
          <a:prstGeom prst="rect">
            <a:avLst/>
          </a:prstGeom>
          <a:noFill/>
        </p:spPr>
        <p:txBody>
          <a:bodyPr wrap="square" rtlCol="0">
            <a:spAutoFit/>
          </a:bodyPr>
          <a:lstStyle/>
          <a:p>
            <a:pPr algn="ctr"/>
            <a:r>
              <a:rPr lang="en-US" b="1" dirty="0">
                <a:solidFill>
                  <a:schemeClr val="tx1">
                    <a:lumMod val="75000"/>
                  </a:schemeClr>
                </a:solidFill>
                <a:latin typeface="Inter" panose="020B0502030000000004" pitchFamily="34" charset="0"/>
                <a:ea typeface="Inter" panose="020B0502030000000004" pitchFamily="34" charset="0"/>
              </a:rPr>
              <a:t>Warning</a:t>
            </a:r>
            <a:br>
              <a:rPr lang="en-US" dirty="0">
                <a:solidFill>
                  <a:schemeClr val="tx1">
                    <a:lumMod val="75000"/>
                  </a:schemeClr>
                </a:solidFill>
                <a:latin typeface="Inter" panose="020B0502030000000004" pitchFamily="34" charset="0"/>
                <a:ea typeface="Inter" panose="020B0502030000000004" pitchFamily="34" charset="0"/>
              </a:rPr>
            </a:br>
            <a:r>
              <a:rPr lang="en-US" dirty="0">
                <a:solidFill>
                  <a:schemeClr val="tx1">
                    <a:lumMod val="75000"/>
                  </a:schemeClr>
                </a:solidFill>
                <a:latin typeface="Inter" panose="020B0502030000000004" pitchFamily="34" charset="0"/>
                <a:ea typeface="Inter" panose="020B0502030000000004" pitchFamily="34" charset="0"/>
              </a:rPr>
              <a:t>Can Save/Submit to Workflow, but Proceed with Caution</a:t>
            </a:r>
            <a:endParaRPr lang="en-US" b="1" dirty="0">
              <a:solidFill>
                <a:schemeClr val="tx1">
                  <a:lumMod val="75000"/>
                </a:schemeClr>
              </a:solidFill>
              <a:latin typeface="Inter" panose="020B0502030000000004" pitchFamily="34" charset="0"/>
              <a:ea typeface="Inter" panose="020B0502030000000004" pitchFamily="34" charset="0"/>
            </a:endParaRPr>
          </a:p>
        </p:txBody>
      </p:sp>
      <p:pic>
        <p:nvPicPr>
          <p:cNvPr id="10" name="Picture 9"/>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60878" y="2006458"/>
            <a:ext cx="1948112" cy="1955409"/>
          </a:xfrm>
          <a:prstGeom prst="rect">
            <a:avLst/>
          </a:prstGeom>
        </p:spPr>
      </p:pic>
      <p:pic>
        <p:nvPicPr>
          <p:cNvPr id="11" name="Picture 10"/>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3418342" y="2006458"/>
            <a:ext cx="2121660" cy="2129607"/>
          </a:xfrm>
          <a:prstGeom prst="rect">
            <a:avLst/>
          </a:prstGeom>
        </p:spPr>
      </p:pic>
      <p:pic>
        <p:nvPicPr>
          <p:cNvPr id="12" name="Picture 11"/>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6479166" y="2006458"/>
            <a:ext cx="2006189" cy="2013703"/>
          </a:xfrm>
          <a:prstGeom prst="rect">
            <a:avLst/>
          </a:prstGeom>
        </p:spPr>
      </p:pic>
      <p:cxnSp>
        <p:nvCxnSpPr>
          <p:cNvPr id="6" name="Straight Connector 5">
            <a:extLst>
              <a:ext uri="{FF2B5EF4-FFF2-40B4-BE49-F238E27FC236}">
                <a16:creationId xmlns:a16="http://schemas.microsoft.com/office/drawing/2014/main" id="{04940ED5-D1FE-D304-EAFF-947FEBAD8A63}"/>
              </a:ext>
            </a:extLst>
          </p:cNvPr>
          <p:cNvCxnSpPr>
            <a:cxnSpLocks/>
          </p:cNvCxnSpPr>
          <p:nvPr/>
        </p:nvCxnSpPr>
        <p:spPr>
          <a:xfrm>
            <a:off x="202759" y="980792"/>
            <a:ext cx="8738483"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8348709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2759" y="-5"/>
            <a:ext cx="8738483" cy="683967"/>
          </a:xfrm>
        </p:spPr>
        <p:txBody>
          <a:bodyPr>
            <a:noAutofit/>
          </a:bodyPr>
          <a:lstStyle/>
          <a:p>
            <a:r>
              <a:rPr lang="en-US" sz="3600"/>
              <a:t>Error/Warning/Workflow Terminology</a:t>
            </a:r>
          </a:p>
        </p:txBody>
      </p:sp>
      <p:cxnSp>
        <p:nvCxnSpPr>
          <p:cNvPr id="5" name="Straight Connector 4">
            <a:extLst>
              <a:ext uri="{FF2B5EF4-FFF2-40B4-BE49-F238E27FC236}">
                <a16:creationId xmlns:a16="http://schemas.microsoft.com/office/drawing/2014/main" id="{39C7DB6B-28C6-8185-89F5-245262C611BA}"/>
              </a:ext>
            </a:extLst>
          </p:cNvPr>
          <p:cNvCxnSpPr>
            <a:cxnSpLocks/>
          </p:cNvCxnSpPr>
          <p:nvPr/>
        </p:nvCxnSpPr>
        <p:spPr>
          <a:xfrm>
            <a:off x="202759" y="646502"/>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9" name="Content Placeholder 2">
            <a:extLst>
              <a:ext uri="{FF2B5EF4-FFF2-40B4-BE49-F238E27FC236}">
                <a16:creationId xmlns:a16="http://schemas.microsoft.com/office/drawing/2014/main" id="{DAED625C-8DE3-899E-22F9-266AB424FFC8}"/>
              </a:ext>
            </a:extLst>
          </p:cNvPr>
          <p:cNvSpPr>
            <a:spLocks noGrp="1"/>
          </p:cNvSpPr>
          <p:nvPr>
            <p:ph idx="1"/>
          </p:nvPr>
        </p:nvSpPr>
        <p:spPr>
          <a:xfrm>
            <a:off x="270344" y="683962"/>
            <a:ext cx="4067093" cy="5184912"/>
          </a:xfrm>
        </p:spPr>
        <p:txBody>
          <a:bodyPr numCol="1">
            <a:noAutofit/>
          </a:bodyPr>
          <a:lstStyle/>
          <a:p>
            <a:r>
              <a:rPr lang="en-US" sz="1800" b="1" dirty="0"/>
              <a:t>Campuses</a:t>
            </a:r>
            <a:r>
              <a:rPr lang="en-US" sz="1800" dirty="0"/>
              <a:t>:</a:t>
            </a:r>
          </a:p>
          <a:p>
            <a:pPr lvl="1">
              <a:buFont typeface="Palatino Linotype" panose="02040502050505030304" pitchFamily="18" charset="0"/>
              <a:buChar char="‒"/>
            </a:pPr>
            <a:r>
              <a:rPr lang="en-US" sz="1700" dirty="0"/>
              <a:t>Campus 1 is Starkville</a:t>
            </a:r>
          </a:p>
          <a:p>
            <a:pPr lvl="1">
              <a:buFont typeface="Palatino Linotype" panose="02040502050505030304" pitchFamily="18" charset="0"/>
              <a:buChar char="‒"/>
            </a:pPr>
            <a:r>
              <a:rPr lang="en-US" sz="1700" dirty="0"/>
              <a:t>Campus 2 is Meridian</a:t>
            </a:r>
          </a:p>
          <a:p>
            <a:pPr lvl="1">
              <a:buFont typeface="Palatino Linotype" panose="02040502050505030304" pitchFamily="18" charset="0"/>
              <a:buChar char="‒"/>
            </a:pPr>
            <a:r>
              <a:rPr lang="en-US" sz="1700" dirty="0"/>
              <a:t>Campus 5 is Online Education</a:t>
            </a:r>
          </a:p>
          <a:p>
            <a:pPr lvl="1">
              <a:buFont typeface="Palatino Linotype" panose="02040502050505030304" pitchFamily="18" charset="0"/>
              <a:buChar char="‒"/>
            </a:pPr>
            <a:r>
              <a:rPr lang="en-US" sz="1700" dirty="0"/>
              <a:t>Campus 6 is </a:t>
            </a:r>
            <a:r>
              <a:rPr lang="en-US" sz="1700" dirty="0" err="1"/>
              <a:t>Gulfcoast</a:t>
            </a:r>
            <a:endParaRPr lang="en-US" sz="1700" dirty="0"/>
          </a:p>
          <a:p>
            <a:pPr lvl="1">
              <a:buFont typeface="Palatino Linotype" panose="02040502050505030304" pitchFamily="18" charset="0"/>
              <a:buChar char="‒"/>
            </a:pPr>
            <a:r>
              <a:rPr lang="en-US" sz="1700" dirty="0"/>
              <a:t>Campus 8 is Study Abroad</a:t>
            </a:r>
          </a:p>
          <a:p>
            <a:pPr marL="457200" lvl="1" indent="0">
              <a:buNone/>
            </a:pPr>
            <a:endParaRPr lang="en-US" sz="1700" b="1" dirty="0"/>
          </a:p>
          <a:p>
            <a:r>
              <a:rPr lang="en-US" sz="1800" b="1" dirty="0"/>
              <a:t>Part of Terms</a:t>
            </a:r>
            <a:r>
              <a:rPr lang="en-US" sz="1800" dirty="0"/>
              <a:t>: </a:t>
            </a:r>
          </a:p>
          <a:p>
            <a:pPr lvl="1">
              <a:buFont typeface="Palatino Linotype" panose="02040502050505030304" pitchFamily="18" charset="0"/>
              <a:buChar char="–"/>
            </a:pPr>
            <a:r>
              <a:rPr lang="en-US" sz="1700" dirty="0"/>
              <a:t>0 is </a:t>
            </a:r>
            <a:r>
              <a:rPr lang="en-US" sz="1700" dirty="0" err="1"/>
              <a:t>Wintersession</a:t>
            </a:r>
            <a:r>
              <a:rPr lang="en-US" sz="1700" dirty="0"/>
              <a:t> or </a:t>
            </a:r>
            <a:r>
              <a:rPr lang="en-US" sz="1700" dirty="0" err="1"/>
              <a:t>Maymester</a:t>
            </a:r>
            <a:endParaRPr lang="en-US" sz="1700" dirty="0"/>
          </a:p>
          <a:p>
            <a:pPr lvl="1">
              <a:buFont typeface="Palatino Linotype" panose="02040502050505030304" pitchFamily="18" charset="0"/>
              <a:buChar char="–"/>
            </a:pPr>
            <a:r>
              <a:rPr lang="en-US" sz="1700" dirty="0"/>
              <a:t>1 is Full Term Fall &amp; Spring as well as Summer 10 Weeks</a:t>
            </a:r>
          </a:p>
          <a:p>
            <a:pPr lvl="1">
              <a:buFont typeface="Palatino Linotype" panose="02040502050505030304" pitchFamily="18" charset="0"/>
              <a:buChar char="–"/>
            </a:pPr>
            <a:r>
              <a:rPr lang="en-US" sz="1700" dirty="0"/>
              <a:t>2 is Summer 1</a:t>
            </a:r>
            <a:r>
              <a:rPr lang="en-US" sz="1700" baseline="30000" dirty="0"/>
              <a:t>st</a:t>
            </a:r>
            <a:r>
              <a:rPr lang="en-US" sz="1700" dirty="0"/>
              <a:t> Five Weeks</a:t>
            </a:r>
          </a:p>
          <a:p>
            <a:pPr lvl="1">
              <a:buFont typeface="Palatino Linotype" panose="02040502050505030304" pitchFamily="18" charset="0"/>
              <a:buChar char="–"/>
            </a:pPr>
            <a:r>
              <a:rPr lang="en-US" sz="1700" dirty="0"/>
              <a:t>3 is Summer 2</a:t>
            </a:r>
            <a:r>
              <a:rPr lang="en-US" sz="1700" baseline="30000" dirty="0"/>
              <a:t>nd</a:t>
            </a:r>
            <a:r>
              <a:rPr lang="en-US" sz="1700" dirty="0"/>
              <a:t> Five Weeks </a:t>
            </a:r>
          </a:p>
          <a:p>
            <a:pPr lvl="1">
              <a:buFont typeface="Palatino Linotype" panose="02040502050505030304" pitchFamily="18" charset="0"/>
              <a:buChar char="–"/>
            </a:pPr>
            <a:r>
              <a:rPr lang="en-US" sz="1700" dirty="0"/>
              <a:t>4 is 1</a:t>
            </a:r>
            <a:r>
              <a:rPr lang="en-US" sz="1700" baseline="30000" dirty="0"/>
              <a:t>st</a:t>
            </a:r>
            <a:r>
              <a:rPr lang="en-US" sz="1700" dirty="0"/>
              <a:t> Mini-Term in Fall &amp; Spring</a:t>
            </a:r>
          </a:p>
          <a:p>
            <a:pPr lvl="1">
              <a:buFont typeface="Palatino Linotype" panose="02040502050505030304" pitchFamily="18" charset="0"/>
              <a:buChar char="–"/>
            </a:pPr>
            <a:r>
              <a:rPr lang="en-US" sz="1700" dirty="0"/>
              <a:t>5 is 2</a:t>
            </a:r>
            <a:r>
              <a:rPr lang="en-US" sz="1700" baseline="30000" dirty="0"/>
              <a:t>nd</a:t>
            </a:r>
            <a:r>
              <a:rPr lang="en-US" sz="1700" dirty="0"/>
              <a:t> Mini-Term in Fall &amp; Spring</a:t>
            </a:r>
          </a:p>
        </p:txBody>
      </p:sp>
      <p:sp>
        <p:nvSpPr>
          <p:cNvPr id="3" name="TextBox 2">
            <a:extLst>
              <a:ext uri="{FF2B5EF4-FFF2-40B4-BE49-F238E27FC236}">
                <a16:creationId xmlns:a16="http://schemas.microsoft.com/office/drawing/2014/main" id="{FD0C0412-87A1-B6DD-3492-80FDF351DE36}"/>
              </a:ext>
            </a:extLst>
          </p:cNvPr>
          <p:cNvSpPr txBox="1"/>
          <p:nvPr/>
        </p:nvSpPr>
        <p:spPr>
          <a:xfrm>
            <a:off x="4337437" y="683962"/>
            <a:ext cx="4671390" cy="5616922"/>
          </a:xfrm>
          <a:prstGeom prst="rect">
            <a:avLst/>
          </a:prstGeom>
          <a:noFill/>
        </p:spPr>
        <p:txBody>
          <a:bodyPr wrap="square" rtlCol="0">
            <a:spAutoFit/>
          </a:bodyPr>
          <a:lstStyle/>
          <a:p>
            <a:pPr marL="285750" indent="-285750">
              <a:buFont typeface="Arial" panose="020B0604020202020204" pitchFamily="34" charset="0"/>
              <a:buChar char="•"/>
            </a:pPr>
            <a:r>
              <a:rPr lang="en-US" b="1" dirty="0"/>
              <a:t>Schedule Types</a:t>
            </a:r>
            <a:r>
              <a:rPr lang="en-US" dirty="0"/>
              <a:t>: </a:t>
            </a:r>
          </a:p>
          <a:p>
            <a:pPr marL="742950" lvl="1" indent="-285750">
              <a:buFont typeface="Palatino Linotype" panose="02040502050505030304" pitchFamily="18" charset="0"/>
              <a:buChar char="‒"/>
            </a:pPr>
            <a:r>
              <a:rPr lang="en-US" sz="1700" dirty="0"/>
              <a:t>C is Lecture</a:t>
            </a:r>
          </a:p>
          <a:p>
            <a:pPr marL="742950" lvl="1" indent="-285750">
              <a:buFont typeface="Palatino Linotype" panose="02040502050505030304" pitchFamily="18" charset="0"/>
              <a:buChar char="‒"/>
            </a:pPr>
            <a:r>
              <a:rPr lang="en-US" sz="1700" dirty="0"/>
              <a:t>L is Lab</a:t>
            </a:r>
          </a:p>
          <a:p>
            <a:pPr marL="742950" lvl="1" indent="-285750">
              <a:buFont typeface="Palatino Linotype" panose="02040502050505030304" pitchFamily="18" charset="0"/>
              <a:buChar char="‒"/>
            </a:pPr>
            <a:r>
              <a:rPr lang="en-US" sz="1700" dirty="0"/>
              <a:t>B is a Combined Lecture/Lab</a:t>
            </a:r>
          </a:p>
          <a:p>
            <a:pPr marL="742950" lvl="1" indent="-285750">
              <a:buFont typeface="Palatino Linotype" panose="02040502050505030304" pitchFamily="18" charset="0"/>
              <a:buChar char="‒"/>
            </a:pPr>
            <a:r>
              <a:rPr lang="en-US" sz="1700" dirty="0"/>
              <a:t>K is a Non-Credit Producing Lab</a:t>
            </a:r>
          </a:p>
          <a:p>
            <a:pPr marL="742950" lvl="1" indent="-285750">
              <a:buFont typeface="Palatino Linotype" panose="02040502050505030304" pitchFamily="18" charset="0"/>
              <a:buChar char="‒"/>
            </a:pPr>
            <a:r>
              <a:rPr lang="en-US" sz="1700" dirty="0"/>
              <a:t>I is a Directed Individual Study </a:t>
            </a:r>
          </a:p>
          <a:p>
            <a:pPr marL="742950" lvl="1" indent="-285750">
              <a:buFont typeface="Palatino Linotype" panose="02040502050505030304" pitchFamily="18" charset="0"/>
              <a:buChar char="‒"/>
            </a:pPr>
            <a:r>
              <a:rPr lang="en-US" sz="1700" dirty="0"/>
              <a:t>E is Dir Ex </a:t>
            </a:r>
            <a:r>
              <a:rPr lang="en-US" sz="1700" dirty="0" err="1"/>
              <a:t>Stdy</a:t>
            </a:r>
            <a:r>
              <a:rPr lang="en-US" sz="1700" dirty="0"/>
              <a:t>/</a:t>
            </a:r>
            <a:r>
              <a:rPr lang="en-US" sz="1700" dirty="0" err="1"/>
              <a:t>Pract</a:t>
            </a:r>
            <a:r>
              <a:rPr lang="en-US" sz="1700" dirty="0"/>
              <a:t>/Co-Op/Internship </a:t>
            </a:r>
          </a:p>
          <a:p>
            <a:pPr marL="742950" lvl="1" indent="-285750">
              <a:buFont typeface="Palatino Linotype" panose="02040502050505030304" pitchFamily="18" charset="0"/>
              <a:buChar char="‒"/>
            </a:pPr>
            <a:r>
              <a:rPr lang="en-US" sz="1700" dirty="0"/>
              <a:t>D is Research </a:t>
            </a:r>
          </a:p>
          <a:p>
            <a:pPr marL="742950" lvl="1" indent="-285750">
              <a:buFont typeface="Palatino Linotype" panose="02040502050505030304" pitchFamily="18" charset="0"/>
              <a:buChar char="‒"/>
            </a:pPr>
            <a:r>
              <a:rPr lang="en-US" sz="1700" dirty="0"/>
              <a:t>S is Seminar</a:t>
            </a:r>
          </a:p>
          <a:p>
            <a:pPr marL="742950" lvl="1" indent="-285750">
              <a:buFont typeface="Palatino Linotype" panose="02040502050505030304" pitchFamily="18" charset="0"/>
              <a:buChar char="‒"/>
            </a:pPr>
            <a:r>
              <a:rPr lang="en-US" sz="1700" dirty="0"/>
              <a:t>A is Study Abroad</a:t>
            </a:r>
          </a:p>
          <a:p>
            <a:pPr marL="742950" lvl="1" indent="-285750">
              <a:buFont typeface="Palatino Linotype" panose="02040502050505030304" pitchFamily="18" charset="0"/>
              <a:buChar char="‒"/>
            </a:pPr>
            <a:r>
              <a:rPr lang="en-US" sz="1700" dirty="0"/>
              <a:t>H is Clinical Instruction</a:t>
            </a:r>
          </a:p>
          <a:p>
            <a:pPr lvl="1"/>
            <a:endParaRPr lang="en-US" sz="1600" dirty="0"/>
          </a:p>
          <a:p>
            <a:pPr marL="285750" indent="-285750">
              <a:buFont typeface="Arial" panose="020B0604020202020204" pitchFamily="34" charset="0"/>
              <a:buChar char="•"/>
            </a:pPr>
            <a:r>
              <a:rPr lang="en-US" b="1" dirty="0"/>
              <a:t>Instructional Methods:</a:t>
            </a:r>
          </a:p>
          <a:p>
            <a:pPr marL="742950" lvl="1" indent="-285750">
              <a:buFont typeface="Palatino Linotype" panose="02040502050505030304" pitchFamily="18" charset="0"/>
              <a:buChar char="‒"/>
            </a:pPr>
            <a:r>
              <a:rPr lang="en-US" sz="1700" dirty="0"/>
              <a:t>F is Face-to-Face</a:t>
            </a:r>
          </a:p>
          <a:p>
            <a:pPr marL="742950" lvl="1" indent="-285750">
              <a:buFont typeface="Palatino Linotype" panose="02040502050505030304" pitchFamily="18" charset="0"/>
              <a:buChar char="‒"/>
            </a:pPr>
            <a:r>
              <a:rPr lang="en-US" sz="1700" dirty="0"/>
              <a:t>O is Asynchronous</a:t>
            </a:r>
          </a:p>
          <a:p>
            <a:pPr marL="742950" lvl="1" indent="-285750">
              <a:buFont typeface="Palatino Linotype" panose="02040502050505030304" pitchFamily="18" charset="0"/>
              <a:buChar char="‒"/>
            </a:pPr>
            <a:r>
              <a:rPr lang="en-US" sz="1700" dirty="0"/>
              <a:t>N is Synchronous</a:t>
            </a:r>
          </a:p>
          <a:p>
            <a:pPr marL="742950" lvl="1" indent="-285750">
              <a:buFont typeface="Palatino Linotype" panose="02040502050505030304" pitchFamily="18" charset="0"/>
              <a:buChar char="‒"/>
            </a:pPr>
            <a:r>
              <a:rPr lang="en-US" sz="1700" dirty="0"/>
              <a:t>H is Hybrid</a:t>
            </a:r>
          </a:p>
          <a:p>
            <a:pPr marL="742950" lvl="1" indent="-285750">
              <a:buFont typeface="Palatino Linotype" panose="02040502050505030304" pitchFamily="18" charset="0"/>
              <a:buChar char="‒"/>
            </a:pPr>
            <a:r>
              <a:rPr lang="en-US" sz="1700" dirty="0"/>
              <a:t>I is Interactive Video (this is only for the </a:t>
            </a:r>
            <a:r>
              <a:rPr lang="en-US" sz="1700" dirty="0" err="1"/>
              <a:t>Gulfcoast</a:t>
            </a:r>
            <a:r>
              <a:rPr lang="en-US" sz="1700" dirty="0"/>
              <a:t> Campus)</a:t>
            </a:r>
          </a:p>
          <a:p>
            <a:endParaRPr lang="en-US" dirty="0"/>
          </a:p>
        </p:txBody>
      </p:sp>
    </p:spTree>
    <p:extLst>
      <p:ext uri="{BB962C8B-B14F-4D97-AF65-F5344CB8AC3E}">
        <p14:creationId xmlns:p14="http://schemas.microsoft.com/office/powerpoint/2010/main" val="122115821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34277D-E864-0920-D923-885F550CFB45}"/>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E6399194-D33D-955D-93B2-0C027D56AF71}"/>
              </a:ext>
            </a:extLst>
          </p:cNvPr>
          <p:cNvSpPr txBox="1">
            <a:spLocks/>
          </p:cNvSpPr>
          <p:nvPr/>
        </p:nvSpPr>
        <p:spPr>
          <a:xfrm>
            <a:off x="510269" y="75857"/>
            <a:ext cx="8123462" cy="790834"/>
          </a:xfrm>
          <a:prstGeom prst="rect">
            <a:avLst/>
          </a:prstGeom>
        </p:spPr>
        <p:txBody>
          <a:bodyPr>
            <a:normAutofit fontScale="97500"/>
          </a:bodyPr>
          <a:lstStyle>
            <a:lvl1pPr algn="ctr" defTabSz="457200" rtl="0" eaLnBrk="1" latinLnBrk="0" hangingPunct="1">
              <a:spcBef>
                <a:spcPct val="0"/>
              </a:spcBef>
              <a:buNone/>
              <a:defRPr sz="4400" kern="1200">
                <a:solidFill>
                  <a:schemeClr val="tx2"/>
                </a:solidFill>
                <a:latin typeface="+mj-lt"/>
                <a:ea typeface="+mj-ea"/>
                <a:cs typeface="+mj-cs"/>
              </a:defRPr>
            </a:lvl1pPr>
          </a:lstStyle>
          <a:p>
            <a:r>
              <a:rPr lang="en-US"/>
              <a:t>Validating In </a:t>
            </a:r>
            <a:r>
              <a:rPr lang="en-US" b="1" i="1"/>
              <a:t>Design Mode</a:t>
            </a:r>
            <a:r>
              <a:rPr lang="en-US" b="1"/>
              <a:t> </a:t>
            </a:r>
          </a:p>
        </p:txBody>
      </p:sp>
      <p:cxnSp>
        <p:nvCxnSpPr>
          <p:cNvPr id="4" name="Straight Connector 3">
            <a:extLst>
              <a:ext uri="{FF2B5EF4-FFF2-40B4-BE49-F238E27FC236}">
                <a16:creationId xmlns:a16="http://schemas.microsoft.com/office/drawing/2014/main" id="{633621AD-3CB8-39B8-A7FF-DE1395272F31}"/>
              </a:ext>
            </a:extLst>
          </p:cNvPr>
          <p:cNvCxnSpPr>
            <a:cxnSpLocks/>
          </p:cNvCxnSpPr>
          <p:nvPr/>
        </p:nvCxnSpPr>
        <p:spPr>
          <a:xfrm>
            <a:off x="202759" y="885374"/>
            <a:ext cx="8738483" cy="0"/>
          </a:xfrm>
          <a:prstGeom prst="line">
            <a:avLst/>
          </a:prstGeom>
        </p:spPr>
        <p:style>
          <a:lnRef idx="2">
            <a:schemeClr val="accent1"/>
          </a:lnRef>
          <a:fillRef idx="0">
            <a:schemeClr val="accent1"/>
          </a:fillRef>
          <a:effectRef idx="1">
            <a:schemeClr val="accent1"/>
          </a:effectRef>
          <a:fontRef idx="minor">
            <a:schemeClr val="tx1"/>
          </a:fontRef>
        </p:style>
      </p:cxnSp>
      <p:grpSp>
        <p:nvGrpSpPr>
          <p:cNvPr id="2" name="Group 1">
            <a:extLst>
              <a:ext uri="{FF2B5EF4-FFF2-40B4-BE49-F238E27FC236}">
                <a16:creationId xmlns:a16="http://schemas.microsoft.com/office/drawing/2014/main" id="{CB5B424A-DB02-86FA-10C2-50952A28E985}"/>
              </a:ext>
            </a:extLst>
          </p:cNvPr>
          <p:cNvGrpSpPr/>
          <p:nvPr/>
        </p:nvGrpSpPr>
        <p:grpSpPr>
          <a:xfrm>
            <a:off x="2954543" y="1005840"/>
            <a:ext cx="5915135" cy="4639586"/>
            <a:chOff x="2954543" y="1005840"/>
            <a:chExt cx="5915135" cy="4639586"/>
          </a:xfrm>
        </p:grpSpPr>
        <p:pic>
          <p:nvPicPr>
            <p:cNvPr id="6" name="Picture 5">
              <a:extLst>
                <a:ext uri="{FF2B5EF4-FFF2-40B4-BE49-F238E27FC236}">
                  <a16:creationId xmlns:a16="http://schemas.microsoft.com/office/drawing/2014/main" id="{0D15AFCA-702B-27BD-904E-1B80FB967730}"/>
                </a:ext>
              </a:extLst>
            </p:cNvPr>
            <p:cNvPicPr>
              <a:picLocks noChangeAspect="1"/>
            </p:cNvPicPr>
            <p:nvPr/>
          </p:nvPicPr>
          <p:blipFill>
            <a:blip r:embed="rId2"/>
            <a:stretch>
              <a:fillRect/>
            </a:stretch>
          </p:blipFill>
          <p:spPr>
            <a:xfrm>
              <a:off x="2954543" y="1005840"/>
              <a:ext cx="5915135" cy="4639586"/>
            </a:xfrm>
            <a:prstGeom prst="rect">
              <a:avLst/>
            </a:prstGeom>
          </p:spPr>
        </p:pic>
        <p:sp>
          <p:nvSpPr>
            <p:cNvPr id="7" name="Oval 6">
              <a:extLst>
                <a:ext uri="{FF2B5EF4-FFF2-40B4-BE49-F238E27FC236}">
                  <a16:creationId xmlns:a16="http://schemas.microsoft.com/office/drawing/2014/main" id="{1EF50A6E-F45B-9C29-FC0F-F2D3B9E26572}"/>
                </a:ext>
              </a:extLst>
            </p:cNvPr>
            <p:cNvSpPr/>
            <p:nvPr/>
          </p:nvSpPr>
          <p:spPr>
            <a:xfrm>
              <a:off x="5912110" y="1133823"/>
              <a:ext cx="933947" cy="337169"/>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8" name="TextBox 7">
            <a:extLst>
              <a:ext uri="{FF2B5EF4-FFF2-40B4-BE49-F238E27FC236}">
                <a16:creationId xmlns:a16="http://schemas.microsoft.com/office/drawing/2014/main" id="{62C5D47A-6385-5AC9-15C7-0E43DA0055C3}"/>
              </a:ext>
            </a:extLst>
          </p:cNvPr>
          <p:cNvSpPr txBox="1"/>
          <p:nvPr/>
        </p:nvSpPr>
        <p:spPr>
          <a:xfrm>
            <a:off x="393591" y="1340474"/>
            <a:ext cx="2293949" cy="3970318"/>
          </a:xfrm>
          <a:prstGeom prst="rect">
            <a:avLst/>
          </a:prstGeom>
          <a:noFill/>
        </p:spPr>
        <p:txBody>
          <a:bodyPr wrap="square" rtlCol="0">
            <a:spAutoFit/>
          </a:bodyPr>
          <a:lstStyle/>
          <a:p>
            <a:r>
              <a:rPr lang="en-US" sz="2800" b="1" dirty="0"/>
              <a:t>Step 1</a:t>
            </a:r>
            <a:r>
              <a:rPr lang="en-US" sz="2800" dirty="0"/>
              <a:t>. Once you have finished editing the </a:t>
            </a:r>
            <a:r>
              <a:rPr lang="en-US" sz="2800" b="1" dirty="0"/>
              <a:t>entire schedule</a:t>
            </a:r>
            <a:r>
              <a:rPr lang="en-US" sz="2800" dirty="0"/>
              <a:t>, you will click “Validate” at the top.</a:t>
            </a:r>
          </a:p>
        </p:txBody>
      </p:sp>
    </p:spTree>
    <p:extLst>
      <p:ext uri="{BB962C8B-B14F-4D97-AF65-F5344CB8AC3E}">
        <p14:creationId xmlns:p14="http://schemas.microsoft.com/office/powerpoint/2010/main" val="87941500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71402-89DD-EA64-55D5-134DD88EFF05}"/>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CACF02FC-43DE-49F8-39EF-9EF11213EC2C}"/>
              </a:ext>
            </a:extLst>
          </p:cNvPr>
          <p:cNvSpPr txBox="1">
            <a:spLocks/>
          </p:cNvSpPr>
          <p:nvPr/>
        </p:nvSpPr>
        <p:spPr>
          <a:xfrm>
            <a:off x="510269" y="75857"/>
            <a:ext cx="8123462" cy="790834"/>
          </a:xfrm>
          <a:prstGeom prst="rect">
            <a:avLst/>
          </a:prstGeom>
        </p:spPr>
        <p:txBody>
          <a:bodyPr>
            <a:normAutofit fontScale="97500"/>
          </a:bodyPr>
          <a:lstStyle>
            <a:lvl1pPr algn="ctr" defTabSz="457200" rtl="0" eaLnBrk="1" latinLnBrk="0" hangingPunct="1">
              <a:spcBef>
                <a:spcPct val="0"/>
              </a:spcBef>
              <a:buNone/>
              <a:defRPr sz="4400" kern="1200">
                <a:solidFill>
                  <a:schemeClr val="tx2"/>
                </a:solidFill>
                <a:latin typeface="+mj-lt"/>
                <a:ea typeface="+mj-ea"/>
                <a:cs typeface="+mj-cs"/>
              </a:defRPr>
            </a:lvl1pPr>
          </a:lstStyle>
          <a:p>
            <a:r>
              <a:rPr lang="en-US"/>
              <a:t>Validating In </a:t>
            </a:r>
            <a:r>
              <a:rPr lang="en-US" b="1" i="1"/>
              <a:t>Design Mode</a:t>
            </a:r>
            <a:r>
              <a:rPr lang="en-US" b="1"/>
              <a:t> </a:t>
            </a:r>
          </a:p>
        </p:txBody>
      </p:sp>
      <p:cxnSp>
        <p:nvCxnSpPr>
          <p:cNvPr id="4" name="Straight Connector 3">
            <a:extLst>
              <a:ext uri="{FF2B5EF4-FFF2-40B4-BE49-F238E27FC236}">
                <a16:creationId xmlns:a16="http://schemas.microsoft.com/office/drawing/2014/main" id="{E1EB3BB2-EE62-E89E-2C32-443DDB7390BF}"/>
              </a:ext>
            </a:extLst>
          </p:cNvPr>
          <p:cNvCxnSpPr>
            <a:cxnSpLocks/>
          </p:cNvCxnSpPr>
          <p:nvPr/>
        </p:nvCxnSpPr>
        <p:spPr>
          <a:xfrm>
            <a:off x="202759" y="885374"/>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EBFFD4AE-E95B-B124-3E21-01DEFC68B54C}"/>
              </a:ext>
            </a:extLst>
          </p:cNvPr>
          <p:cNvSpPr txBox="1"/>
          <p:nvPr/>
        </p:nvSpPr>
        <p:spPr>
          <a:xfrm>
            <a:off x="202759" y="1014088"/>
            <a:ext cx="2158778" cy="4524315"/>
          </a:xfrm>
          <a:prstGeom prst="rect">
            <a:avLst/>
          </a:prstGeom>
          <a:noFill/>
        </p:spPr>
        <p:txBody>
          <a:bodyPr wrap="square" rtlCol="0">
            <a:spAutoFit/>
          </a:bodyPr>
          <a:lstStyle/>
          <a:p>
            <a:r>
              <a:rPr lang="en-US" sz="2400" b="1" dirty="0"/>
              <a:t>Step 2</a:t>
            </a:r>
            <a:r>
              <a:rPr lang="en-US" sz="2400" dirty="0"/>
              <a:t>. If all is correct, and there are no errors… You will click “Start Workflow.” This will send the entire schedule to the first approver.</a:t>
            </a:r>
          </a:p>
        </p:txBody>
      </p:sp>
      <p:grpSp>
        <p:nvGrpSpPr>
          <p:cNvPr id="2" name="Group 1">
            <a:extLst>
              <a:ext uri="{FF2B5EF4-FFF2-40B4-BE49-F238E27FC236}">
                <a16:creationId xmlns:a16="http://schemas.microsoft.com/office/drawing/2014/main" id="{CED3696F-77BE-3803-D990-0B6EDE5B6F92}"/>
              </a:ext>
            </a:extLst>
          </p:cNvPr>
          <p:cNvGrpSpPr/>
          <p:nvPr/>
        </p:nvGrpSpPr>
        <p:grpSpPr>
          <a:xfrm>
            <a:off x="2361537" y="1143087"/>
            <a:ext cx="6694328" cy="4395316"/>
            <a:chOff x="2361537" y="1143087"/>
            <a:chExt cx="6694328" cy="4395316"/>
          </a:xfrm>
        </p:grpSpPr>
        <p:pic>
          <p:nvPicPr>
            <p:cNvPr id="6" name="Picture 5">
              <a:extLst>
                <a:ext uri="{FF2B5EF4-FFF2-40B4-BE49-F238E27FC236}">
                  <a16:creationId xmlns:a16="http://schemas.microsoft.com/office/drawing/2014/main" id="{E9AF6FB2-AE2B-85E4-813D-F5E752F2BA16}"/>
                </a:ext>
              </a:extLst>
            </p:cNvPr>
            <p:cNvPicPr>
              <a:picLocks noChangeAspect="1"/>
            </p:cNvPicPr>
            <p:nvPr/>
          </p:nvPicPr>
          <p:blipFill>
            <a:blip r:embed="rId2"/>
            <a:stretch>
              <a:fillRect/>
            </a:stretch>
          </p:blipFill>
          <p:spPr>
            <a:xfrm>
              <a:off x="2361537" y="1143087"/>
              <a:ext cx="6694328" cy="4395316"/>
            </a:xfrm>
            <a:prstGeom prst="rect">
              <a:avLst/>
            </a:prstGeom>
          </p:spPr>
        </p:pic>
        <p:sp>
          <p:nvSpPr>
            <p:cNvPr id="7" name="Oval 6">
              <a:extLst>
                <a:ext uri="{FF2B5EF4-FFF2-40B4-BE49-F238E27FC236}">
                  <a16:creationId xmlns:a16="http://schemas.microsoft.com/office/drawing/2014/main" id="{6974ACEB-DC13-F37E-1570-BB13834B5BD2}"/>
                </a:ext>
              </a:extLst>
            </p:cNvPr>
            <p:cNvSpPr/>
            <p:nvPr/>
          </p:nvSpPr>
          <p:spPr>
            <a:xfrm>
              <a:off x="6492579" y="4783471"/>
              <a:ext cx="933947" cy="337169"/>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7338435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29C48D-613D-819A-4A63-38A85429C634}"/>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2D814EDD-D9EF-80A5-43CB-29803BFBE1FC}"/>
              </a:ext>
            </a:extLst>
          </p:cNvPr>
          <p:cNvSpPr txBox="1">
            <a:spLocks/>
          </p:cNvSpPr>
          <p:nvPr/>
        </p:nvSpPr>
        <p:spPr>
          <a:xfrm>
            <a:off x="510269" y="75857"/>
            <a:ext cx="8123462" cy="790834"/>
          </a:xfrm>
          <a:prstGeom prst="rect">
            <a:avLst/>
          </a:prstGeom>
        </p:spPr>
        <p:txBody>
          <a:bodyPr>
            <a:normAutofit fontScale="97500"/>
          </a:bodyPr>
          <a:lstStyle>
            <a:lvl1pPr algn="ctr" defTabSz="457200" rtl="0" eaLnBrk="1" latinLnBrk="0" hangingPunct="1">
              <a:spcBef>
                <a:spcPct val="0"/>
              </a:spcBef>
              <a:buNone/>
              <a:defRPr sz="4400" kern="1200">
                <a:solidFill>
                  <a:schemeClr val="tx2"/>
                </a:solidFill>
                <a:latin typeface="+mj-lt"/>
                <a:ea typeface="+mj-ea"/>
                <a:cs typeface="+mj-cs"/>
              </a:defRPr>
            </a:lvl1pPr>
          </a:lstStyle>
          <a:p>
            <a:r>
              <a:rPr lang="en-US"/>
              <a:t>Validating In </a:t>
            </a:r>
            <a:r>
              <a:rPr lang="en-US" b="1" i="1"/>
              <a:t>Refine Mode</a:t>
            </a:r>
            <a:r>
              <a:rPr lang="en-US" b="1"/>
              <a:t> </a:t>
            </a:r>
          </a:p>
        </p:txBody>
      </p:sp>
      <p:cxnSp>
        <p:nvCxnSpPr>
          <p:cNvPr id="4" name="Straight Connector 3">
            <a:extLst>
              <a:ext uri="{FF2B5EF4-FFF2-40B4-BE49-F238E27FC236}">
                <a16:creationId xmlns:a16="http://schemas.microsoft.com/office/drawing/2014/main" id="{59F6F1CC-B261-94F3-903E-9A16345AA2A9}"/>
              </a:ext>
            </a:extLst>
          </p:cNvPr>
          <p:cNvCxnSpPr>
            <a:cxnSpLocks/>
          </p:cNvCxnSpPr>
          <p:nvPr/>
        </p:nvCxnSpPr>
        <p:spPr>
          <a:xfrm>
            <a:off x="202759" y="885374"/>
            <a:ext cx="8738483" cy="0"/>
          </a:xfrm>
          <a:prstGeom prst="line">
            <a:avLst/>
          </a:prstGeom>
        </p:spPr>
        <p:style>
          <a:lnRef idx="2">
            <a:schemeClr val="accent1"/>
          </a:lnRef>
          <a:fillRef idx="0">
            <a:schemeClr val="accent1"/>
          </a:fillRef>
          <a:effectRef idx="1">
            <a:schemeClr val="accent1"/>
          </a:effectRef>
          <a:fontRef idx="minor">
            <a:schemeClr val="tx1"/>
          </a:fontRef>
        </p:style>
      </p:cxnSp>
      <p:grpSp>
        <p:nvGrpSpPr>
          <p:cNvPr id="2" name="Group 1">
            <a:extLst>
              <a:ext uri="{FF2B5EF4-FFF2-40B4-BE49-F238E27FC236}">
                <a16:creationId xmlns:a16="http://schemas.microsoft.com/office/drawing/2014/main" id="{7E3617D4-8F9E-D648-6391-FE22DE46FE62}"/>
              </a:ext>
            </a:extLst>
          </p:cNvPr>
          <p:cNvGrpSpPr/>
          <p:nvPr/>
        </p:nvGrpSpPr>
        <p:grpSpPr>
          <a:xfrm>
            <a:off x="2647784" y="1051925"/>
            <a:ext cx="6341168" cy="4480393"/>
            <a:chOff x="2647784" y="1051925"/>
            <a:chExt cx="6341168" cy="4480393"/>
          </a:xfrm>
        </p:grpSpPr>
        <p:pic>
          <p:nvPicPr>
            <p:cNvPr id="5" name="Picture 4">
              <a:extLst>
                <a:ext uri="{FF2B5EF4-FFF2-40B4-BE49-F238E27FC236}">
                  <a16:creationId xmlns:a16="http://schemas.microsoft.com/office/drawing/2014/main" id="{19B6279A-36E6-0E48-EC75-0AA27A676B21}"/>
                </a:ext>
              </a:extLst>
            </p:cNvPr>
            <p:cNvPicPr>
              <a:picLocks noChangeAspect="1"/>
            </p:cNvPicPr>
            <p:nvPr/>
          </p:nvPicPr>
          <p:blipFill>
            <a:blip r:embed="rId2"/>
            <a:stretch>
              <a:fillRect/>
            </a:stretch>
          </p:blipFill>
          <p:spPr>
            <a:xfrm>
              <a:off x="2647784" y="1051925"/>
              <a:ext cx="6337190" cy="4480393"/>
            </a:xfrm>
            <a:prstGeom prst="rect">
              <a:avLst/>
            </a:prstGeom>
          </p:spPr>
        </p:pic>
        <p:sp>
          <p:nvSpPr>
            <p:cNvPr id="7" name="Oval 6">
              <a:extLst>
                <a:ext uri="{FF2B5EF4-FFF2-40B4-BE49-F238E27FC236}">
                  <a16:creationId xmlns:a16="http://schemas.microsoft.com/office/drawing/2014/main" id="{BB01B01F-D288-1546-79EF-AE4C70C8E551}"/>
                </a:ext>
              </a:extLst>
            </p:cNvPr>
            <p:cNvSpPr/>
            <p:nvPr/>
          </p:nvSpPr>
          <p:spPr>
            <a:xfrm>
              <a:off x="8055005" y="5109475"/>
              <a:ext cx="933947" cy="337169"/>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8" name="TextBox 7">
            <a:extLst>
              <a:ext uri="{FF2B5EF4-FFF2-40B4-BE49-F238E27FC236}">
                <a16:creationId xmlns:a16="http://schemas.microsoft.com/office/drawing/2014/main" id="{09D1B7EF-0E1A-0BCA-6F4C-D760C13236A3}"/>
              </a:ext>
            </a:extLst>
          </p:cNvPr>
          <p:cNvSpPr txBox="1"/>
          <p:nvPr/>
        </p:nvSpPr>
        <p:spPr>
          <a:xfrm>
            <a:off x="155048" y="1240687"/>
            <a:ext cx="2389369" cy="4031873"/>
          </a:xfrm>
          <a:prstGeom prst="rect">
            <a:avLst/>
          </a:prstGeom>
          <a:noFill/>
        </p:spPr>
        <p:txBody>
          <a:bodyPr wrap="square" rtlCol="0">
            <a:spAutoFit/>
          </a:bodyPr>
          <a:lstStyle/>
          <a:p>
            <a:r>
              <a:rPr lang="en-US" sz="3200" b="1" dirty="0"/>
              <a:t>Step 1</a:t>
            </a:r>
            <a:r>
              <a:rPr lang="en-US" sz="3200" dirty="0"/>
              <a:t>. You will make your edits to an individual section, and click “Save Section”</a:t>
            </a:r>
          </a:p>
        </p:txBody>
      </p:sp>
    </p:spTree>
    <p:extLst>
      <p:ext uri="{BB962C8B-B14F-4D97-AF65-F5344CB8AC3E}">
        <p14:creationId xmlns:p14="http://schemas.microsoft.com/office/powerpoint/2010/main" val="103831791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C188B8-3292-5FA7-E57A-7D8629745D14}"/>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9D613720-8722-5D57-B773-81DF2D450914}"/>
              </a:ext>
            </a:extLst>
          </p:cNvPr>
          <p:cNvSpPr txBox="1">
            <a:spLocks/>
          </p:cNvSpPr>
          <p:nvPr/>
        </p:nvSpPr>
        <p:spPr>
          <a:xfrm>
            <a:off x="510269" y="75857"/>
            <a:ext cx="8123462" cy="790834"/>
          </a:xfrm>
          <a:prstGeom prst="rect">
            <a:avLst/>
          </a:prstGeom>
        </p:spPr>
        <p:txBody>
          <a:bodyPr>
            <a:normAutofit fontScale="97500"/>
          </a:bodyPr>
          <a:lstStyle>
            <a:lvl1pPr algn="ctr" defTabSz="457200" rtl="0" eaLnBrk="1" latinLnBrk="0" hangingPunct="1">
              <a:spcBef>
                <a:spcPct val="0"/>
              </a:spcBef>
              <a:buNone/>
              <a:defRPr sz="4400" kern="1200">
                <a:solidFill>
                  <a:schemeClr val="tx2"/>
                </a:solidFill>
                <a:latin typeface="+mj-lt"/>
                <a:ea typeface="+mj-ea"/>
                <a:cs typeface="+mj-cs"/>
              </a:defRPr>
            </a:lvl1pPr>
          </a:lstStyle>
          <a:p>
            <a:r>
              <a:rPr lang="en-US"/>
              <a:t>Validating In </a:t>
            </a:r>
            <a:r>
              <a:rPr lang="en-US" b="1" i="1"/>
              <a:t>Refine Mode</a:t>
            </a:r>
            <a:r>
              <a:rPr lang="en-US" b="1"/>
              <a:t> </a:t>
            </a:r>
          </a:p>
        </p:txBody>
      </p:sp>
      <p:cxnSp>
        <p:nvCxnSpPr>
          <p:cNvPr id="4" name="Straight Connector 3">
            <a:extLst>
              <a:ext uri="{FF2B5EF4-FFF2-40B4-BE49-F238E27FC236}">
                <a16:creationId xmlns:a16="http://schemas.microsoft.com/office/drawing/2014/main" id="{90966F7D-CD4D-5C9F-AE83-C5E8DD8A65AE}"/>
              </a:ext>
            </a:extLst>
          </p:cNvPr>
          <p:cNvCxnSpPr>
            <a:cxnSpLocks/>
          </p:cNvCxnSpPr>
          <p:nvPr/>
        </p:nvCxnSpPr>
        <p:spPr>
          <a:xfrm>
            <a:off x="202759" y="885374"/>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5EED4520-AAF4-C243-B7DC-245BED84C2C6}"/>
              </a:ext>
            </a:extLst>
          </p:cNvPr>
          <p:cNvSpPr txBox="1"/>
          <p:nvPr/>
        </p:nvSpPr>
        <p:spPr>
          <a:xfrm>
            <a:off x="69505" y="962489"/>
            <a:ext cx="2480295" cy="4893647"/>
          </a:xfrm>
          <a:prstGeom prst="rect">
            <a:avLst/>
          </a:prstGeom>
          <a:noFill/>
        </p:spPr>
        <p:txBody>
          <a:bodyPr wrap="square" rtlCol="0">
            <a:spAutoFit/>
          </a:bodyPr>
          <a:lstStyle/>
          <a:p>
            <a:r>
              <a:rPr lang="en-US" sz="2400" b="1" dirty="0"/>
              <a:t>Step 2</a:t>
            </a:r>
            <a:r>
              <a:rPr lang="en-US" sz="2400" dirty="0"/>
              <a:t>. If all is correct in that one section, there is nothing to review, and there are no errors… You will click “Start Workflow.” This will send that single section to the first approver.</a:t>
            </a:r>
          </a:p>
        </p:txBody>
      </p:sp>
      <p:grpSp>
        <p:nvGrpSpPr>
          <p:cNvPr id="2" name="Group 1">
            <a:extLst>
              <a:ext uri="{FF2B5EF4-FFF2-40B4-BE49-F238E27FC236}">
                <a16:creationId xmlns:a16="http://schemas.microsoft.com/office/drawing/2014/main" id="{C33EB482-8DA5-2AA8-1CEA-6336365E78F7}"/>
              </a:ext>
            </a:extLst>
          </p:cNvPr>
          <p:cNvGrpSpPr/>
          <p:nvPr/>
        </p:nvGrpSpPr>
        <p:grpSpPr>
          <a:xfrm>
            <a:off x="2549800" y="1001864"/>
            <a:ext cx="6524695" cy="4564045"/>
            <a:chOff x="2549800" y="1001864"/>
            <a:chExt cx="6524695" cy="4564045"/>
          </a:xfrm>
        </p:grpSpPr>
        <p:pic>
          <p:nvPicPr>
            <p:cNvPr id="8" name="Picture 7">
              <a:extLst>
                <a:ext uri="{FF2B5EF4-FFF2-40B4-BE49-F238E27FC236}">
                  <a16:creationId xmlns:a16="http://schemas.microsoft.com/office/drawing/2014/main" id="{7B59C329-C2C9-E827-FB0E-D84911FD34C1}"/>
                </a:ext>
              </a:extLst>
            </p:cNvPr>
            <p:cNvPicPr>
              <a:picLocks noChangeAspect="1"/>
            </p:cNvPicPr>
            <p:nvPr/>
          </p:nvPicPr>
          <p:blipFill>
            <a:blip r:embed="rId2"/>
            <a:stretch>
              <a:fillRect/>
            </a:stretch>
          </p:blipFill>
          <p:spPr>
            <a:xfrm>
              <a:off x="2549800" y="1001864"/>
              <a:ext cx="6524695" cy="4564045"/>
            </a:xfrm>
            <a:prstGeom prst="rect">
              <a:avLst/>
            </a:prstGeom>
          </p:spPr>
        </p:pic>
        <p:sp>
          <p:nvSpPr>
            <p:cNvPr id="7" name="Oval 6">
              <a:extLst>
                <a:ext uri="{FF2B5EF4-FFF2-40B4-BE49-F238E27FC236}">
                  <a16:creationId xmlns:a16="http://schemas.microsoft.com/office/drawing/2014/main" id="{4660D681-45A7-2207-D633-2D5820B19AC5}"/>
                </a:ext>
              </a:extLst>
            </p:cNvPr>
            <p:cNvSpPr/>
            <p:nvPr/>
          </p:nvSpPr>
          <p:spPr>
            <a:xfrm>
              <a:off x="7232050" y="4689220"/>
              <a:ext cx="933947" cy="337169"/>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4287023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DCB57B-C3B0-8915-BAEC-3A78A9E9E3B1}"/>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7C0F766D-E1BC-56B1-875A-43121C4E9636}"/>
              </a:ext>
            </a:extLst>
          </p:cNvPr>
          <p:cNvSpPr txBox="1">
            <a:spLocks/>
          </p:cNvSpPr>
          <p:nvPr/>
        </p:nvSpPr>
        <p:spPr>
          <a:xfrm>
            <a:off x="0" y="-1"/>
            <a:ext cx="9144000" cy="670689"/>
          </a:xfrm>
          <a:prstGeom prst="rect">
            <a:avLst/>
          </a:prstGeom>
        </p:spPr>
        <p:txBody>
          <a:bodyPr>
            <a:normAutofit fontScale="90000" lnSpcReduction="10000"/>
          </a:bodyPr>
          <a:lstStyle>
            <a:lvl1pPr algn="ctr" defTabSz="457200" rtl="0" eaLnBrk="1" latinLnBrk="0" hangingPunct="1">
              <a:spcBef>
                <a:spcPct val="0"/>
              </a:spcBef>
              <a:buNone/>
              <a:defRPr sz="4400" kern="1200">
                <a:solidFill>
                  <a:schemeClr val="tx2"/>
                </a:solidFill>
                <a:latin typeface="+mj-lt"/>
                <a:ea typeface="+mj-ea"/>
                <a:cs typeface="+mj-cs"/>
              </a:defRPr>
            </a:lvl1pPr>
          </a:lstStyle>
          <a:p>
            <a:r>
              <a:rPr lang="en-US" dirty="0"/>
              <a:t>CLSS Workflow</a:t>
            </a:r>
            <a:endParaRPr lang="en-US" b="1" dirty="0"/>
          </a:p>
        </p:txBody>
      </p:sp>
      <p:cxnSp>
        <p:nvCxnSpPr>
          <p:cNvPr id="4" name="Straight Connector 3">
            <a:extLst>
              <a:ext uri="{FF2B5EF4-FFF2-40B4-BE49-F238E27FC236}">
                <a16:creationId xmlns:a16="http://schemas.microsoft.com/office/drawing/2014/main" id="{C272CE04-8828-FE67-34E6-F2C66F263D81}"/>
              </a:ext>
            </a:extLst>
          </p:cNvPr>
          <p:cNvCxnSpPr>
            <a:cxnSpLocks/>
          </p:cNvCxnSpPr>
          <p:nvPr/>
        </p:nvCxnSpPr>
        <p:spPr>
          <a:xfrm>
            <a:off x="202759" y="543470"/>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4490A563-7731-A6E0-B612-B20765ADE424}"/>
              </a:ext>
            </a:extLst>
          </p:cNvPr>
          <p:cNvSpPr txBox="1"/>
          <p:nvPr/>
        </p:nvSpPr>
        <p:spPr>
          <a:xfrm>
            <a:off x="0" y="546248"/>
            <a:ext cx="9144000" cy="5647700"/>
          </a:xfrm>
          <a:prstGeom prst="rect">
            <a:avLst/>
          </a:prstGeom>
          <a:noFill/>
        </p:spPr>
        <p:txBody>
          <a:bodyPr wrap="square">
            <a:spAutoFit/>
          </a:bodyPr>
          <a:lstStyle/>
          <a:p>
            <a:pPr algn="ctr"/>
            <a:r>
              <a:rPr lang="en-US" dirty="0"/>
              <a:t>The approval workflow in CLSS ensures that every schedule or section goes through the correct review and approval steps before it is finalized and sent to Banner. Each scheduling unit has a predefined workflow set up by our office, and the system automatically routes submissions to the right people.</a:t>
            </a:r>
          </a:p>
          <a:p>
            <a:endParaRPr lang="en-US" sz="1050" dirty="0"/>
          </a:p>
          <a:p>
            <a:r>
              <a:rPr lang="en-US" b="1" dirty="0"/>
              <a:t>1. Workflow Roles Are Pre-Assigned</a:t>
            </a:r>
          </a:p>
          <a:p>
            <a:r>
              <a:rPr lang="en-US" dirty="0"/>
              <a:t>Our office assigns the individuals who serve in each workflow role (e.g., Scheduler, Department Head, Dean’s Office).</a:t>
            </a:r>
            <a:br>
              <a:rPr lang="en-US" dirty="0"/>
            </a:br>
            <a:r>
              <a:rPr lang="en-US" dirty="0"/>
              <a:t>These assignments are tied specifically to:</a:t>
            </a:r>
          </a:p>
          <a:p>
            <a:r>
              <a:rPr lang="en-US" dirty="0"/>
              <a:t>- Your </a:t>
            </a:r>
            <a:r>
              <a:rPr lang="en-US" b="1" dirty="0"/>
              <a:t>scheduling unit</a:t>
            </a:r>
            <a:endParaRPr lang="en-US" dirty="0"/>
          </a:p>
          <a:p>
            <a:r>
              <a:rPr lang="en-US" dirty="0"/>
              <a:t>- Your </a:t>
            </a:r>
            <a:r>
              <a:rPr lang="en-US" b="1" dirty="0"/>
              <a:t>college</a:t>
            </a:r>
            <a:endParaRPr lang="en-US" dirty="0"/>
          </a:p>
          <a:p>
            <a:r>
              <a:rPr lang="en-US" dirty="0"/>
              <a:t>- Your </a:t>
            </a:r>
            <a:r>
              <a:rPr lang="en-US" b="1" dirty="0"/>
              <a:t>dean’s office</a:t>
            </a:r>
            <a:endParaRPr lang="en-US" dirty="0"/>
          </a:p>
          <a:p>
            <a:r>
              <a:rPr lang="en-US" dirty="0"/>
              <a:t>This ensures that schedules are reviewed by the correct chain of approvers for your area.</a:t>
            </a:r>
          </a:p>
          <a:p>
            <a:endParaRPr lang="en-US" sz="1050" dirty="0"/>
          </a:p>
          <a:p>
            <a:r>
              <a:rPr lang="en-US" b="1" dirty="0"/>
              <a:t>2. Submitting a Schedule or Section</a:t>
            </a:r>
          </a:p>
          <a:p>
            <a:r>
              <a:rPr lang="en-US" dirty="0"/>
              <a:t>When you submit a schedule or section into workflow:</a:t>
            </a:r>
          </a:p>
          <a:p>
            <a:r>
              <a:rPr lang="en-US" dirty="0"/>
              <a:t>- It automatically moves to the </a:t>
            </a:r>
            <a:r>
              <a:rPr lang="en-US" b="1" dirty="0"/>
              <a:t>first role</a:t>
            </a:r>
            <a:r>
              <a:rPr lang="en-US" dirty="0"/>
              <a:t> in the approval chain.</a:t>
            </a:r>
          </a:p>
          <a:p>
            <a:r>
              <a:rPr lang="en-US" dirty="0"/>
              <a:t>- Each role must either </a:t>
            </a:r>
            <a:r>
              <a:rPr lang="en-US" b="1" dirty="0"/>
              <a:t>approve</a:t>
            </a:r>
            <a:r>
              <a:rPr lang="en-US" dirty="0"/>
              <a:t> or </a:t>
            </a:r>
            <a:r>
              <a:rPr lang="en-US" b="1" dirty="0"/>
              <a:t>roll back</a:t>
            </a:r>
            <a:r>
              <a:rPr lang="en-US" dirty="0"/>
              <a:t> the submission before it can move forward.</a:t>
            </a:r>
          </a:p>
          <a:p>
            <a:r>
              <a:rPr lang="en-US" dirty="0"/>
              <a:t>- CLSS always follows the workflow order that has been set up for your unit—no one can skip steps or rearrange the sequence.</a:t>
            </a:r>
          </a:p>
          <a:p>
            <a:endParaRPr lang="en-US" sz="1600" dirty="0"/>
          </a:p>
        </p:txBody>
      </p:sp>
    </p:spTree>
    <p:extLst>
      <p:ext uri="{BB962C8B-B14F-4D97-AF65-F5344CB8AC3E}">
        <p14:creationId xmlns:p14="http://schemas.microsoft.com/office/powerpoint/2010/main" val="84378012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A4E78B-50F2-B055-16E3-3463308A0303}"/>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C6F01DA5-12EE-F77C-ED89-04D6DF3D4FF9}"/>
              </a:ext>
            </a:extLst>
          </p:cNvPr>
          <p:cNvSpPr txBox="1">
            <a:spLocks/>
          </p:cNvSpPr>
          <p:nvPr/>
        </p:nvSpPr>
        <p:spPr>
          <a:xfrm>
            <a:off x="0" y="0"/>
            <a:ext cx="9144000" cy="670690"/>
          </a:xfrm>
          <a:prstGeom prst="rect">
            <a:avLst/>
          </a:prstGeom>
        </p:spPr>
        <p:txBody>
          <a:bodyPr>
            <a:normAutofit fontScale="90000" lnSpcReduction="10000"/>
          </a:bodyPr>
          <a:lstStyle>
            <a:lvl1pPr algn="ctr" defTabSz="457200" rtl="0" eaLnBrk="1" latinLnBrk="0" hangingPunct="1">
              <a:spcBef>
                <a:spcPct val="0"/>
              </a:spcBef>
              <a:buNone/>
              <a:defRPr sz="4400" kern="1200">
                <a:solidFill>
                  <a:schemeClr val="tx2"/>
                </a:solidFill>
                <a:latin typeface="+mj-lt"/>
                <a:ea typeface="+mj-ea"/>
                <a:cs typeface="+mj-cs"/>
              </a:defRPr>
            </a:lvl1pPr>
          </a:lstStyle>
          <a:p>
            <a:r>
              <a:rPr lang="en-US" dirty="0"/>
              <a:t>CLSS Workflow</a:t>
            </a:r>
            <a:endParaRPr lang="en-US" b="1" dirty="0"/>
          </a:p>
        </p:txBody>
      </p:sp>
      <p:cxnSp>
        <p:nvCxnSpPr>
          <p:cNvPr id="4" name="Straight Connector 3">
            <a:extLst>
              <a:ext uri="{FF2B5EF4-FFF2-40B4-BE49-F238E27FC236}">
                <a16:creationId xmlns:a16="http://schemas.microsoft.com/office/drawing/2014/main" id="{3854CB1C-B30D-615E-B38A-71542AE29E41}"/>
              </a:ext>
            </a:extLst>
          </p:cNvPr>
          <p:cNvCxnSpPr>
            <a:cxnSpLocks/>
          </p:cNvCxnSpPr>
          <p:nvPr/>
        </p:nvCxnSpPr>
        <p:spPr>
          <a:xfrm>
            <a:off x="202759" y="551422"/>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F811BC03-DEC9-5E84-84FA-E24034783F4C}"/>
              </a:ext>
            </a:extLst>
          </p:cNvPr>
          <p:cNvSpPr txBox="1"/>
          <p:nvPr/>
        </p:nvSpPr>
        <p:spPr>
          <a:xfrm>
            <a:off x="0" y="551422"/>
            <a:ext cx="9144000" cy="5386090"/>
          </a:xfrm>
          <a:prstGeom prst="rect">
            <a:avLst/>
          </a:prstGeom>
          <a:noFill/>
        </p:spPr>
        <p:txBody>
          <a:bodyPr wrap="square">
            <a:spAutoFit/>
          </a:bodyPr>
          <a:lstStyle/>
          <a:p>
            <a:r>
              <a:rPr lang="en-US" sz="1700" b="1" dirty="0"/>
              <a:t>3. How Approvals Work</a:t>
            </a:r>
          </a:p>
          <a:p>
            <a:r>
              <a:rPr lang="en-US" sz="1700" dirty="0"/>
              <a:t>Each approver can: </a:t>
            </a:r>
            <a:r>
              <a:rPr lang="en-US" sz="1700" b="1" dirty="0"/>
              <a:t>Approve</a:t>
            </a:r>
            <a:r>
              <a:rPr lang="en-US" sz="1700" dirty="0"/>
              <a:t> the schedule/section, which moves it to the next step in the workflow, or </a:t>
            </a:r>
            <a:r>
              <a:rPr lang="en-US" sz="1700" b="1" dirty="0"/>
              <a:t>Roll it back</a:t>
            </a:r>
            <a:r>
              <a:rPr lang="en-US" sz="1700" dirty="0"/>
              <a:t> if changes are needed. An approval simply pushes the item forward to the next required role until all approvers have reviewed it.</a:t>
            </a:r>
          </a:p>
          <a:p>
            <a:endParaRPr lang="en-US" sz="1050" dirty="0"/>
          </a:p>
          <a:p>
            <a:r>
              <a:rPr lang="en-US" sz="1700" b="1" dirty="0"/>
              <a:t>4. How Rollbacks Work</a:t>
            </a:r>
          </a:p>
          <a:p>
            <a:r>
              <a:rPr lang="en-US" sz="1700" dirty="0"/>
              <a:t>If an approver selects </a:t>
            </a:r>
            <a:r>
              <a:rPr lang="en-US" sz="1700" b="1" dirty="0"/>
              <a:t>“Rollback,”</a:t>
            </a:r>
            <a:r>
              <a:rPr lang="en-US" sz="1700" dirty="0"/>
              <a:t> the system only allows the rollback to be sent to </a:t>
            </a:r>
            <a:r>
              <a:rPr lang="en-US" sz="1700" b="1" dirty="0"/>
              <a:t>one person</a:t>
            </a:r>
            <a:r>
              <a:rPr lang="en-US" sz="1700" dirty="0"/>
              <a:t>.</a:t>
            </a:r>
            <a:br>
              <a:rPr lang="en-US" sz="1700" dirty="0"/>
            </a:br>
            <a:r>
              <a:rPr lang="en-US" sz="1700" dirty="0"/>
              <a:t>That person receives:</a:t>
            </a:r>
          </a:p>
          <a:p>
            <a:r>
              <a:rPr lang="en-US" sz="1700" dirty="0"/>
              <a:t>- A Rollback Email</a:t>
            </a:r>
          </a:p>
          <a:p>
            <a:r>
              <a:rPr lang="en-US" sz="1700" dirty="0"/>
              <a:t>- All comments and edits that need to be made</a:t>
            </a:r>
          </a:p>
          <a:p>
            <a:r>
              <a:rPr lang="en-US" sz="1700" dirty="0"/>
              <a:t>**Because rollbacks bypass the Dean and Department Head roles when sent directly to a User, our office will begin rolling back items </a:t>
            </a:r>
            <a:r>
              <a:rPr lang="en-US" sz="1700" b="1" dirty="0"/>
              <a:t>to the Dean,</a:t>
            </a:r>
            <a:r>
              <a:rPr lang="en-US" sz="1700" dirty="0"/>
              <a:t> so they remain informed of requested changes. From there, each approver will roll the item back through the chain using the same comments (adding more if necessary).</a:t>
            </a:r>
          </a:p>
          <a:p>
            <a:endParaRPr lang="en-US" sz="1050" dirty="0"/>
          </a:p>
          <a:p>
            <a:r>
              <a:rPr lang="en-US" sz="1700" b="1" dirty="0"/>
              <a:t>5. Final Approval and Bridge</a:t>
            </a:r>
          </a:p>
          <a:p>
            <a:r>
              <a:rPr lang="en-US" sz="1700" dirty="0"/>
              <a:t>Once every approver has approved the item:</a:t>
            </a:r>
          </a:p>
          <a:p>
            <a:r>
              <a:rPr lang="en-US" sz="1700" dirty="0"/>
              <a:t>- The schedule or section completes workflow</a:t>
            </a:r>
          </a:p>
          <a:p>
            <a:r>
              <a:rPr lang="en-US" sz="1700" dirty="0"/>
              <a:t>- It becomes eligible for the </a:t>
            </a:r>
            <a:r>
              <a:rPr lang="en-US" sz="1700" b="1" dirty="0"/>
              <a:t>Bridge to Banner</a:t>
            </a:r>
            <a:endParaRPr lang="en-US" sz="1700" dirty="0"/>
          </a:p>
          <a:p>
            <a:r>
              <a:rPr lang="en-US" sz="1700" dirty="0"/>
              <a:t>- After the bridge, the changes appear in Banner for students and advisors</a:t>
            </a:r>
          </a:p>
        </p:txBody>
      </p:sp>
    </p:spTree>
    <p:extLst>
      <p:ext uri="{BB962C8B-B14F-4D97-AF65-F5344CB8AC3E}">
        <p14:creationId xmlns:p14="http://schemas.microsoft.com/office/powerpoint/2010/main" val="339692605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40140F-E83F-CCC3-626B-3F60B123F630}"/>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295A2F00-34DB-83BA-7076-61857669B104}"/>
              </a:ext>
            </a:extLst>
          </p:cNvPr>
          <p:cNvSpPr txBox="1">
            <a:spLocks/>
          </p:cNvSpPr>
          <p:nvPr/>
        </p:nvSpPr>
        <p:spPr>
          <a:xfrm>
            <a:off x="510269" y="0"/>
            <a:ext cx="8123462" cy="623857"/>
          </a:xfrm>
          <a:prstGeom prst="rect">
            <a:avLst/>
          </a:prstGeom>
        </p:spPr>
        <p:txBody>
          <a:bodyPr>
            <a:normAutofit fontScale="90000" lnSpcReduction="20000"/>
          </a:bodyPr>
          <a:lstStyle>
            <a:lvl1pPr algn="ctr" defTabSz="457200" rtl="0" eaLnBrk="1" latinLnBrk="0" hangingPunct="1">
              <a:spcBef>
                <a:spcPct val="0"/>
              </a:spcBef>
              <a:buNone/>
              <a:defRPr sz="4400" kern="1200">
                <a:solidFill>
                  <a:schemeClr val="tx2"/>
                </a:solidFill>
                <a:latin typeface="+mj-lt"/>
                <a:ea typeface="+mj-ea"/>
                <a:cs typeface="+mj-cs"/>
              </a:defRPr>
            </a:lvl1pPr>
          </a:lstStyle>
          <a:p>
            <a:r>
              <a:rPr lang="en-US" dirty="0"/>
              <a:t>Save-As-Is In </a:t>
            </a:r>
            <a:r>
              <a:rPr lang="en-US" b="1" i="1" dirty="0"/>
              <a:t>Refine Mode</a:t>
            </a:r>
            <a:r>
              <a:rPr lang="en-US" b="1" dirty="0"/>
              <a:t> </a:t>
            </a:r>
          </a:p>
        </p:txBody>
      </p:sp>
      <p:cxnSp>
        <p:nvCxnSpPr>
          <p:cNvPr id="4" name="Straight Connector 3">
            <a:extLst>
              <a:ext uri="{FF2B5EF4-FFF2-40B4-BE49-F238E27FC236}">
                <a16:creationId xmlns:a16="http://schemas.microsoft.com/office/drawing/2014/main" id="{762AE10A-90DC-4E04-B4AD-60711E7A0AE0}"/>
              </a:ext>
            </a:extLst>
          </p:cNvPr>
          <p:cNvCxnSpPr>
            <a:cxnSpLocks/>
          </p:cNvCxnSpPr>
          <p:nvPr/>
        </p:nvCxnSpPr>
        <p:spPr>
          <a:xfrm>
            <a:off x="202758" y="487809"/>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084A24D5-62B2-047A-B0BA-9C383F1E54D7}"/>
              </a:ext>
            </a:extLst>
          </p:cNvPr>
          <p:cNvSpPr txBox="1"/>
          <p:nvPr/>
        </p:nvSpPr>
        <p:spPr>
          <a:xfrm>
            <a:off x="82839" y="696048"/>
            <a:ext cx="2480295" cy="5047536"/>
          </a:xfrm>
          <a:prstGeom prst="rect">
            <a:avLst/>
          </a:prstGeom>
          <a:noFill/>
        </p:spPr>
        <p:txBody>
          <a:bodyPr wrap="square" rtlCol="0">
            <a:spAutoFit/>
          </a:bodyPr>
          <a:lstStyle/>
          <a:p>
            <a:r>
              <a:rPr lang="en-US" sz="2300" b="1" dirty="0"/>
              <a:t>SOMETIMES </a:t>
            </a:r>
            <a:r>
              <a:rPr lang="en-US" sz="2300" dirty="0"/>
              <a:t>if you are altering something that we DO NOT have a rule made for, you may get a “Save-As-Is” option instead of sending the section through workflow. It just means, whatever you did, doesn’t require a review.</a:t>
            </a:r>
          </a:p>
        </p:txBody>
      </p:sp>
      <p:grpSp>
        <p:nvGrpSpPr>
          <p:cNvPr id="13" name="Group 12">
            <a:extLst>
              <a:ext uri="{FF2B5EF4-FFF2-40B4-BE49-F238E27FC236}">
                <a16:creationId xmlns:a16="http://schemas.microsoft.com/office/drawing/2014/main" id="{83002ED0-9856-C77E-749F-459050A9B46C}"/>
              </a:ext>
            </a:extLst>
          </p:cNvPr>
          <p:cNvGrpSpPr/>
          <p:nvPr/>
        </p:nvGrpSpPr>
        <p:grpSpPr>
          <a:xfrm>
            <a:off x="2461885" y="1019134"/>
            <a:ext cx="6599276" cy="4401363"/>
            <a:chOff x="2461885" y="1019134"/>
            <a:chExt cx="6599276" cy="4401363"/>
          </a:xfrm>
        </p:grpSpPr>
        <p:pic>
          <p:nvPicPr>
            <p:cNvPr id="9" name="Picture 8">
              <a:extLst>
                <a:ext uri="{FF2B5EF4-FFF2-40B4-BE49-F238E27FC236}">
                  <a16:creationId xmlns:a16="http://schemas.microsoft.com/office/drawing/2014/main" id="{2D21837D-7FAF-4074-4AD4-A23B765EB0EB}"/>
                </a:ext>
              </a:extLst>
            </p:cNvPr>
            <p:cNvPicPr>
              <a:picLocks noChangeAspect="1"/>
            </p:cNvPicPr>
            <p:nvPr/>
          </p:nvPicPr>
          <p:blipFill>
            <a:blip r:embed="rId2"/>
            <a:stretch>
              <a:fillRect/>
            </a:stretch>
          </p:blipFill>
          <p:spPr>
            <a:xfrm>
              <a:off x="2461885" y="1019134"/>
              <a:ext cx="6599276" cy="4401363"/>
            </a:xfrm>
            <a:prstGeom prst="rect">
              <a:avLst/>
            </a:prstGeom>
          </p:spPr>
        </p:pic>
        <p:sp>
          <p:nvSpPr>
            <p:cNvPr id="12" name="Oval 11">
              <a:extLst>
                <a:ext uri="{FF2B5EF4-FFF2-40B4-BE49-F238E27FC236}">
                  <a16:creationId xmlns:a16="http://schemas.microsoft.com/office/drawing/2014/main" id="{429B3173-38FD-CB15-1CDA-131CAD9848EF}"/>
                </a:ext>
              </a:extLst>
            </p:cNvPr>
            <p:cNvSpPr/>
            <p:nvPr/>
          </p:nvSpPr>
          <p:spPr>
            <a:xfrm>
              <a:off x="7001462" y="4840295"/>
              <a:ext cx="1172479" cy="337169"/>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0785311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7A8543-03FF-CD22-A8B8-31848AA498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CF7C98-CD89-2BD2-0E5F-6BA4A1A22583}"/>
              </a:ext>
            </a:extLst>
          </p:cNvPr>
          <p:cNvSpPr>
            <a:spLocks noGrp="1"/>
          </p:cNvSpPr>
          <p:nvPr>
            <p:ph type="title"/>
          </p:nvPr>
        </p:nvSpPr>
        <p:spPr>
          <a:xfrm>
            <a:off x="202759" y="22886"/>
            <a:ext cx="8738483" cy="533159"/>
          </a:xfrm>
        </p:spPr>
        <p:txBody>
          <a:bodyPr>
            <a:noAutofit/>
          </a:bodyPr>
          <a:lstStyle/>
          <a:p>
            <a:r>
              <a:rPr lang="en-US" sz="3600" dirty="0"/>
              <a:t>Schedule Build &amp; Proof Phase</a:t>
            </a:r>
          </a:p>
        </p:txBody>
      </p:sp>
      <p:cxnSp>
        <p:nvCxnSpPr>
          <p:cNvPr id="5" name="Straight Connector 4">
            <a:extLst>
              <a:ext uri="{FF2B5EF4-FFF2-40B4-BE49-F238E27FC236}">
                <a16:creationId xmlns:a16="http://schemas.microsoft.com/office/drawing/2014/main" id="{7CF086A6-93D6-36CE-98EF-83F8CBF09E01}"/>
              </a:ext>
            </a:extLst>
          </p:cNvPr>
          <p:cNvCxnSpPr>
            <a:cxnSpLocks/>
          </p:cNvCxnSpPr>
          <p:nvPr/>
        </p:nvCxnSpPr>
        <p:spPr>
          <a:xfrm>
            <a:off x="202759" y="597080"/>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8C9A5EC4-C230-36E8-1AA0-5C30F58C511A}"/>
              </a:ext>
            </a:extLst>
          </p:cNvPr>
          <p:cNvSpPr txBox="1"/>
          <p:nvPr/>
        </p:nvSpPr>
        <p:spPr>
          <a:xfrm>
            <a:off x="202759" y="638116"/>
            <a:ext cx="8738483" cy="877163"/>
          </a:xfrm>
          <a:prstGeom prst="rect">
            <a:avLst/>
          </a:prstGeom>
          <a:noFill/>
        </p:spPr>
        <p:txBody>
          <a:bodyPr wrap="square" rtlCol="0">
            <a:spAutoFit/>
          </a:bodyPr>
          <a:lstStyle/>
          <a:p>
            <a:pPr algn="ctr"/>
            <a:r>
              <a:rPr lang="en-US" sz="1700" dirty="0"/>
              <a:t>The only two things you CANNOT change during the Schedule Build &amp;/or Proof Phase are the Pre-requisites and Grade Mode, but these things are NEVER changeable. The pre-requisites can be view but can only be changed through a modification with UCCC.</a:t>
            </a:r>
          </a:p>
        </p:txBody>
      </p:sp>
      <p:grpSp>
        <p:nvGrpSpPr>
          <p:cNvPr id="15" name="Group 14">
            <a:extLst>
              <a:ext uri="{FF2B5EF4-FFF2-40B4-BE49-F238E27FC236}">
                <a16:creationId xmlns:a16="http://schemas.microsoft.com/office/drawing/2014/main" id="{0D88F3EA-FFC5-A5DF-093D-B6A5ED4FAC16}"/>
              </a:ext>
            </a:extLst>
          </p:cNvPr>
          <p:cNvGrpSpPr/>
          <p:nvPr/>
        </p:nvGrpSpPr>
        <p:grpSpPr>
          <a:xfrm>
            <a:off x="82784" y="1515279"/>
            <a:ext cx="6039720" cy="4098168"/>
            <a:chOff x="82784" y="1525529"/>
            <a:chExt cx="6039720" cy="4098168"/>
          </a:xfrm>
        </p:grpSpPr>
        <p:pic>
          <p:nvPicPr>
            <p:cNvPr id="14" name="Picture 13">
              <a:extLst>
                <a:ext uri="{FF2B5EF4-FFF2-40B4-BE49-F238E27FC236}">
                  <a16:creationId xmlns:a16="http://schemas.microsoft.com/office/drawing/2014/main" id="{B92AA79C-F4ED-B360-B6DA-E7F4CF6456C4}"/>
                </a:ext>
              </a:extLst>
            </p:cNvPr>
            <p:cNvPicPr>
              <a:picLocks noChangeAspect="1"/>
            </p:cNvPicPr>
            <p:nvPr/>
          </p:nvPicPr>
          <p:blipFill>
            <a:blip r:embed="rId2"/>
            <a:stretch>
              <a:fillRect/>
            </a:stretch>
          </p:blipFill>
          <p:spPr>
            <a:xfrm>
              <a:off x="82784" y="1525529"/>
              <a:ext cx="6039720" cy="4098168"/>
            </a:xfrm>
            <a:prstGeom prst="rect">
              <a:avLst/>
            </a:prstGeom>
          </p:spPr>
        </p:pic>
        <p:sp>
          <p:nvSpPr>
            <p:cNvPr id="9" name="Oval 8">
              <a:extLst>
                <a:ext uri="{FF2B5EF4-FFF2-40B4-BE49-F238E27FC236}">
                  <a16:creationId xmlns:a16="http://schemas.microsoft.com/office/drawing/2014/main" id="{03DA81DE-6D08-52F5-8C91-1C4AF4D19F5B}"/>
                </a:ext>
              </a:extLst>
            </p:cNvPr>
            <p:cNvSpPr/>
            <p:nvPr/>
          </p:nvSpPr>
          <p:spPr>
            <a:xfrm>
              <a:off x="202759" y="2723257"/>
              <a:ext cx="2505998" cy="998018"/>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17" name="Picture 16">
            <a:extLst>
              <a:ext uri="{FF2B5EF4-FFF2-40B4-BE49-F238E27FC236}">
                <a16:creationId xmlns:a16="http://schemas.microsoft.com/office/drawing/2014/main" id="{5744ACFF-73D7-42CD-71A0-1CA1E776E0B1}"/>
              </a:ext>
            </a:extLst>
          </p:cNvPr>
          <p:cNvPicPr>
            <a:picLocks noChangeAspect="1"/>
          </p:cNvPicPr>
          <p:nvPr/>
        </p:nvPicPr>
        <p:blipFill>
          <a:blip r:embed="rId3"/>
          <a:stretch>
            <a:fillRect/>
          </a:stretch>
        </p:blipFill>
        <p:spPr>
          <a:xfrm>
            <a:off x="3446214" y="2059390"/>
            <a:ext cx="5615002" cy="3732516"/>
          </a:xfrm>
          <a:prstGeom prst="rect">
            <a:avLst/>
          </a:prstGeom>
        </p:spPr>
      </p:pic>
    </p:spTree>
    <p:extLst>
      <p:ext uri="{BB962C8B-B14F-4D97-AF65-F5344CB8AC3E}">
        <p14:creationId xmlns:p14="http://schemas.microsoft.com/office/powerpoint/2010/main" val="346155057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D26D2B-6F47-EE53-B5CE-5892B2315A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ACE2F9-699D-2E7C-0D53-9950CAB967E9}"/>
              </a:ext>
            </a:extLst>
          </p:cNvPr>
          <p:cNvSpPr>
            <a:spLocks noGrp="1"/>
          </p:cNvSpPr>
          <p:nvPr>
            <p:ph type="title"/>
          </p:nvPr>
        </p:nvSpPr>
        <p:spPr>
          <a:xfrm>
            <a:off x="510269" y="1816879"/>
            <a:ext cx="8123462" cy="1143000"/>
          </a:xfrm>
        </p:spPr>
        <p:txBody>
          <a:bodyPr>
            <a:normAutofit/>
          </a:bodyPr>
          <a:lstStyle/>
          <a:p>
            <a:r>
              <a:rPr lang="en-US" sz="6000" dirty="0"/>
              <a:t>Errors in CLSS</a:t>
            </a:r>
            <a:endParaRPr lang="en-US" sz="6000" i="1" dirty="0"/>
          </a:p>
        </p:txBody>
      </p:sp>
      <p:cxnSp>
        <p:nvCxnSpPr>
          <p:cNvPr id="6" name="Straight Connector 5">
            <a:extLst>
              <a:ext uri="{FF2B5EF4-FFF2-40B4-BE49-F238E27FC236}">
                <a16:creationId xmlns:a16="http://schemas.microsoft.com/office/drawing/2014/main" id="{EFE874C3-AC70-48D7-53AD-06E761C75DBB}"/>
              </a:ext>
            </a:extLst>
          </p:cNvPr>
          <p:cNvCxnSpPr>
            <a:cxnSpLocks/>
          </p:cNvCxnSpPr>
          <p:nvPr/>
        </p:nvCxnSpPr>
        <p:spPr>
          <a:xfrm>
            <a:off x="202759" y="2975780"/>
            <a:ext cx="8738483" cy="0"/>
          </a:xfrm>
          <a:prstGeom prst="line">
            <a:avLst/>
          </a:prstGeom>
        </p:spPr>
        <p:style>
          <a:lnRef idx="2">
            <a:schemeClr val="accent1"/>
          </a:lnRef>
          <a:fillRef idx="0">
            <a:schemeClr val="accent1"/>
          </a:fillRef>
          <a:effectRef idx="1">
            <a:schemeClr val="accent1"/>
          </a:effectRef>
          <a:fontRef idx="minor">
            <a:schemeClr val="tx1"/>
          </a:fontRef>
        </p:style>
      </p:cxnSp>
      <p:pic>
        <p:nvPicPr>
          <p:cNvPr id="3" name="Picture 2">
            <a:extLst>
              <a:ext uri="{FF2B5EF4-FFF2-40B4-BE49-F238E27FC236}">
                <a16:creationId xmlns:a16="http://schemas.microsoft.com/office/drawing/2014/main" id="{8BC9B274-E32D-0F61-A63C-D552750FA624}"/>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3413087" y="3302519"/>
            <a:ext cx="2317826" cy="2326508"/>
          </a:xfrm>
          <a:prstGeom prst="rect">
            <a:avLst/>
          </a:prstGeom>
        </p:spPr>
      </p:pic>
    </p:spTree>
    <p:extLst>
      <p:ext uri="{BB962C8B-B14F-4D97-AF65-F5344CB8AC3E}">
        <p14:creationId xmlns:p14="http://schemas.microsoft.com/office/powerpoint/2010/main" val="189807398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35DF59-A73E-865D-8E25-7E8988A12F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23D245-E886-B756-E247-D7C0D4ECE935}"/>
              </a:ext>
            </a:extLst>
          </p:cNvPr>
          <p:cNvSpPr>
            <a:spLocks noGrp="1"/>
          </p:cNvSpPr>
          <p:nvPr>
            <p:ph type="title"/>
          </p:nvPr>
        </p:nvSpPr>
        <p:spPr>
          <a:xfrm>
            <a:off x="510269" y="19633"/>
            <a:ext cx="8123462" cy="944909"/>
          </a:xfrm>
        </p:spPr>
        <p:txBody>
          <a:bodyPr/>
          <a:lstStyle/>
          <a:p>
            <a:r>
              <a:rPr lang="en-US" dirty="0"/>
              <a:t>Errors in CLSS </a:t>
            </a:r>
          </a:p>
        </p:txBody>
      </p:sp>
      <p:sp>
        <p:nvSpPr>
          <p:cNvPr id="3" name="Content Placeholder 2">
            <a:extLst>
              <a:ext uri="{FF2B5EF4-FFF2-40B4-BE49-F238E27FC236}">
                <a16:creationId xmlns:a16="http://schemas.microsoft.com/office/drawing/2014/main" id="{1015AA12-9B6F-87C5-38D7-137FE4C7BA9D}"/>
              </a:ext>
            </a:extLst>
          </p:cNvPr>
          <p:cNvSpPr>
            <a:spLocks noGrp="1"/>
          </p:cNvSpPr>
          <p:nvPr>
            <p:ph idx="1"/>
          </p:nvPr>
        </p:nvSpPr>
        <p:spPr>
          <a:xfrm>
            <a:off x="202758" y="797914"/>
            <a:ext cx="8738483" cy="944909"/>
          </a:xfrm>
        </p:spPr>
        <p:txBody>
          <a:bodyPr>
            <a:noAutofit/>
          </a:bodyPr>
          <a:lstStyle/>
          <a:p>
            <a:pPr marL="0" indent="0">
              <a:buNone/>
            </a:pPr>
            <a:r>
              <a:rPr lang="en-US" sz="2000" b="1" dirty="0"/>
              <a:t>03E. Three Credit Hour Undergraduate Lectures or Seminars Not in a Standard Meeting Pattern- </a:t>
            </a:r>
            <a:r>
              <a:rPr lang="en-US" sz="1800" dirty="0"/>
              <a:t>These must be one of the below time-slots.</a:t>
            </a:r>
          </a:p>
        </p:txBody>
      </p:sp>
      <p:cxnSp>
        <p:nvCxnSpPr>
          <p:cNvPr id="6" name="Straight Connector 5">
            <a:extLst>
              <a:ext uri="{FF2B5EF4-FFF2-40B4-BE49-F238E27FC236}">
                <a16:creationId xmlns:a16="http://schemas.microsoft.com/office/drawing/2014/main" id="{03A092D2-2506-B703-D6DE-F1147FEFA218}"/>
              </a:ext>
            </a:extLst>
          </p:cNvPr>
          <p:cNvCxnSpPr>
            <a:cxnSpLocks/>
          </p:cNvCxnSpPr>
          <p:nvPr/>
        </p:nvCxnSpPr>
        <p:spPr>
          <a:xfrm>
            <a:off x="202759" y="797914"/>
            <a:ext cx="8738483" cy="0"/>
          </a:xfrm>
          <a:prstGeom prst="line">
            <a:avLst/>
          </a:prstGeom>
        </p:spPr>
        <p:style>
          <a:lnRef idx="2">
            <a:schemeClr val="accent1"/>
          </a:lnRef>
          <a:fillRef idx="0">
            <a:schemeClr val="accent1"/>
          </a:fillRef>
          <a:effectRef idx="1">
            <a:schemeClr val="accent1"/>
          </a:effectRef>
          <a:fontRef idx="minor">
            <a:schemeClr val="tx1"/>
          </a:fontRef>
        </p:style>
      </p:cxnSp>
      <p:grpSp>
        <p:nvGrpSpPr>
          <p:cNvPr id="4" name="Group 3">
            <a:extLst>
              <a:ext uri="{FF2B5EF4-FFF2-40B4-BE49-F238E27FC236}">
                <a16:creationId xmlns:a16="http://schemas.microsoft.com/office/drawing/2014/main" id="{A5DD13C4-DF58-7FAF-CDA5-02D798B9D68D}"/>
              </a:ext>
            </a:extLst>
          </p:cNvPr>
          <p:cNvGrpSpPr/>
          <p:nvPr/>
        </p:nvGrpSpPr>
        <p:grpSpPr>
          <a:xfrm>
            <a:off x="188402" y="1508612"/>
            <a:ext cx="8738483" cy="4441810"/>
            <a:chOff x="188402" y="1508612"/>
            <a:chExt cx="8738483" cy="4441810"/>
          </a:xfrm>
        </p:grpSpPr>
        <p:pic>
          <p:nvPicPr>
            <p:cNvPr id="5" name="Picture 4">
              <a:extLst>
                <a:ext uri="{FF2B5EF4-FFF2-40B4-BE49-F238E27FC236}">
                  <a16:creationId xmlns:a16="http://schemas.microsoft.com/office/drawing/2014/main" id="{B932FF70-78BB-7405-46C8-AA48AE14B286}"/>
                </a:ext>
              </a:extLst>
            </p:cNvPr>
            <p:cNvPicPr>
              <a:picLocks noChangeAspect="1"/>
            </p:cNvPicPr>
            <p:nvPr/>
          </p:nvPicPr>
          <p:blipFill>
            <a:blip r:embed="rId2"/>
            <a:stretch>
              <a:fillRect/>
            </a:stretch>
          </p:blipFill>
          <p:spPr>
            <a:xfrm>
              <a:off x="202758" y="1508612"/>
              <a:ext cx="4175878" cy="1500525"/>
            </a:xfrm>
            <a:prstGeom prst="rect">
              <a:avLst/>
            </a:prstGeom>
          </p:spPr>
        </p:pic>
        <p:pic>
          <p:nvPicPr>
            <p:cNvPr id="7" name="Picture 6">
              <a:extLst>
                <a:ext uri="{FF2B5EF4-FFF2-40B4-BE49-F238E27FC236}">
                  <a16:creationId xmlns:a16="http://schemas.microsoft.com/office/drawing/2014/main" id="{1A2D9437-DE07-B8A6-70ED-6EF20BAF5BE6}"/>
                </a:ext>
              </a:extLst>
            </p:cNvPr>
            <p:cNvPicPr>
              <a:picLocks noChangeAspect="1"/>
            </p:cNvPicPr>
            <p:nvPr/>
          </p:nvPicPr>
          <p:blipFill>
            <a:blip r:embed="rId3"/>
            <a:stretch>
              <a:fillRect/>
            </a:stretch>
          </p:blipFill>
          <p:spPr>
            <a:xfrm>
              <a:off x="188402" y="2985447"/>
              <a:ext cx="4190234" cy="1041706"/>
            </a:xfrm>
            <a:prstGeom prst="rect">
              <a:avLst/>
            </a:prstGeom>
          </p:spPr>
        </p:pic>
        <p:pic>
          <p:nvPicPr>
            <p:cNvPr id="8" name="Picture 7">
              <a:extLst>
                <a:ext uri="{FF2B5EF4-FFF2-40B4-BE49-F238E27FC236}">
                  <a16:creationId xmlns:a16="http://schemas.microsoft.com/office/drawing/2014/main" id="{A2398A5B-A8E5-5458-761D-CFE7AEFC0F60}"/>
                </a:ext>
              </a:extLst>
            </p:cNvPr>
            <p:cNvPicPr>
              <a:picLocks noChangeAspect="1"/>
            </p:cNvPicPr>
            <p:nvPr/>
          </p:nvPicPr>
          <p:blipFill>
            <a:blip r:embed="rId4"/>
            <a:stretch>
              <a:fillRect/>
            </a:stretch>
          </p:blipFill>
          <p:spPr>
            <a:xfrm>
              <a:off x="188402" y="4035261"/>
              <a:ext cx="4190234" cy="596933"/>
            </a:xfrm>
            <a:prstGeom prst="rect">
              <a:avLst/>
            </a:prstGeom>
          </p:spPr>
        </p:pic>
        <p:pic>
          <p:nvPicPr>
            <p:cNvPr id="9" name="Picture 8">
              <a:extLst>
                <a:ext uri="{FF2B5EF4-FFF2-40B4-BE49-F238E27FC236}">
                  <a16:creationId xmlns:a16="http://schemas.microsoft.com/office/drawing/2014/main" id="{93607FF0-5491-8A9F-874A-C1BCE00A01DD}"/>
                </a:ext>
              </a:extLst>
            </p:cNvPr>
            <p:cNvPicPr>
              <a:picLocks noChangeAspect="1"/>
            </p:cNvPicPr>
            <p:nvPr/>
          </p:nvPicPr>
          <p:blipFill>
            <a:blip r:embed="rId5"/>
            <a:stretch>
              <a:fillRect/>
            </a:stretch>
          </p:blipFill>
          <p:spPr>
            <a:xfrm>
              <a:off x="188402" y="4640298"/>
              <a:ext cx="4190234" cy="829865"/>
            </a:xfrm>
            <a:prstGeom prst="rect">
              <a:avLst/>
            </a:prstGeom>
          </p:spPr>
        </p:pic>
        <p:pic>
          <p:nvPicPr>
            <p:cNvPr id="10" name="Picture 9">
              <a:extLst>
                <a:ext uri="{FF2B5EF4-FFF2-40B4-BE49-F238E27FC236}">
                  <a16:creationId xmlns:a16="http://schemas.microsoft.com/office/drawing/2014/main" id="{331E4F42-EEDE-E52B-A0D8-A0BAC7A0C884}"/>
                </a:ext>
              </a:extLst>
            </p:cNvPr>
            <p:cNvPicPr>
              <a:picLocks noChangeAspect="1"/>
            </p:cNvPicPr>
            <p:nvPr/>
          </p:nvPicPr>
          <p:blipFill>
            <a:blip r:embed="rId6"/>
            <a:stretch>
              <a:fillRect/>
            </a:stretch>
          </p:blipFill>
          <p:spPr>
            <a:xfrm>
              <a:off x="188402" y="5470840"/>
              <a:ext cx="4175879" cy="479582"/>
            </a:xfrm>
            <a:prstGeom prst="rect">
              <a:avLst/>
            </a:prstGeom>
          </p:spPr>
        </p:pic>
        <p:pic>
          <p:nvPicPr>
            <p:cNvPr id="11" name="Picture 10">
              <a:extLst>
                <a:ext uri="{FF2B5EF4-FFF2-40B4-BE49-F238E27FC236}">
                  <a16:creationId xmlns:a16="http://schemas.microsoft.com/office/drawing/2014/main" id="{08EE2E22-2BCE-7B39-4741-ACD8F1DAEF13}"/>
                </a:ext>
              </a:extLst>
            </p:cNvPr>
            <p:cNvPicPr>
              <a:picLocks noChangeAspect="1"/>
            </p:cNvPicPr>
            <p:nvPr/>
          </p:nvPicPr>
          <p:blipFill>
            <a:blip r:embed="rId7"/>
            <a:stretch>
              <a:fillRect/>
            </a:stretch>
          </p:blipFill>
          <p:spPr>
            <a:xfrm>
              <a:off x="4545161" y="2614778"/>
              <a:ext cx="4381724" cy="1903173"/>
            </a:xfrm>
            <a:prstGeom prst="rect">
              <a:avLst/>
            </a:prstGeom>
          </p:spPr>
        </p:pic>
      </p:grpSp>
    </p:spTree>
    <p:extLst>
      <p:ext uri="{BB962C8B-B14F-4D97-AF65-F5344CB8AC3E}">
        <p14:creationId xmlns:p14="http://schemas.microsoft.com/office/powerpoint/2010/main" val="75252684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174FC8-8294-56BF-9232-FAEFCD99D5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FAA9A7-6C0C-5176-5F0A-B1257CBBEC59}"/>
              </a:ext>
            </a:extLst>
          </p:cNvPr>
          <p:cNvSpPr>
            <a:spLocks noGrp="1"/>
          </p:cNvSpPr>
          <p:nvPr>
            <p:ph type="title"/>
          </p:nvPr>
        </p:nvSpPr>
        <p:spPr>
          <a:xfrm>
            <a:off x="510269" y="19632"/>
            <a:ext cx="8123462" cy="778279"/>
          </a:xfrm>
        </p:spPr>
        <p:txBody>
          <a:bodyPr>
            <a:normAutofit/>
          </a:bodyPr>
          <a:lstStyle/>
          <a:p>
            <a:r>
              <a:rPr lang="en-US" dirty="0"/>
              <a:t>Errors in CLSS </a:t>
            </a:r>
          </a:p>
        </p:txBody>
      </p:sp>
      <p:sp>
        <p:nvSpPr>
          <p:cNvPr id="3" name="Content Placeholder 2">
            <a:extLst>
              <a:ext uri="{FF2B5EF4-FFF2-40B4-BE49-F238E27FC236}">
                <a16:creationId xmlns:a16="http://schemas.microsoft.com/office/drawing/2014/main" id="{454E79B0-7056-C893-7102-138A2A2189DC}"/>
              </a:ext>
            </a:extLst>
          </p:cNvPr>
          <p:cNvSpPr>
            <a:spLocks noGrp="1"/>
          </p:cNvSpPr>
          <p:nvPr>
            <p:ph idx="1"/>
          </p:nvPr>
        </p:nvSpPr>
        <p:spPr>
          <a:xfrm>
            <a:off x="0" y="729136"/>
            <a:ext cx="9144000" cy="944909"/>
          </a:xfrm>
        </p:spPr>
        <p:txBody>
          <a:bodyPr>
            <a:noAutofit/>
          </a:bodyPr>
          <a:lstStyle/>
          <a:p>
            <a:pPr marL="0" indent="0">
              <a:buNone/>
            </a:pPr>
            <a:r>
              <a:rPr lang="en-US" sz="2400" b="1" dirty="0"/>
              <a:t>07. If enrollment is greater than zero, part of term change requires cancelling the current section and creating a new section. </a:t>
            </a:r>
          </a:p>
          <a:p>
            <a:pPr marL="800100" lvl="1" indent="-342900">
              <a:buFont typeface="+mj-lt"/>
              <a:buAutoNum type="alphaLcParenR"/>
            </a:pPr>
            <a:r>
              <a:rPr lang="en-US" sz="1800" dirty="0"/>
              <a:t>Notify the students enrolled</a:t>
            </a:r>
          </a:p>
          <a:p>
            <a:pPr marL="800100" lvl="1" indent="-342900">
              <a:buFont typeface="+mj-lt"/>
              <a:buAutoNum type="alphaLcParenR"/>
            </a:pPr>
            <a:r>
              <a:rPr lang="en-US" sz="1800" dirty="0"/>
              <a:t>Cancel the current section </a:t>
            </a:r>
          </a:p>
          <a:p>
            <a:pPr marL="800100" lvl="1" indent="-342900">
              <a:buFont typeface="+mj-lt"/>
              <a:buAutoNum type="alphaLcParenR"/>
            </a:pPr>
            <a:r>
              <a:rPr lang="en-US" sz="1800" dirty="0"/>
              <a:t>Create a new section in the correct part of term</a:t>
            </a:r>
          </a:p>
          <a:p>
            <a:pPr lvl="2"/>
            <a:r>
              <a:rPr lang="en-US" sz="1400" dirty="0">
                <a:solidFill>
                  <a:schemeClr val="tx1"/>
                </a:solidFill>
              </a:rPr>
              <a:t>Banner does not allow part of term changes on a section if there is enrollment.</a:t>
            </a:r>
            <a:endParaRPr lang="en-US" sz="1400" b="1" dirty="0">
              <a:solidFill>
                <a:schemeClr val="tx1"/>
              </a:solidFill>
            </a:endParaRPr>
          </a:p>
          <a:p>
            <a:pPr marL="0" indent="0">
              <a:buNone/>
            </a:pPr>
            <a:r>
              <a:rPr lang="en-US" sz="2400" b="1" dirty="0"/>
              <a:t>11. Can’t use the status of “canceled” until proof phase.  </a:t>
            </a:r>
          </a:p>
          <a:p>
            <a:pPr marL="800100" lvl="1" indent="-342900">
              <a:buFont typeface="+mj-lt"/>
              <a:buAutoNum type="alphaLcParenR"/>
            </a:pPr>
            <a:r>
              <a:rPr lang="en-US" sz="1800" dirty="0"/>
              <a:t>During schedule build phase, you must delete a section and not set the status to cancel.</a:t>
            </a:r>
          </a:p>
          <a:p>
            <a:pPr marL="0" indent="0">
              <a:buNone/>
            </a:pPr>
            <a:r>
              <a:rPr lang="en-US" sz="1800" dirty="0">
                <a:solidFill>
                  <a:srgbClr val="FF0000"/>
                </a:solidFill>
                <a:highlight>
                  <a:srgbClr val="FFFF00"/>
                </a:highlight>
              </a:rPr>
              <a:t>*Cancelling a section requires setting the status to cancel, removing the days/times, setting the room request to no room needed, and setting the instructor to staff. CLSS will not save unless all of these are done.</a:t>
            </a:r>
            <a:endParaRPr lang="en-US" sz="1800" b="1" dirty="0"/>
          </a:p>
          <a:p>
            <a:pPr marL="0" indent="0">
              <a:buNone/>
            </a:pPr>
            <a:r>
              <a:rPr lang="en-US" sz="2400" b="1" dirty="0"/>
              <a:t>14. Sections with “or” credit indicator must select a credit value, it cannot be left blank.</a:t>
            </a:r>
          </a:p>
        </p:txBody>
      </p:sp>
      <p:cxnSp>
        <p:nvCxnSpPr>
          <p:cNvPr id="6" name="Straight Connector 5">
            <a:extLst>
              <a:ext uri="{FF2B5EF4-FFF2-40B4-BE49-F238E27FC236}">
                <a16:creationId xmlns:a16="http://schemas.microsoft.com/office/drawing/2014/main" id="{54857542-1C52-54DC-480B-45B167CF9A6E}"/>
              </a:ext>
            </a:extLst>
          </p:cNvPr>
          <p:cNvCxnSpPr>
            <a:cxnSpLocks/>
          </p:cNvCxnSpPr>
          <p:nvPr/>
        </p:nvCxnSpPr>
        <p:spPr>
          <a:xfrm>
            <a:off x="202759" y="710453"/>
            <a:ext cx="8738483"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6365914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B11A6B-AF1B-6039-013A-508D6ECA61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18B729-0B25-73DD-6CD7-AFA79D8985F0}"/>
              </a:ext>
            </a:extLst>
          </p:cNvPr>
          <p:cNvSpPr>
            <a:spLocks noGrp="1"/>
          </p:cNvSpPr>
          <p:nvPr>
            <p:ph type="title"/>
          </p:nvPr>
        </p:nvSpPr>
        <p:spPr>
          <a:xfrm>
            <a:off x="510269" y="19633"/>
            <a:ext cx="8123462" cy="735741"/>
          </a:xfrm>
        </p:spPr>
        <p:txBody>
          <a:bodyPr>
            <a:normAutofit fontScale="90000"/>
          </a:bodyPr>
          <a:lstStyle/>
          <a:p>
            <a:r>
              <a:rPr lang="en-US" dirty="0"/>
              <a:t>Errors in CLSS </a:t>
            </a:r>
          </a:p>
        </p:txBody>
      </p:sp>
      <p:sp>
        <p:nvSpPr>
          <p:cNvPr id="3" name="Content Placeholder 2">
            <a:extLst>
              <a:ext uri="{FF2B5EF4-FFF2-40B4-BE49-F238E27FC236}">
                <a16:creationId xmlns:a16="http://schemas.microsoft.com/office/drawing/2014/main" id="{3901C5AC-9D12-E1D2-B2A3-C929E1CEE195}"/>
              </a:ext>
            </a:extLst>
          </p:cNvPr>
          <p:cNvSpPr>
            <a:spLocks noGrp="1"/>
          </p:cNvSpPr>
          <p:nvPr>
            <p:ph idx="1"/>
          </p:nvPr>
        </p:nvSpPr>
        <p:spPr>
          <a:xfrm>
            <a:off x="202758" y="838562"/>
            <a:ext cx="8738483" cy="944909"/>
          </a:xfrm>
        </p:spPr>
        <p:txBody>
          <a:bodyPr>
            <a:noAutofit/>
          </a:bodyPr>
          <a:lstStyle/>
          <a:p>
            <a:pPr marL="0" indent="0">
              <a:buNone/>
            </a:pPr>
            <a:r>
              <a:rPr lang="en-US" sz="2400" b="1" dirty="0"/>
              <a:t>16. Wrong section number based on campus &amp; part of term.</a:t>
            </a:r>
          </a:p>
          <a:p>
            <a:pPr marL="0" indent="0">
              <a:buNone/>
            </a:pPr>
            <a:endParaRPr lang="en-US" sz="1050" dirty="0"/>
          </a:p>
          <a:p>
            <a:pPr marL="0" indent="0">
              <a:buNone/>
            </a:pPr>
            <a:r>
              <a:rPr lang="en-US" sz="2400" b="1" dirty="0"/>
              <a:t>19. Section number cannot be 0, 00, or 000.</a:t>
            </a:r>
          </a:p>
          <a:p>
            <a:pPr marL="0" indent="0">
              <a:buNone/>
            </a:pPr>
            <a:endParaRPr lang="en-US" sz="1050" b="1" dirty="0"/>
          </a:p>
          <a:p>
            <a:pPr marL="0" indent="0">
              <a:buNone/>
            </a:pPr>
            <a:r>
              <a:rPr lang="en-US" sz="2400" b="1" dirty="0"/>
              <a:t>20. Honors sections must have a section number of H, *Honor* added to the title, and Include Student Attribute restriction of UH and UHP</a:t>
            </a:r>
          </a:p>
          <a:p>
            <a:pPr marL="0" indent="0">
              <a:buNone/>
            </a:pPr>
            <a:endParaRPr lang="en-US" sz="1050" b="1" dirty="0"/>
          </a:p>
          <a:p>
            <a:pPr marL="0" indent="0">
              <a:buNone/>
            </a:pPr>
            <a:r>
              <a:rPr lang="en-US" sz="2400" b="1" dirty="0"/>
              <a:t>23. Early start or college ready sections must be scheduled in summer, part of term 3, have Section # E5[1-9], and Include Student Attribute Restriction of ESTR</a:t>
            </a:r>
          </a:p>
          <a:p>
            <a:pPr marL="0" indent="0">
              <a:buNone/>
            </a:pPr>
            <a:endParaRPr lang="en-US" sz="1050" b="1" dirty="0"/>
          </a:p>
          <a:p>
            <a:pPr marL="0" indent="0">
              <a:buNone/>
            </a:pPr>
            <a:r>
              <a:rPr lang="en-US" sz="2400" b="1" dirty="0"/>
              <a:t>25. Campus 2 may only be used by Meridian scheduling units and vice versa.</a:t>
            </a:r>
          </a:p>
        </p:txBody>
      </p:sp>
      <p:cxnSp>
        <p:nvCxnSpPr>
          <p:cNvPr id="6" name="Straight Connector 5">
            <a:extLst>
              <a:ext uri="{FF2B5EF4-FFF2-40B4-BE49-F238E27FC236}">
                <a16:creationId xmlns:a16="http://schemas.microsoft.com/office/drawing/2014/main" id="{D46D1F0A-52DA-099B-996D-61D57703BDAD}"/>
              </a:ext>
            </a:extLst>
          </p:cNvPr>
          <p:cNvCxnSpPr>
            <a:cxnSpLocks/>
          </p:cNvCxnSpPr>
          <p:nvPr/>
        </p:nvCxnSpPr>
        <p:spPr>
          <a:xfrm>
            <a:off x="202758" y="695438"/>
            <a:ext cx="8738483"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5068448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F34D31-5072-CB13-103E-130E2A1536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54510B-5AF0-2134-FACE-748EE3101314}"/>
              </a:ext>
            </a:extLst>
          </p:cNvPr>
          <p:cNvSpPr>
            <a:spLocks noGrp="1"/>
          </p:cNvSpPr>
          <p:nvPr>
            <p:ph type="title"/>
          </p:nvPr>
        </p:nvSpPr>
        <p:spPr>
          <a:xfrm>
            <a:off x="510268" y="0"/>
            <a:ext cx="8123462" cy="445273"/>
          </a:xfrm>
        </p:spPr>
        <p:txBody>
          <a:bodyPr>
            <a:normAutofit fontScale="90000"/>
          </a:bodyPr>
          <a:lstStyle/>
          <a:p>
            <a:r>
              <a:rPr lang="en-US" dirty="0"/>
              <a:t>Errors in CLSS </a:t>
            </a:r>
          </a:p>
        </p:txBody>
      </p:sp>
      <p:sp>
        <p:nvSpPr>
          <p:cNvPr id="3" name="Content Placeholder 2">
            <a:extLst>
              <a:ext uri="{FF2B5EF4-FFF2-40B4-BE49-F238E27FC236}">
                <a16:creationId xmlns:a16="http://schemas.microsoft.com/office/drawing/2014/main" id="{60C6BBDA-B31E-FCC8-B903-8223A51845F6}"/>
              </a:ext>
            </a:extLst>
          </p:cNvPr>
          <p:cNvSpPr>
            <a:spLocks noGrp="1"/>
          </p:cNvSpPr>
          <p:nvPr>
            <p:ph idx="1"/>
          </p:nvPr>
        </p:nvSpPr>
        <p:spPr>
          <a:xfrm>
            <a:off x="0" y="445273"/>
            <a:ext cx="9144000" cy="944909"/>
          </a:xfrm>
        </p:spPr>
        <p:txBody>
          <a:bodyPr>
            <a:noAutofit/>
          </a:bodyPr>
          <a:lstStyle/>
          <a:p>
            <a:pPr marL="0" indent="0">
              <a:buNone/>
            </a:pPr>
            <a:r>
              <a:rPr lang="en-US" sz="2400" b="1" dirty="0"/>
              <a:t>26. Campus 5 must have instructional method of asynchronous or synchronous online.</a:t>
            </a:r>
          </a:p>
          <a:p>
            <a:pPr marL="0" indent="0">
              <a:buNone/>
            </a:pPr>
            <a:r>
              <a:rPr lang="en-US" sz="2400" b="1" dirty="0"/>
              <a:t>27. Campus 8 may only be used by Study Abroad scheduling unit and vice versa.</a:t>
            </a:r>
          </a:p>
          <a:p>
            <a:pPr marL="0" indent="0">
              <a:buNone/>
            </a:pPr>
            <a:r>
              <a:rPr lang="en-US" sz="2400" b="1" dirty="0"/>
              <a:t>28. Campus 6 may only be used by MSU Gulf Coast scheduling unit and vice versa.</a:t>
            </a:r>
          </a:p>
          <a:p>
            <a:pPr marL="0" indent="0">
              <a:buNone/>
            </a:pPr>
            <a:r>
              <a:rPr lang="en-US" sz="2400" b="1" dirty="0"/>
              <a:t>33. Schedule type K may only be used on zero credit lab sections.</a:t>
            </a:r>
            <a:endParaRPr lang="en-US" sz="2400" dirty="0"/>
          </a:p>
          <a:p>
            <a:pPr marL="0" indent="0">
              <a:buNone/>
            </a:pPr>
            <a:r>
              <a:rPr lang="en-US" sz="2400" b="1" dirty="0"/>
              <a:t>34. Schedule type K must be linked.</a:t>
            </a:r>
          </a:p>
          <a:p>
            <a:pPr marL="914400" lvl="1" indent="-457200">
              <a:buFont typeface="+mj-lt"/>
              <a:buAutoNum type="alphaLcParenR"/>
            </a:pPr>
            <a:r>
              <a:rPr lang="en-US" sz="2000" dirty="0"/>
              <a:t>Non-credit producing labs must be linked to a lecture.</a:t>
            </a:r>
          </a:p>
          <a:p>
            <a:pPr marL="914400" lvl="1" indent="-457200">
              <a:buFont typeface="+mj-lt"/>
              <a:buAutoNum type="alphaLcParenR"/>
            </a:pPr>
            <a:r>
              <a:rPr lang="en-US" sz="2000" dirty="0"/>
              <a:t>Ensure all lecture and non-credit producing labs are linked to each other.</a:t>
            </a:r>
          </a:p>
          <a:p>
            <a:pPr marL="914400" lvl="1" indent="-457200">
              <a:buFont typeface="+mj-lt"/>
              <a:buAutoNum type="alphaLcParenR"/>
            </a:pPr>
            <a:r>
              <a:rPr lang="en-US" sz="2000" dirty="0"/>
              <a:t>Crucial for student registration.</a:t>
            </a:r>
          </a:p>
          <a:p>
            <a:pPr marL="0" indent="0">
              <a:buNone/>
            </a:pPr>
            <a:r>
              <a:rPr lang="en-US" sz="2400" b="1" dirty="0"/>
              <a:t>35. Schedule types not K or C cannot be linked.</a:t>
            </a:r>
          </a:p>
        </p:txBody>
      </p:sp>
      <p:cxnSp>
        <p:nvCxnSpPr>
          <p:cNvPr id="6" name="Straight Connector 5">
            <a:extLst>
              <a:ext uri="{FF2B5EF4-FFF2-40B4-BE49-F238E27FC236}">
                <a16:creationId xmlns:a16="http://schemas.microsoft.com/office/drawing/2014/main" id="{5A346AE8-3946-92F0-B4F8-AB9C6125AC8D}"/>
              </a:ext>
            </a:extLst>
          </p:cNvPr>
          <p:cNvCxnSpPr>
            <a:cxnSpLocks/>
          </p:cNvCxnSpPr>
          <p:nvPr/>
        </p:nvCxnSpPr>
        <p:spPr>
          <a:xfrm>
            <a:off x="202758" y="445273"/>
            <a:ext cx="8738483"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4679496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7B099-1695-C5EC-EB3B-3278C156F2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C45BB1-9457-A354-3978-A32B9866290F}"/>
              </a:ext>
            </a:extLst>
          </p:cNvPr>
          <p:cNvSpPr>
            <a:spLocks noGrp="1"/>
          </p:cNvSpPr>
          <p:nvPr>
            <p:ph type="title"/>
          </p:nvPr>
        </p:nvSpPr>
        <p:spPr>
          <a:xfrm>
            <a:off x="202759" y="-5"/>
            <a:ext cx="8738483" cy="683967"/>
          </a:xfrm>
        </p:spPr>
        <p:txBody>
          <a:bodyPr>
            <a:noAutofit/>
          </a:bodyPr>
          <a:lstStyle/>
          <a:p>
            <a:r>
              <a:rPr lang="en-US" sz="3600" dirty="0"/>
              <a:t>Link Error During Validation</a:t>
            </a:r>
          </a:p>
        </p:txBody>
      </p:sp>
      <p:cxnSp>
        <p:nvCxnSpPr>
          <p:cNvPr id="5" name="Straight Connector 4">
            <a:extLst>
              <a:ext uri="{FF2B5EF4-FFF2-40B4-BE49-F238E27FC236}">
                <a16:creationId xmlns:a16="http://schemas.microsoft.com/office/drawing/2014/main" id="{86B9650A-0767-622E-39AA-8789D6A70528}"/>
              </a:ext>
            </a:extLst>
          </p:cNvPr>
          <p:cNvCxnSpPr>
            <a:cxnSpLocks/>
          </p:cNvCxnSpPr>
          <p:nvPr/>
        </p:nvCxnSpPr>
        <p:spPr>
          <a:xfrm>
            <a:off x="202759" y="646502"/>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9" name="Content Placeholder 2">
            <a:extLst>
              <a:ext uri="{FF2B5EF4-FFF2-40B4-BE49-F238E27FC236}">
                <a16:creationId xmlns:a16="http://schemas.microsoft.com/office/drawing/2014/main" id="{9DD27B40-E97E-FE0A-D99E-7B5C51C622DB}"/>
              </a:ext>
            </a:extLst>
          </p:cNvPr>
          <p:cNvSpPr>
            <a:spLocks noGrp="1"/>
          </p:cNvSpPr>
          <p:nvPr>
            <p:ph idx="1"/>
          </p:nvPr>
        </p:nvSpPr>
        <p:spPr>
          <a:xfrm>
            <a:off x="0" y="683963"/>
            <a:ext cx="9144000" cy="970982"/>
          </a:xfrm>
        </p:spPr>
        <p:txBody>
          <a:bodyPr numCol="1">
            <a:noAutofit/>
          </a:bodyPr>
          <a:lstStyle/>
          <a:p>
            <a:pPr marL="457200" lvl="1" indent="0" algn="ctr">
              <a:buNone/>
            </a:pPr>
            <a:r>
              <a:rPr lang="en-US" sz="2000" dirty="0"/>
              <a:t>Lectures will only receive a warning. The non-credit producing lab is built in CLSS to cause an error if it isn’t linked, but we can’t require that on lectures since many lectures aren't tied to labs. </a:t>
            </a:r>
            <a:endParaRPr lang="en-US" sz="1050" dirty="0"/>
          </a:p>
        </p:txBody>
      </p:sp>
      <p:grpSp>
        <p:nvGrpSpPr>
          <p:cNvPr id="8" name="Group 7">
            <a:extLst>
              <a:ext uri="{FF2B5EF4-FFF2-40B4-BE49-F238E27FC236}">
                <a16:creationId xmlns:a16="http://schemas.microsoft.com/office/drawing/2014/main" id="{455C9D7E-90F0-3ADC-E6C6-4FD580BE9A15}"/>
              </a:ext>
            </a:extLst>
          </p:cNvPr>
          <p:cNvGrpSpPr/>
          <p:nvPr/>
        </p:nvGrpSpPr>
        <p:grpSpPr>
          <a:xfrm>
            <a:off x="0" y="1654944"/>
            <a:ext cx="5534108" cy="4197215"/>
            <a:chOff x="1997999" y="2230721"/>
            <a:chExt cx="5391628" cy="3675612"/>
          </a:xfrm>
        </p:grpSpPr>
        <p:pic>
          <p:nvPicPr>
            <p:cNvPr id="6" name="Picture 5">
              <a:extLst>
                <a:ext uri="{FF2B5EF4-FFF2-40B4-BE49-F238E27FC236}">
                  <a16:creationId xmlns:a16="http://schemas.microsoft.com/office/drawing/2014/main" id="{FDDFFE3A-4C17-00D5-2801-D7BDE52BC526}"/>
                </a:ext>
              </a:extLst>
            </p:cNvPr>
            <p:cNvPicPr>
              <a:picLocks noChangeAspect="1"/>
            </p:cNvPicPr>
            <p:nvPr/>
          </p:nvPicPr>
          <p:blipFill>
            <a:blip r:embed="rId2"/>
            <a:stretch>
              <a:fillRect/>
            </a:stretch>
          </p:blipFill>
          <p:spPr>
            <a:xfrm>
              <a:off x="1997999" y="2230721"/>
              <a:ext cx="5148002" cy="3562002"/>
            </a:xfrm>
            <a:prstGeom prst="rect">
              <a:avLst/>
            </a:prstGeom>
          </p:spPr>
        </p:pic>
        <p:sp>
          <p:nvSpPr>
            <p:cNvPr id="7" name="Oval 6">
              <a:extLst>
                <a:ext uri="{FF2B5EF4-FFF2-40B4-BE49-F238E27FC236}">
                  <a16:creationId xmlns:a16="http://schemas.microsoft.com/office/drawing/2014/main" id="{A80BF2E6-B15F-6A91-80D6-839D241F9CD2}"/>
                </a:ext>
              </a:extLst>
            </p:cNvPr>
            <p:cNvSpPr/>
            <p:nvPr/>
          </p:nvSpPr>
          <p:spPr>
            <a:xfrm>
              <a:off x="5878880" y="5351060"/>
              <a:ext cx="1510747" cy="555273"/>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3" name="Group 12">
            <a:extLst>
              <a:ext uri="{FF2B5EF4-FFF2-40B4-BE49-F238E27FC236}">
                <a16:creationId xmlns:a16="http://schemas.microsoft.com/office/drawing/2014/main" id="{B019354B-6450-A9F6-DC22-BC79470B7137}"/>
              </a:ext>
            </a:extLst>
          </p:cNvPr>
          <p:cNvGrpSpPr/>
          <p:nvPr/>
        </p:nvGrpSpPr>
        <p:grpSpPr>
          <a:xfrm>
            <a:off x="4381169" y="1811972"/>
            <a:ext cx="4762831" cy="3276383"/>
            <a:chOff x="4394170" y="1994853"/>
            <a:chExt cx="4485181" cy="3109954"/>
          </a:xfrm>
        </p:grpSpPr>
        <p:pic>
          <p:nvPicPr>
            <p:cNvPr id="11" name="Picture 10">
              <a:extLst>
                <a:ext uri="{FF2B5EF4-FFF2-40B4-BE49-F238E27FC236}">
                  <a16:creationId xmlns:a16="http://schemas.microsoft.com/office/drawing/2014/main" id="{B535E5DD-5321-BFB2-8827-F776A20C2E16}"/>
                </a:ext>
              </a:extLst>
            </p:cNvPr>
            <p:cNvPicPr>
              <a:picLocks noChangeAspect="1"/>
            </p:cNvPicPr>
            <p:nvPr/>
          </p:nvPicPr>
          <p:blipFill>
            <a:blip r:embed="rId3"/>
            <a:stretch>
              <a:fillRect/>
            </a:stretch>
          </p:blipFill>
          <p:spPr>
            <a:xfrm>
              <a:off x="4394170" y="1994853"/>
              <a:ext cx="4485181" cy="3109954"/>
            </a:xfrm>
            <a:prstGeom prst="rect">
              <a:avLst/>
            </a:prstGeom>
          </p:spPr>
        </p:pic>
        <p:sp>
          <p:nvSpPr>
            <p:cNvPr id="12" name="Oval 11">
              <a:extLst>
                <a:ext uri="{FF2B5EF4-FFF2-40B4-BE49-F238E27FC236}">
                  <a16:creationId xmlns:a16="http://schemas.microsoft.com/office/drawing/2014/main" id="{80537F55-C12F-FB53-A469-255591ADB5F5}"/>
                </a:ext>
              </a:extLst>
            </p:cNvPr>
            <p:cNvSpPr/>
            <p:nvPr/>
          </p:nvSpPr>
          <p:spPr>
            <a:xfrm>
              <a:off x="4394170" y="2965836"/>
              <a:ext cx="2269023" cy="463163"/>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009574030"/>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B7AE69-47C6-D685-F93C-91F6E868D7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651505-E916-7808-6303-749DAAD165DF}"/>
              </a:ext>
            </a:extLst>
          </p:cNvPr>
          <p:cNvSpPr>
            <a:spLocks noGrp="1"/>
          </p:cNvSpPr>
          <p:nvPr>
            <p:ph type="title"/>
          </p:nvPr>
        </p:nvSpPr>
        <p:spPr>
          <a:xfrm>
            <a:off x="510269" y="19633"/>
            <a:ext cx="8123462" cy="576715"/>
          </a:xfrm>
        </p:spPr>
        <p:txBody>
          <a:bodyPr>
            <a:normAutofit fontScale="90000"/>
          </a:bodyPr>
          <a:lstStyle/>
          <a:p>
            <a:r>
              <a:rPr lang="en-US" dirty="0"/>
              <a:t>Errors in CLSS </a:t>
            </a:r>
          </a:p>
        </p:txBody>
      </p:sp>
      <p:sp>
        <p:nvSpPr>
          <p:cNvPr id="3" name="Content Placeholder 2">
            <a:extLst>
              <a:ext uri="{FF2B5EF4-FFF2-40B4-BE49-F238E27FC236}">
                <a16:creationId xmlns:a16="http://schemas.microsoft.com/office/drawing/2014/main" id="{04D14B89-DCCA-701C-2263-B358703F3FDD}"/>
              </a:ext>
            </a:extLst>
          </p:cNvPr>
          <p:cNvSpPr>
            <a:spLocks noGrp="1"/>
          </p:cNvSpPr>
          <p:nvPr>
            <p:ph idx="1"/>
          </p:nvPr>
        </p:nvSpPr>
        <p:spPr>
          <a:xfrm>
            <a:off x="1" y="700608"/>
            <a:ext cx="9144000" cy="944909"/>
          </a:xfrm>
        </p:spPr>
        <p:txBody>
          <a:bodyPr>
            <a:noAutofit/>
          </a:bodyPr>
          <a:lstStyle/>
          <a:p>
            <a:pPr marL="0" indent="0">
              <a:buNone/>
            </a:pPr>
            <a:r>
              <a:rPr lang="en-US" sz="2400" b="1" dirty="0"/>
              <a:t>36. Enrollment Maximum must be less or equal to Room Capacity</a:t>
            </a:r>
          </a:p>
          <a:p>
            <a:pPr marL="0" indent="0">
              <a:buNone/>
            </a:pPr>
            <a:r>
              <a:rPr lang="en-US" sz="2400" b="1" dirty="0"/>
              <a:t>36b. Cross-list Maximum must be less or equal to Room Capacity</a:t>
            </a:r>
          </a:p>
          <a:p>
            <a:pPr marL="914400" lvl="1" indent="-457200">
              <a:buFont typeface="+mj-lt"/>
              <a:buAutoNum type="alphaLcParenR"/>
            </a:pPr>
            <a:r>
              <a:rPr lang="en-US" sz="2000" dirty="0"/>
              <a:t>This means your room assigned doesn’t have a capacity attached or your enrollment is too big for the room.</a:t>
            </a:r>
          </a:p>
          <a:p>
            <a:pPr marL="914400" lvl="1" indent="-457200">
              <a:buFont typeface="+mj-lt"/>
              <a:buAutoNum type="alphaLcParenR"/>
            </a:pPr>
            <a:r>
              <a:rPr lang="en-US" sz="2000" dirty="0"/>
              <a:t>Resolve by moving the room to general room assignment and putting the room request in the comments of the section edit box.</a:t>
            </a:r>
          </a:p>
          <a:p>
            <a:pPr marL="0" indent="0">
              <a:buNone/>
            </a:pPr>
            <a:endParaRPr lang="en-US" sz="1050" dirty="0"/>
          </a:p>
          <a:p>
            <a:pPr marL="0" indent="0">
              <a:buNone/>
            </a:pPr>
            <a:r>
              <a:rPr lang="en-US" sz="2400" b="1" dirty="0"/>
              <a:t>39. Special Topic or DIS must have a secondary title.</a:t>
            </a:r>
          </a:p>
          <a:p>
            <a:pPr marL="0" indent="0">
              <a:buNone/>
            </a:pPr>
            <a:endParaRPr lang="en-US" sz="1050" b="1" dirty="0"/>
          </a:p>
          <a:p>
            <a:pPr marL="0" indent="0">
              <a:buNone/>
            </a:pPr>
            <a:r>
              <a:rPr lang="en-US" sz="2400" b="1" dirty="0"/>
              <a:t>44. Instructional Method code O cannot have a meeting time.</a:t>
            </a:r>
          </a:p>
          <a:p>
            <a:pPr marL="0" indent="0">
              <a:buNone/>
            </a:pPr>
            <a:endParaRPr lang="en-US" sz="1050" b="1" dirty="0"/>
          </a:p>
          <a:p>
            <a:pPr marL="0" indent="0">
              <a:buNone/>
            </a:pPr>
            <a:r>
              <a:rPr lang="en-US" sz="2400" b="1" dirty="0"/>
              <a:t>52. Special Topics cannot be submitted in Design Mode.</a:t>
            </a:r>
          </a:p>
        </p:txBody>
      </p:sp>
      <p:cxnSp>
        <p:nvCxnSpPr>
          <p:cNvPr id="6" name="Straight Connector 5">
            <a:extLst>
              <a:ext uri="{FF2B5EF4-FFF2-40B4-BE49-F238E27FC236}">
                <a16:creationId xmlns:a16="http://schemas.microsoft.com/office/drawing/2014/main" id="{4A170F78-7DA8-C55A-5BA3-2E0C9C066AA3}"/>
              </a:ext>
            </a:extLst>
          </p:cNvPr>
          <p:cNvCxnSpPr>
            <a:cxnSpLocks/>
          </p:cNvCxnSpPr>
          <p:nvPr/>
        </p:nvCxnSpPr>
        <p:spPr>
          <a:xfrm>
            <a:off x="306126" y="596348"/>
            <a:ext cx="8738483"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6933453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7FF1E9-9301-7FAF-51CE-E9DC692288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ED4BAB-9B75-A884-E128-FE585E08AD7B}"/>
              </a:ext>
            </a:extLst>
          </p:cNvPr>
          <p:cNvSpPr>
            <a:spLocks noGrp="1"/>
          </p:cNvSpPr>
          <p:nvPr>
            <p:ph type="title"/>
          </p:nvPr>
        </p:nvSpPr>
        <p:spPr>
          <a:xfrm>
            <a:off x="510269" y="19634"/>
            <a:ext cx="8123462" cy="611654"/>
          </a:xfrm>
        </p:spPr>
        <p:txBody>
          <a:bodyPr>
            <a:normAutofit fontScale="90000"/>
          </a:bodyPr>
          <a:lstStyle/>
          <a:p>
            <a:r>
              <a:rPr lang="en-US" dirty="0"/>
              <a:t>Errors in CLSS </a:t>
            </a:r>
          </a:p>
        </p:txBody>
      </p:sp>
      <p:sp>
        <p:nvSpPr>
          <p:cNvPr id="3" name="Content Placeholder 2">
            <a:extLst>
              <a:ext uri="{FF2B5EF4-FFF2-40B4-BE49-F238E27FC236}">
                <a16:creationId xmlns:a16="http://schemas.microsoft.com/office/drawing/2014/main" id="{D1B9BA55-AF17-687C-BDDF-B5A454ABCDDF}"/>
              </a:ext>
            </a:extLst>
          </p:cNvPr>
          <p:cNvSpPr>
            <a:spLocks noGrp="1"/>
          </p:cNvSpPr>
          <p:nvPr>
            <p:ph idx="1"/>
          </p:nvPr>
        </p:nvSpPr>
        <p:spPr>
          <a:xfrm>
            <a:off x="0" y="631288"/>
            <a:ext cx="9144000" cy="944909"/>
          </a:xfrm>
        </p:spPr>
        <p:txBody>
          <a:bodyPr>
            <a:noAutofit/>
          </a:bodyPr>
          <a:lstStyle/>
          <a:p>
            <a:pPr marL="0" indent="0">
              <a:buNone/>
            </a:pPr>
            <a:r>
              <a:rPr lang="en-US" sz="2400" b="1" dirty="0"/>
              <a:t>54. A campus change requires cancelling or deleting the current section and creating the new section. </a:t>
            </a:r>
          </a:p>
          <a:p>
            <a:pPr marL="914400" lvl="1" indent="-457200">
              <a:buFont typeface="+mj-lt"/>
              <a:buAutoNum type="alphaLcParenR"/>
            </a:pPr>
            <a:r>
              <a:rPr lang="en-US" sz="2000" dirty="0"/>
              <a:t>Delete during schedule build phase.</a:t>
            </a:r>
          </a:p>
          <a:p>
            <a:pPr marL="914400" lvl="1" indent="-457200">
              <a:buFont typeface="+mj-lt"/>
              <a:buAutoNum type="alphaLcParenR"/>
            </a:pPr>
            <a:r>
              <a:rPr lang="en-US" sz="2000" dirty="0"/>
              <a:t>Cancel at proof phase and after.</a:t>
            </a:r>
          </a:p>
          <a:p>
            <a:pPr marL="914400" lvl="1" indent="-457200">
              <a:buFont typeface="+mj-lt"/>
              <a:buAutoNum type="alphaLcParenR"/>
            </a:pPr>
            <a:r>
              <a:rPr lang="en-US" sz="2000" dirty="0"/>
              <a:t>Create a new section on the correct campus.</a:t>
            </a:r>
          </a:p>
          <a:p>
            <a:pPr marL="914400" lvl="1" indent="-457200">
              <a:buFont typeface="+mj-lt"/>
              <a:buAutoNum type="alphaLcParenR"/>
            </a:pPr>
            <a:r>
              <a:rPr lang="en-US" sz="2000" dirty="0"/>
              <a:t>This is to ensure no extra fees are accrued by students.</a:t>
            </a:r>
          </a:p>
          <a:p>
            <a:pPr marL="457200" lvl="1" indent="0">
              <a:buNone/>
            </a:pPr>
            <a:endParaRPr lang="en-US" sz="1050" dirty="0"/>
          </a:p>
          <a:p>
            <a:pPr marL="0" indent="0">
              <a:buNone/>
            </a:pPr>
            <a:r>
              <a:rPr lang="en-US" sz="2400" b="1" dirty="0"/>
              <a:t>56. Research course on Campus 1 or 2 must be listed as face-to-face instructional method.</a:t>
            </a:r>
          </a:p>
          <a:p>
            <a:pPr marL="0" indent="0">
              <a:buNone/>
            </a:pPr>
            <a:endParaRPr lang="en-US" sz="1050" b="1" dirty="0"/>
          </a:p>
          <a:p>
            <a:pPr marL="0" indent="0">
              <a:buNone/>
            </a:pPr>
            <a:r>
              <a:rPr lang="en-US" sz="2400" b="1" dirty="0"/>
              <a:t>58E. Cross-listing where Instructional Method does not match.</a:t>
            </a:r>
          </a:p>
          <a:p>
            <a:pPr marL="914400" lvl="1" indent="-457200">
              <a:buFont typeface="+mj-lt"/>
              <a:buAutoNum type="alphaLcParenR"/>
            </a:pPr>
            <a:r>
              <a:rPr lang="en-US" sz="2100" dirty="0"/>
              <a:t>Sections that are cross-listed must have the same instructional method. </a:t>
            </a:r>
          </a:p>
          <a:p>
            <a:pPr marL="914400" lvl="1" indent="-457200">
              <a:buFont typeface="+mj-lt"/>
              <a:buAutoNum type="alphaLcParenR"/>
            </a:pPr>
            <a:r>
              <a:rPr lang="en-US" sz="2100" dirty="0"/>
              <a:t>Example: If you’re cross-listing a Starkville section and Online Education section, both must be asynchronous or synchronous.	</a:t>
            </a:r>
          </a:p>
          <a:p>
            <a:pPr marL="0" indent="0">
              <a:buNone/>
            </a:pPr>
            <a:endParaRPr lang="en-US" sz="2400" b="1" dirty="0"/>
          </a:p>
          <a:p>
            <a:pPr marL="0" indent="0">
              <a:buNone/>
            </a:pPr>
            <a:endParaRPr lang="en-US" sz="1400" b="1" dirty="0"/>
          </a:p>
        </p:txBody>
      </p:sp>
      <p:cxnSp>
        <p:nvCxnSpPr>
          <p:cNvPr id="6" name="Straight Connector 5">
            <a:extLst>
              <a:ext uri="{FF2B5EF4-FFF2-40B4-BE49-F238E27FC236}">
                <a16:creationId xmlns:a16="http://schemas.microsoft.com/office/drawing/2014/main" id="{1EBA7E42-BAED-EF30-13F6-7B7488C6A2BB}"/>
              </a:ext>
            </a:extLst>
          </p:cNvPr>
          <p:cNvCxnSpPr>
            <a:cxnSpLocks/>
          </p:cNvCxnSpPr>
          <p:nvPr/>
        </p:nvCxnSpPr>
        <p:spPr>
          <a:xfrm>
            <a:off x="202759" y="599132"/>
            <a:ext cx="8738483"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4395576"/>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03697A-471A-ACFA-E4CF-29ECB0F37B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2938D4-5EE6-A661-05CA-3F881DC0D8D4}"/>
              </a:ext>
            </a:extLst>
          </p:cNvPr>
          <p:cNvSpPr>
            <a:spLocks noGrp="1"/>
          </p:cNvSpPr>
          <p:nvPr>
            <p:ph type="title"/>
          </p:nvPr>
        </p:nvSpPr>
        <p:spPr>
          <a:xfrm>
            <a:off x="510269" y="19634"/>
            <a:ext cx="8123462" cy="497201"/>
          </a:xfrm>
        </p:spPr>
        <p:txBody>
          <a:bodyPr>
            <a:noAutofit/>
          </a:bodyPr>
          <a:lstStyle/>
          <a:p>
            <a:r>
              <a:rPr lang="en-US" sz="5400" dirty="0"/>
              <a:t>Errors in CLSS </a:t>
            </a:r>
          </a:p>
        </p:txBody>
      </p:sp>
      <p:sp>
        <p:nvSpPr>
          <p:cNvPr id="3" name="Content Placeholder 2">
            <a:extLst>
              <a:ext uri="{FF2B5EF4-FFF2-40B4-BE49-F238E27FC236}">
                <a16:creationId xmlns:a16="http://schemas.microsoft.com/office/drawing/2014/main" id="{D9703640-2BE6-B956-92DA-4E4C2B481FDD}"/>
              </a:ext>
            </a:extLst>
          </p:cNvPr>
          <p:cNvSpPr>
            <a:spLocks noGrp="1"/>
          </p:cNvSpPr>
          <p:nvPr>
            <p:ph idx="1"/>
          </p:nvPr>
        </p:nvSpPr>
        <p:spPr>
          <a:xfrm>
            <a:off x="0" y="729140"/>
            <a:ext cx="9144000" cy="944909"/>
          </a:xfrm>
        </p:spPr>
        <p:txBody>
          <a:bodyPr>
            <a:noAutofit/>
          </a:bodyPr>
          <a:lstStyle/>
          <a:p>
            <a:pPr marL="0" indent="0">
              <a:buNone/>
            </a:pPr>
            <a:r>
              <a:rPr lang="en-US" sz="2400" b="1" dirty="0"/>
              <a:t>59. Only three-hour lectures, seminars, combined lecture/labs, DIS, or internship/practicum are permitted during mini-terms.</a:t>
            </a:r>
          </a:p>
          <a:p>
            <a:pPr marL="914400" lvl="1" indent="-457200">
              <a:buFont typeface="+mj-lt"/>
              <a:buAutoNum type="alphaLcParenR"/>
            </a:pPr>
            <a:r>
              <a:rPr lang="en-US" sz="2400" dirty="0"/>
              <a:t>For now, please don’t list non-credit producing labs, labs, and studios.</a:t>
            </a:r>
            <a:endParaRPr lang="en-US" sz="2400" b="1" dirty="0"/>
          </a:p>
          <a:p>
            <a:pPr marL="0" indent="0">
              <a:buNone/>
            </a:pPr>
            <a:r>
              <a:rPr lang="en-US" sz="2400" b="1" dirty="0"/>
              <a:t>62. Section # starting with a W cannot be listed as Active during Design Mode.  </a:t>
            </a:r>
          </a:p>
          <a:p>
            <a:pPr marL="914400" lvl="1" indent="-514350">
              <a:buFont typeface="+mj-lt"/>
              <a:buAutoNum type="alphaLcParenR"/>
            </a:pPr>
            <a:r>
              <a:rPr lang="en-US" sz="2400" dirty="0"/>
              <a:t>To waive non-resident tuition for domestic study programs during summer, Provost Office approval is required each year — there is no blanket approval.</a:t>
            </a:r>
          </a:p>
          <a:p>
            <a:pPr marL="0" indent="0">
              <a:buNone/>
            </a:pPr>
            <a:r>
              <a:rPr lang="en-US" sz="2400" b="1" dirty="0"/>
              <a:t>63. Campus 1 DIS or Research Created in CLSS</a:t>
            </a:r>
          </a:p>
          <a:p>
            <a:pPr marL="914400" lvl="1" indent="-514350">
              <a:buFont typeface="+mj-lt"/>
              <a:buAutoNum type="alphaLcParenR"/>
            </a:pPr>
            <a:r>
              <a:rPr lang="en-US" sz="2400" dirty="0"/>
              <a:t>Any directed individual study or research section created for a Starkville student should be created through </a:t>
            </a:r>
            <a:r>
              <a:rPr lang="en-US" sz="2400" dirty="0" err="1"/>
              <a:t>myBanner</a:t>
            </a:r>
            <a:r>
              <a:rPr lang="en-US" sz="2400" dirty="0"/>
              <a:t>.</a:t>
            </a:r>
          </a:p>
        </p:txBody>
      </p:sp>
      <p:cxnSp>
        <p:nvCxnSpPr>
          <p:cNvPr id="6" name="Straight Connector 5">
            <a:extLst>
              <a:ext uri="{FF2B5EF4-FFF2-40B4-BE49-F238E27FC236}">
                <a16:creationId xmlns:a16="http://schemas.microsoft.com/office/drawing/2014/main" id="{C379DF38-25AB-1AD2-7D6F-E25DB58C5B3E}"/>
              </a:ext>
            </a:extLst>
          </p:cNvPr>
          <p:cNvCxnSpPr>
            <a:cxnSpLocks/>
          </p:cNvCxnSpPr>
          <p:nvPr/>
        </p:nvCxnSpPr>
        <p:spPr>
          <a:xfrm>
            <a:off x="202758" y="622987"/>
            <a:ext cx="8738483"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44901799"/>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13E9EF-8399-0251-3D2B-D199835272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DFB8E4-3521-8389-9667-4DBA547BA8A4}"/>
              </a:ext>
            </a:extLst>
          </p:cNvPr>
          <p:cNvSpPr>
            <a:spLocks noGrp="1"/>
          </p:cNvSpPr>
          <p:nvPr>
            <p:ph type="title"/>
          </p:nvPr>
        </p:nvSpPr>
        <p:spPr>
          <a:xfrm>
            <a:off x="202759" y="1223388"/>
            <a:ext cx="8738482" cy="830997"/>
          </a:xfrm>
        </p:spPr>
        <p:txBody>
          <a:bodyPr>
            <a:normAutofit fontScale="90000"/>
          </a:bodyPr>
          <a:lstStyle/>
          <a:p>
            <a:r>
              <a:rPr lang="en-US" dirty="0"/>
              <a:t>Validating- Warnings &amp; Workflows</a:t>
            </a:r>
            <a:endParaRPr lang="en-US" i="1" dirty="0"/>
          </a:p>
        </p:txBody>
      </p:sp>
      <p:cxnSp>
        <p:nvCxnSpPr>
          <p:cNvPr id="6" name="Straight Connector 5">
            <a:extLst>
              <a:ext uri="{FF2B5EF4-FFF2-40B4-BE49-F238E27FC236}">
                <a16:creationId xmlns:a16="http://schemas.microsoft.com/office/drawing/2014/main" id="{C8D1E398-B8D2-E417-17B2-41B31C9C6121}"/>
              </a:ext>
            </a:extLst>
          </p:cNvPr>
          <p:cNvCxnSpPr>
            <a:cxnSpLocks/>
          </p:cNvCxnSpPr>
          <p:nvPr/>
        </p:nvCxnSpPr>
        <p:spPr>
          <a:xfrm>
            <a:off x="202758" y="2047368"/>
            <a:ext cx="8738483" cy="0"/>
          </a:xfrm>
          <a:prstGeom prst="line">
            <a:avLst/>
          </a:prstGeom>
        </p:spPr>
        <p:style>
          <a:lnRef idx="2">
            <a:schemeClr val="accent1"/>
          </a:lnRef>
          <a:fillRef idx="0">
            <a:schemeClr val="accent1"/>
          </a:fillRef>
          <a:effectRef idx="1">
            <a:schemeClr val="accent1"/>
          </a:effectRef>
          <a:fontRef idx="minor">
            <a:schemeClr val="tx1"/>
          </a:fontRef>
        </p:style>
      </p:cxnSp>
      <p:grpSp>
        <p:nvGrpSpPr>
          <p:cNvPr id="3" name="Group 2">
            <a:extLst>
              <a:ext uri="{FF2B5EF4-FFF2-40B4-BE49-F238E27FC236}">
                <a16:creationId xmlns:a16="http://schemas.microsoft.com/office/drawing/2014/main" id="{7C99DFC3-0391-FAC8-C68D-58D20655C933}"/>
              </a:ext>
            </a:extLst>
          </p:cNvPr>
          <p:cNvGrpSpPr/>
          <p:nvPr/>
        </p:nvGrpSpPr>
        <p:grpSpPr>
          <a:xfrm>
            <a:off x="2490418" y="3042394"/>
            <a:ext cx="4163164" cy="2692754"/>
            <a:chOff x="3741946" y="2363664"/>
            <a:chExt cx="4743409" cy="3156800"/>
          </a:xfrm>
        </p:grpSpPr>
        <p:grpSp>
          <p:nvGrpSpPr>
            <p:cNvPr id="4" name="Group 3">
              <a:extLst>
                <a:ext uri="{FF2B5EF4-FFF2-40B4-BE49-F238E27FC236}">
                  <a16:creationId xmlns:a16="http://schemas.microsoft.com/office/drawing/2014/main" id="{1CA2DA9A-05B0-7F08-A385-C1CD113F3635}"/>
                </a:ext>
              </a:extLst>
            </p:cNvPr>
            <p:cNvGrpSpPr/>
            <p:nvPr/>
          </p:nvGrpSpPr>
          <p:grpSpPr>
            <a:xfrm>
              <a:off x="3741946" y="2384224"/>
              <a:ext cx="1798056" cy="3136240"/>
              <a:chOff x="3741946" y="2384224"/>
              <a:chExt cx="1798056" cy="3136240"/>
            </a:xfrm>
          </p:grpSpPr>
          <p:sp>
            <p:nvSpPr>
              <p:cNvPr id="9" name="TextBox 8">
                <a:extLst>
                  <a:ext uri="{FF2B5EF4-FFF2-40B4-BE49-F238E27FC236}">
                    <a16:creationId xmlns:a16="http://schemas.microsoft.com/office/drawing/2014/main" id="{D851EF0A-A4B9-654A-4C7A-2879ADD63C78}"/>
                  </a:ext>
                </a:extLst>
              </p:cNvPr>
              <p:cNvSpPr txBox="1"/>
              <p:nvPr/>
            </p:nvSpPr>
            <p:spPr>
              <a:xfrm>
                <a:off x="3741946" y="4320135"/>
                <a:ext cx="1745304" cy="1200329"/>
              </a:xfrm>
              <a:prstGeom prst="rect">
                <a:avLst/>
              </a:prstGeom>
              <a:noFill/>
            </p:spPr>
            <p:txBody>
              <a:bodyPr wrap="square" rtlCol="0">
                <a:spAutoFit/>
              </a:bodyPr>
              <a:lstStyle/>
              <a:p>
                <a:pPr algn="ctr"/>
                <a:r>
                  <a:rPr lang="en-US" b="1">
                    <a:solidFill>
                      <a:schemeClr val="tx1">
                        <a:lumMod val="75000"/>
                      </a:schemeClr>
                    </a:solidFill>
                    <a:latin typeface="Inter" panose="020B0502030000000004" pitchFamily="34" charset="0"/>
                    <a:ea typeface="Inter" panose="020B0502030000000004" pitchFamily="34" charset="0"/>
                  </a:rPr>
                  <a:t>Warning</a:t>
                </a:r>
                <a:br>
                  <a:rPr lang="en-US">
                    <a:solidFill>
                      <a:schemeClr val="tx1">
                        <a:lumMod val="75000"/>
                      </a:schemeClr>
                    </a:solidFill>
                    <a:latin typeface="Inter" panose="020B0502030000000004" pitchFamily="34" charset="0"/>
                    <a:ea typeface="Inter" panose="020B0502030000000004" pitchFamily="34" charset="0"/>
                  </a:rPr>
                </a:br>
                <a:r>
                  <a:rPr lang="en-US">
                    <a:solidFill>
                      <a:schemeClr val="tx1">
                        <a:lumMod val="75000"/>
                      </a:schemeClr>
                    </a:solidFill>
                    <a:latin typeface="Inter" panose="020B0502030000000004" pitchFamily="34" charset="0"/>
                    <a:ea typeface="Inter" panose="020B0502030000000004" pitchFamily="34" charset="0"/>
                  </a:rPr>
                  <a:t>Can Save, but Proceed with Caution</a:t>
                </a:r>
                <a:endParaRPr lang="en-US" b="1">
                  <a:solidFill>
                    <a:schemeClr val="tx1">
                      <a:lumMod val="75000"/>
                    </a:schemeClr>
                  </a:solidFill>
                  <a:latin typeface="Inter" panose="020B0502030000000004" pitchFamily="34" charset="0"/>
                  <a:ea typeface="Inter" panose="020B0502030000000004" pitchFamily="34" charset="0"/>
                </a:endParaRPr>
              </a:p>
            </p:txBody>
          </p:sp>
          <p:pic>
            <p:nvPicPr>
              <p:cNvPr id="10" name="Picture 9">
                <a:extLst>
                  <a:ext uri="{FF2B5EF4-FFF2-40B4-BE49-F238E27FC236}">
                    <a16:creationId xmlns:a16="http://schemas.microsoft.com/office/drawing/2014/main" id="{0AF1B2C4-F564-6A55-4171-2C623DCF6A11}"/>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3794698" y="2384224"/>
                <a:ext cx="1745304" cy="1751841"/>
              </a:xfrm>
              <a:prstGeom prst="rect">
                <a:avLst/>
              </a:prstGeom>
            </p:spPr>
          </p:pic>
        </p:grpSp>
        <p:grpSp>
          <p:nvGrpSpPr>
            <p:cNvPr id="5" name="Group 4">
              <a:extLst>
                <a:ext uri="{FF2B5EF4-FFF2-40B4-BE49-F238E27FC236}">
                  <a16:creationId xmlns:a16="http://schemas.microsoft.com/office/drawing/2014/main" id="{57307272-6392-4B76-A04F-8C64AA5F799C}"/>
                </a:ext>
              </a:extLst>
            </p:cNvPr>
            <p:cNvGrpSpPr/>
            <p:nvPr/>
          </p:nvGrpSpPr>
          <p:grpSpPr>
            <a:xfrm>
              <a:off x="6772396" y="2363664"/>
              <a:ext cx="1712959" cy="2679747"/>
              <a:chOff x="6772396" y="2363664"/>
              <a:chExt cx="1712959" cy="2679747"/>
            </a:xfrm>
          </p:grpSpPr>
          <p:sp>
            <p:nvSpPr>
              <p:cNvPr id="7" name="TextBox 6">
                <a:extLst>
                  <a:ext uri="{FF2B5EF4-FFF2-40B4-BE49-F238E27FC236}">
                    <a16:creationId xmlns:a16="http://schemas.microsoft.com/office/drawing/2014/main" id="{49DEB9E8-27AB-BA2C-23C7-37F8DFC31B4C}"/>
                  </a:ext>
                </a:extLst>
              </p:cNvPr>
              <p:cNvSpPr txBox="1"/>
              <p:nvPr/>
            </p:nvSpPr>
            <p:spPr>
              <a:xfrm>
                <a:off x="6772396" y="4120081"/>
                <a:ext cx="1624181" cy="923330"/>
              </a:xfrm>
              <a:prstGeom prst="rect">
                <a:avLst/>
              </a:prstGeom>
              <a:noFill/>
            </p:spPr>
            <p:txBody>
              <a:bodyPr wrap="square" rtlCol="0">
                <a:spAutoFit/>
              </a:bodyPr>
              <a:lstStyle/>
              <a:p>
                <a:pPr algn="ctr"/>
                <a:r>
                  <a:rPr lang="en-US" b="1">
                    <a:solidFill>
                      <a:schemeClr val="tx1">
                        <a:lumMod val="75000"/>
                      </a:schemeClr>
                    </a:solidFill>
                    <a:latin typeface="Inter" panose="020B0502030000000004" pitchFamily="34" charset="0"/>
                    <a:ea typeface="Inter" panose="020B0502030000000004" pitchFamily="34" charset="0"/>
                  </a:rPr>
                  <a:t>Workflow</a:t>
                </a:r>
                <a:r>
                  <a:rPr lang="en-US" sz="1125">
                    <a:solidFill>
                      <a:schemeClr val="tx1">
                        <a:lumMod val="75000"/>
                      </a:schemeClr>
                    </a:solidFill>
                    <a:latin typeface="Inter" panose="020B0502030000000004" pitchFamily="34" charset="0"/>
                    <a:ea typeface="Inter" panose="020B0502030000000004" pitchFamily="34" charset="0"/>
                  </a:rPr>
                  <a:t> </a:t>
                </a:r>
              </a:p>
              <a:p>
                <a:pPr algn="ctr"/>
                <a:r>
                  <a:rPr lang="en-US">
                    <a:solidFill>
                      <a:schemeClr val="tx1">
                        <a:lumMod val="75000"/>
                      </a:schemeClr>
                    </a:solidFill>
                    <a:latin typeface="Inter" panose="020B0502030000000004" pitchFamily="34" charset="0"/>
                    <a:ea typeface="Inter" panose="020B0502030000000004" pitchFamily="34" charset="0"/>
                  </a:rPr>
                  <a:t>Save for Approval</a:t>
                </a:r>
                <a:endParaRPr lang="en-US" b="1">
                  <a:solidFill>
                    <a:schemeClr val="tx1">
                      <a:lumMod val="75000"/>
                    </a:schemeClr>
                  </a:solidFill>
                  <a:latin typeface="Inter" panose="020B0502030000000004" pitchFamily="34" charset="0"/>
                  <a:ea typeface="Inter" panose="020B0502030000000004" pitchFamily="34" charset="0"/>
                </a:endParaRPr>
              </a:p>
            </p:txBody>
          </p:sp>
          <p:pic>
            <p:nvPicPr>
              <p:cNvPr id="8" name="Picture 7">
                <a:extLst>
                  <a:ext uri="{FF2B5EF4-FFF2-40B4-BE49-F238E27FC236}">
                    <a16:creationId xmlns:a16="http://schemas.microsoft.com/office/drawing/2014/main" id="{1274CC1E-093D-8C12-B6E1-74BCFE993FC9}"/>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835039" y="2363664"/>
                <a:ext cx="1650316" cy="1656497"/>
              </a:xfrm>
              <a:prstGeom prst="rect">
                <a:avLst/>
              </a:prstGeom>
            </p:spPr>
          </p:pic>
        </p:grpSp>
      </p:grpSp>
      <p:sp>
        <p:nvSpPr>
          <p:cNvPr id="11" name="TextBox 10">
            <a:extLst>
              <a:ext uri="{FF2B5EF4-FFF2-40B4-BE49-F238E27FC236}">
                <a16:creationId xmlns:a16="http://schemas.microsoft.com/office/drawing/2014/main" id="{7339B454-5F20-C110-4E30-9C09E3158F64}"/>
              </a:ext>
            </a:extLst>
          </p:cNvPr>
          <p:cNvSpPr txBox="1"/>
          <p:nvPr/>
        </p:nvSpPr>
        <p:spPr>
          <a:xfrm>
            <a:off x="202758" y="2124122"/>
            <a:ext cx="8738483" cy="830997"/>
          </a:xfrm>
          <a:prstGeom prst="rect">
            <a:avLst/>
          </a:prstGeom>
          <a:noFill/>
        </p:spPr>
        <p:txBody>
          <a:bodyPr wrap="square" rtlCol="0">
            <a:spAutoFit/>
          </a:bodyPr>
          <a:lstStyle/>
          <a:p>
            <a:pPr algn="ctr"/>
            <a:r>
              <a:rPr lang="en-US" sz="2400" b="1" dirty="0"/>
              <a:t>Just because you don’t receive any red error messages, doesn’t mean your schedule is flawless!</a:t>
            </a:r>
            <a:endParaRPr lang="en-US" sz="2400" dirty="0"/>
          </a:p>
        </p:txBody>
      </p:sp>
    </p:spTree>
    <p:extLst>
      <p:ext uri="{BB962C8B-B14F-4D97-AF65-F5344CB8AC3E}">
        <p14:creationId xmlns:p14="http://schemas.microsoft.com/office/powerpoint/2010/main" val="28745576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3FB351-A610-3605-EF12-BFF41E8EA6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87E7D4-8AF7-5011-9791-E729708330B7}"/>
              </a:ext>
            </a:extLst>
          </p:cNvPr>
          <p:cNvSpPr>
            <a:spLocks noGrp="1"/>
          </p:cNvSpPr>
          <p:nvPr>
            <p:ph type="title"/>
          </p:nvPr>
        </p:nvSpPr>
        <p:spPr>
          <a:xfrm>
            <a:off x="510269" y="1816879"/>
            <a:ext cx="8123462" cy="1143000"/>
          </a:xfrm>
        </p:spPr>
        <p:txBody>
          <a:bodyPr>
            <a:normAutofit fontScale="90000"/>
          </a:bodyPr>
          <a:lstStyle/>
          <a:p>
            <a:r>
              <a:rPr lang="en-US" dirty="0"/>
              <a:t>Editable Fields During Each Phase</a:t>
            </a:r>
          </a:p>
        </p:txBody>
      </p:sp>
      <p:cxnSp>
        <p:nvCxnSpPr>
          <p:cNvPr id="6" name="Straight Connector 5">
            <a:extLst>
              <a:ext uri="{FF2B5EF4-FFF2-40B4-BE49-F238E27FC236}">
                <a16:creationId xmlns:a16="http://schemas.microsoft.com/office/drawing/2014/main" id="{24BFCB31-A3F1-D45B-898D-7414E6BC2FAD}"/>
              </a:ext>
            </a:extLst>
          </p:cNvPr>
          <p:cNvCxnSpPr>
            <a:cxnSpLocks/>
          </p:cNvCxnSpPr>
          <p:nvPr/>
        </p:nvCxnSpPr>
        <p:spPr>
          <a:xfrm>
            <a:off x="202759" y="2975780"/>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Right Arrow 8">
            <a:extLst>
              <a:ext uri="{FF2B5EF4-FFF2-40B4-BE49-F238E27FC236}">
                <a16:creationId xmlns:a16="http://schemas.microsoft.com/office/drawing/2014/main" id="{4A84BA84-5823-FCAB-244C-49D01EA74E58}"/>
              </a:ext>
            </a:extLst>
          </p:cNvPr>
          <p:cNvSpPr/>
          <p:nvPr/>
        </p:nvSpPr>
        <p:spPr>
          <a:xfrm>
            <a:off x="772325" y="3332612"/>
            <a:ext cx="7759425" cy="1700533"/>
          </a:xfrm>
          <a:prstGeom prst="rightArrow">
            <a:avLst/>
          </a:prstGeom>
          <a:solidFill>
            <a:srgbClr val="410611"/>
          </a:solidFill>
          <a:ln w="38100">
            <a:solidFill>
              <a:schemeClr val="bg1">
                <a:lumMod val="6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bg1"/>
                </a:solidFill>
              </a:rPr>
              <a:t>Publish</a:t>
            </a:r>
          </a:p>
        </p:txBody>
      </p:sp>
      <p:sp>
        <p:nvSpPr>
          <p:cNvPr id="4" name="TextBox 3">
            <a:extLst>
              <a:ext uri="{FF2B5EF4-FFF2-40B4-BE49-F238E27FC236}">
                <a16:creationId xmlns:a16="http://schemas.microsoft.com/office/drawing/2014/main" id="{67F69E3C-32B6-2CF3-22C4-8F4E4A7CD9B6}"/>
              </a:ext>
            </a:extLst>
          </p:cNvPr>
          <p:cNvSpPr txBox="1"/>
          <p:nvPr/>
        </p:nvSpPr>
        <p:spPr>
          <a:xfrm>
            <a:off x="0" y="5124126"/>
            <a:ext cx="8937266" cy="646331"/>
          </a:xfrm>
          <a:prstGeom prst="rect">
            <a:avLst/>
          </a:prstGeom>
          <a:noFill/>
        </p:spPr>
        <p:txBody>
          <a:bodyPr wrap="square" rtlCol="0">
            <a:spAutoFit/>
          </a:bodyPr>
          <a:lstStyle/>
          <a:p>
            <a:pPr algn="ctr"/>
            <a:r>
              <a:rPr lang="en-US" dirty="0"/>
              <a:t>- Can no longer delete a section, you must cancel it.</a:t>
            </a:r>
          </a:p>
          <a:p>
            <a:pPr algn="ctr"/>
            <a:r>
              <a:rPr lang="en-US" dirty="0"/>
              <a:t>- After the 10</a:t>
            </a:r>
            <a:r>
              <a:rPr lang="en-US" baseline="30000" dirty="0"/>
              <a:t>th</a:t>
            </a:r>
            <a:r>
              <a:rPr lang="en-US" dirty="0"/>
              <a:t> class day an Instructor of Record Change Request </a:t>
            </a:r>
            <a:r>
              <a:rPr lang="en-US" dirty="0" err="1"/>
              <a:t>eForm</a:t>
            </a:r>
            <a:r>
              <a:rPr lang="en-US" dirty="0"/>
              <a:t> is needed.</a:t>
            </a:r>
          </a:p>
        </p:txBody>
      </p:sp>
    </p:spTree>
    <p:extLst>
      <p:ext uri="{BB962C8B-B14F-4D97-AF65-F5344CB8AC3E}">
        <p14:creationId xmlns:p14="http://schemas.microsoft.com/office/powerpoint/2010/main" val="2100723252"/>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F5E5AA-D8E8-E76B-3238-C43BB462464F}"/>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21F2B46D-FC36-556A-00BA-AADC8361C5D3}"/>
              </a:ext>
            </a:extLst>
          </p:cNvPr>
          <p:cNvSpPr txBox="1">
            <a:spLocks/>
          </p:cNvSpPr>
          <p:nvPr/>
        </p:nvSpPr>
        <p:spPr>
          <a:xfrm>
            <a:off x="0" y="29635"/>
            <a:ext cx="9144000" cy="664909"/>
          </a:xfrm>
          <a:prstGeom prst="rect">
            <a:avLst/>
          </a:prstGeom>
        </p:spPr>
        <p:txBody>
          <a:bodyPr>
            <a:normAutofit fontScale="90000" lnSpcReduction="10000"/>
          </a:bodyPr>
          <a:lstStyle>
            <a:lvl1pPr algn="ctr" defTabSz="457200" rtl="0" eaLnBrk="1" latinLnBrk="0" hangingPunct="1">
              <a:spcBef>
                <a:spcPct val="0"/>
              </a:spcBef>
              <a:buNone/>
              <a:defRPr sz="4400" kern="1200">
                <a:solidFill>
                  <a:schemeClr val="tx2"/>
                </a:solidFill>
                <a:latin typeface="+mj-lt"/>
                <a:ea typeface="+mj-ea"/>
                <a:cs typeface="+mj-cs"/>
              </a:defRPr>
            </a:lvl1pPr>
          </a:lstStyle>
          <a:p>
            <a:r>
              <a:rPr lang="en-US" dirty="0"/>
              <a:t>Validation Workflow-Please Review</a:t>
            </a:r>
            <a:endParaRPr lang="en-US" b="1" dirty="0"/>
          </a:p>
        </p:txBody>
      </p:sp>
      <p:cxnSp>
        <p:nvCxnSpPr>
          <p:cNvPr id="4" name="Straight Connector 3">
            <a:extLst>
              <a:ext uri="{FF2B5EF4-FFF2-40B4-BE49-F238E27FC236}">
                <a16:creationId xmlns:a16="http://schemas.microsoft.com/office/drawing/2014/main" id="{E3598429-D1A2-BCF7-9448-D6C6E1660C33}"/>
              </a:ext>
            </a:extLst>
          </p:cNvPr>
          <p:cNvCxnSpPr>
            <a:cxnSpLocks/>
          </p:cNvCxnSpPr>
          <p:nvPr/>
        </p:nvCxnSpPr>
        <p:spPr>
          <a:xfrm>
            <a:off x="202759" y="646838"/>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C8C37241-93B7-E475-3EA9-0BCA851DCBB1}"/>
              </a:ext>
            </a:extLst>
          </p:cNvPr>
          <p:cNvSpPr txBox="1"/>
          <p:nvPr/>
        </p:nvSpPr>
        <p:spPr>
          <a:xfrm>
            <a:off x="0" y="640639"/>
            <a:ext cx="9144000" cy="1446550"/>
          </a:xfrm>
          <a:prstGeom prst="rect">
            <a:avLst/>
          </a:prstGeom>
          <a:noFill/>
        </p:spPr>
        <p:txBody>
          <a:bodyPr wrap="square" rtlCol="0">
            <a:spAutoFit/>
          </a:bodyPr>
          <a:lstStyle/>
          <a:p>
            <a:r>
              <a:rPr lang="en-US" sz="2000" b="1" dirty="0"/>
              <a:t>02. Credit Hour to Weekly Minutes</a:t>
            </a:r>
          </a:p>
          <a:p>
            <a:pPr marL="914400" lvl="1" indent="-457200">
              <a:buFont typeface="+mj-lt"/>
              <a:buAutoNum type="alphaLcParenR"/>
            </a:pPr>
            <a:r>
              <a:rPr lang="en-US" sz="1700" dirty="0"/>
              <a:t>If you see this message, it may indicate that one or more sections are not meeting the required seat time for the number of credits assigned to the course.</a:t>
            </a:r>
          </a:p>
          <a:p>
            <a:pPr marL="914400" lvl="1" indent="-457200">
              <a:buFont typeface="+mj-lt"/>
              <a:buAutoNum type="alphaLcParenR"/>
            </a:pPr>
            <a:r>
              <a:rPr lang="en-US" sz="1700" dirty="0"/>
              <a:t>Please review anything that has days and times attached. Your lecture/lab combination may not be meeting enough so you’ll need to add time onto the lab.</a:t>
            </a:r>
          </a:p>
        </p:txBody>
      </p:sp>
      <p:sp>
        <p:nvSpPr>
          <p:cNvPr id="6" name="TextBox 5">
            <a:extLst>
              <a:ext uri="{FF2B5EF4-FFF2-40B4-BE49-F238E27FC236}">
                <a16:creationId xmlns:a16="http://schemas.microsoft.com/office/drawing/2014/main" id="{5CE80E2D-7E33-1AC4-8284-200744230695}"/>
              </a:ext>
            </a:extLst>
          </p:cNvPr>
          <p:cNvSpPr txBox="1"/>
          <p:nvPr/>
        </p:nvSpPr>
        <p:spPr>
          <a:xfrm>
            <a:off x="0" y="2087189"/>
            <a:ext cx="9112193" cy="3785652"/>
          </a:xfrm>
          <a:prstGeom prst="rect">
            <a:avLst/>
          </a:prstGeom>
          <a:noFill/>
        </p:spPr>
        <p:txBody>
          <a:bodyPr wrap="square" rtlCol="0">
            <a:spAutoFit/>
          </a:bodyPr>
          <a:lstStyle/>
          <a:p>
            <a:pPr lvl="1"/>
            <a:r>
              <a:rPr lang="en-US" sz="1500" dirty="0"/>
              <a:t>Lectures:</a:t>
            </a:r>
          </a:p>
          <a:p>
            <a:r>
              <a:rPr lang="en-US" sz="1500" dirty="0"/>
              <a:t>	1hr credit= 12.5 hours (750 minutes)= 1 contact hour</a:t>
            </a:r>
          </a:p>
          <a:p>
            <a:r>
              <a:rPr lang="en-US" sz="1500" dirty="0"/>
              <a:t>	2hr credit= 25 hours (1500 minutes)= 2 contact hours</a:t>
            </a:r>
          </a:p>
          <a:p>
            <a:r>
              <a:rPr lang="en-US" sz="1500" dirty="0"/>
              <a:t>	3hr credit= 37.5 hours (2250 minutes)= 3 contact hours</a:t>
            </a:r>
          </a:p>
          <a:p>
            <a:r>
              <a:rPr lang="en-US" sz="1500" dirty="0"/>
              <a:t>	4hr credit= 50 hours (3000 minutes)= 4 contact hours</a:t>
            </a:r>
          </a:p>
          <a:p>
            <a:pPr lvl="1"/>
            <a:r>
              <a:rPr lang="en-US" sz="1500" dirty="0"/>
              <a:t>Lab or Studio (Doubled time than lecture):</a:t>
            </a:r>
          </a:p>
          <a:p>
            <a:r>
              <a:rPr lang="en-US" sz="1500" dirty="0"/>
              <a:t>	1hr credit= 25 hours (1500 minutes)= 2 contact hours</a:t>
            </a:r>
          </a:p>
          <a:p>
            <a:r>
              <a:rPr lang="en-US" sz="1500" dirty="0"/>
              <a:t>	2hr credit= 50 hours (3000 minutes)= 4 contact hours</a:t>
            </a:r>
          </a:p>
          <a:p>
            <a:r>
              <a:rPr lang="en-US" sz="1500" dirty="0"/>
              <a:t>	3hr credit= 42 hours (4500 minutes)= 6 contact hours</a:t>
            </a:r>
          </a:p>
          <a:p>
            <a:pPr lvl="1"/>
            <a:r>
              <a:rPr lang="en-US" sz="1500" dirty="0"/>
              <a:t>Combined Lecture/Lab:</a:t>
            </a:r>
          </a:p>
          <a:p>
            <a:r>
              <a:rPr lang="en-US" sz="1500" dirty="0"/>
              <a:t>	3hr credit=   2hr lecture credit (25hrs or 1500min)= 2 contact hours</a:t>
            </a:r>
          </a:p>
          <a:p>
            <a:r>
              <a:rPr lang="en-US" sz="1500" dirty="0"/>
              <a:t>			+</a:t>
            </a:r>
            <a:r>
              <a:rPr lang="en-US" sz="1500" u="sng" dirty="0"/>
              <a:t>1hr lab credit (25hrs or 1500min)= 2 contact hours</a:t>
            </a:r>
            <a:endParaRPr lang="en-US" sz="1500" dirty="0"/>
          </a:p>
          <a:p>
            <a:r>
              <a:rPr lang="en-US" sz="1500" dirty="0"/>
              <a:t>				50hrs or 3000 minutes= 4 contact hours	</a:t>
            </a:r>
          </a:p>
          <a:p>
            <a:r>
              <a:rPr lang="en-US" sz="1500" dirty="0"/>
              <a:t>	4hr credit=	2hr lecture credit (25hrs or 1500min)= 2 contact hours</a:t>
            </a:r>
          </a:p>
          <a:p>
            <a:r>
              <a:rPr lang="en-US" sz="1500" dirty="0"/>
              <a:t>			</a:t>
            </a:r>
            <a:r>
              <a:rPr lang="en-US" sz="1500" u="sng" dirty="0"/>
              <a:t>+2hr lab credit (20hrs or 3000min)= 4 contact hours</a:t>
            </a:r>
            <a:endParaRPr lang="en-US" sz="1500" dirty="0"/>
          </a:p>
          <a:p>
            <a:r>
              <a:rPr lang="en-US" sz="1500" dirty="0"/>
              <a:t>				75hrs or 4500minutes= 6 contact hours</a:t>
            </a:r>
          </a:p>
        </p:txBody>
      </p:sp>
    </p:spTree>
    <p:extLst>
      <p:ext uri="{BB962C8B-B14F-4D97-AF65-F5344CB8AC3E}">
        <p14:creationId xmlns:p14="http://schemas.microsoft.com/office/powerpoint/2010/main" val="2925587557"/>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7A92CD-235A-69AB-192B-CB4CD6C2B36B}"/>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8A55CE14-B33A-24BC-F004-18417CF35B9D}"/>
              </a:ext>
            </a:extLst>
          </p:cNvPr>
          <p:cNvSpPr txBox="1">
            <a:spLocks/>
          </p:cNvSpPr>
          <p:nvPr/>
        </p:nvSpPr>
        <p:spPr>
          <a:xfrm>
            <a:off x="0" y="29635"/>
            <a:ext cx="9144000" cy="664909"/>
          </a:xfrm>
          <a:prstGeom prst="rect">
            <a:avLst/>
          </a:prstGeom>
        </p:spPr>
        <p:txBody>
          <a:bodyPr>
            <a:normAutofit fontScale="90000" lnSpcReduction="10000"/>
          </a:bodyPr>
          <a:lstStyle>
            <a:lvl1pPr algn="ctr" defTabSz="457200" rtl="0" eaLnBrk="1" latinLnBrk="0" hangingPunct="1">
              <a:spcBef>
                <a:spcPct val="0"/>
              </a:spcBef>
              <a:buNone/>
              <a:defRPr sz="4400" kern="1200">
                <a:solidFill>
                  <a:schemeClr val="tx2"/>
                </a:solidFill>
                <a:latin typeface="+mj-lt"/>
                <a:ea typeface="+mj-ea"/>
                <a:cs typeface="+mj-cs"/>
              </a:defRPr>
            </a:lvl1pPr>
          </a:lstStyle>
          <a:p>
            <a:r>
              <a:rPr lang="en-US" dirty="0"/>
              <a:t>Validation Workflow-Please Review</a:t>
            </a:r>
            <a:endParaRPr lang="en-US" b="1" dirty="0"/>
          </a:p>
        </p:txBody>
      </p:sp>
      <p:cxnSp>
        <p:nvCxnSpPr>
          <p:cNvPr id="4" name="Straight Connector 3">
            <a:extLst>
              <a:ext uri="{FF2B5EF4-FFF2-40B4-BE49-F238E27FC236}">
                <a16:creationId xmlns:a16="http://schemas.microsoft.com/office/drawing/2014/main" id="{16A06AD0-EDB8-1B22-188B-2A299F4448E4}"/>
              </a:ext>
            </a:extLst>
          </p:cNvPr>
          <p:cNvCxnSpPr>
            <a:cxnSpLocks/>
          </p:cNvCxnSpPr>
          <p:nvPr/>
        </p:nvCxnSpPr>
        <p:spPr>
          <a:xfrm>
            <a:off x="202759" y="646838"/>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AF4D571E-8006-36C3-C519-702DA478152C}"/>
              </a:ext>
            </a:extLst>
          </p:cNvPr>
          <p:cNvSpPr txBox="1"/>
          <p:nvPr/>
        </p:nvSpPr>
        <p:spPr>
          <a:xfrm>
            <a:off x="202759" y="829716"/>
            <a:ext cx="8738483" cy="4832092"/>
          </a:xfrm>
          <a:prstGeom prst="rect">
            <a:avLst/>
          </a:prstGeom>
          <a:noFill/>
        </p:spPr>
        <p:txBody>
          <a:bodyPr wrap="square" rtlCol="0">
            <a:spAutoFit/>
          </a:bodyPr>
          <a:lstStyle/>
          <a:p>
            <a:pPr algn="ctr"/>
            <a:r>
              <a:rPr lang="en-US" sz="2800" b="1" dirty="0"/>
              <a:t>04. More than 10% of Total Combined Lecture and/or Seminar Sections in Primetime Slot. </a:t>
            </a:r>
            <a:r>
              <a:rPr lang="en-US" sz="2800" dirty="0"/>
              <a:t>- To alleviate the issue of classroom availability and allow students to have the opportunity for a full schedule, only 10% of a department's total combined lecture and/or seminar sections can be listed </a:t>
            </a:r>
            <a:r>
              <a:rPr lang="en-US" sz="2800" b="1" dirty="0"/>
              <a:t>within</a:t>
            </a:r>
            <a:r>
              <a:rPr lang="en-US" sz="2800" dirty="0"/>
              <a:t> the 50 minute &amp; 75 minute time slots. If there are extenuating circumstances for why an additional section must be in a 50 minute &amp; 75 minute timeslot, please email us to explain. Further explanation on these calculations will be discussed below.</a:t>
            </a:r>
          </a:p>
        </p:txBody>
      </p:sp>
    </p:spTree>
    <p:extLst>
      <p:ext uri="{BB962C8B-B14F-4D97-AF65-F5344CB8AC3E}">
        <p14:creationId xmlns:p14="http://schemas.microsoft.com/office/powerpoint/2010/main" val="776270831"/>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F52B51-9467-D88B-FAF5-2EEE685BD2D4}"/>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424C68EB-07D7-F848-EDEC-84CC21AD71F4}"/>
              </a:ext>
            </a:extLst>
          </p:cNvPr>
          <p:cNvSpPr txBox="1">
            <a:spLocks/>
          </p:cNvSpPr>
          <p:nvPr/>
        </p:nvSpPr>
        <p:spPr>
          <a:xfrm>
            <a:off x="0" y="13733"/>
            <a:ext cx="9144000" cy="664909"/>
          </a:xfrm>
          <a:prstGeom prst="rect">
            <a:avLst/>
          </a:prstGeom>
        </p:spPr>
        <p:txBody>
          <a:bodyPr>
            <a:normAutofit fontScale="90000" lnSpcReduction="10000"/>
          </a:bodyPr>
          <a:lstStyle>
            <a:lvl1pPr algn="ctr" defTabSz="457200" rtl="0" eaLnBrk="1" latinLnBrk="0" hangingPunct="1">
              <a:spcBef>
                <a:spcPct val="0"/>
              </a:spcBef>
              <a:buNone/>
              <a:defRPr sz="4400" kern="1200">
                <a:solidFill>
                  <a:schemeClr val="tx2"/>
                </a:solidFill>
                <a:latin typeface="+mj-lt"/>
                <a:ea typeface="+mj-ea"/>
                <a:cs typeface="+mj-cs"/>
              </a:defRPr>
            </a:lvl1pPr>
          </a:lstStyle>
          <a:p>
            <a:r>
              <a:rPr lang="en-US" dirty="0"/>
              <a:t>Validation Workflow-Please Review</a:t>
            </a:r>
            <a:endParaRPr lang="en-US" b="1" dirty="0"/>
          </a:p>
        </p:txBody>
      </p:sp>
      <p:cxnSp>
        <p:nvCxnSpPr>
          <p:cNvPr id="4" name="Straight Connector 3">
            <a:extLst>
              <a:ext uri="{FF2B5EF4-FFF2-40B4-BE49-F238E27FC236}">
                <a16:creationId xmlns:a16="http://schemas.microsoft.com/office/drawing/2014/main" id="{53D50CC5-430A-8F8A-41B7-5692578C7A58}"/>
              </a:ext>
            </a:extLst>
          </p:cNvPr>
          <p:cNvCxnSpPr>
            <a:cxnSpLocks/>
          </p:cNvCxnSpPr>
          <p:nvPr/>
        </p:nvCxnSpPr>
        <p:spPr>
          <a:xfrm>
            <a:off x="202759" y="646838"/>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18284F8E-BF78-D414-A15C-B5908A477043}"/>
              </a:ext>
            </a:extLst>
          </p:cNvPr>
          <p:cNvSpPr txBox="1"/>
          <p:nvPr/>
        </p:nvSpPr>
        <p:spPr>
          <a:xfrm>
            <a:off x="202759" y="678642"/>
            <a:ext cx="8738483" cy="4893647"/>
          </a:xfrm>
          <a:prstGeom prst="rect">
            <a:avLst/>
          </a:prstGeom>
          <a:noFill/>
        </p:spPr>
        <p:txBody>
          <a:bodyPr wrap="square" rtlCol="0">
            <a:spAutoFit/>
          </a:bodyPr>
          <a:lstStyle/>
          <a:p>
            <a:r>
              <a:rPr lang="en-US" sz="3200" b="1" dirty="0"/>
              <a:t>Validation #s 05, 06, 09, &amp; 10</a:t>
            </a:r>
          </a:p>
          <a:p>
            <a:pPr marL="514350" indent="-514350">
              <a:buFont typeface="+mj-lt"/>
              <a:buAutoNum type="alphaLcParenR"/>
            </a:pPr>
            <a:r>
              <a:rPr lang="en-US" sz="2800" dirty="0"/>
              <a:t>These notifications appear when making changes to a section with an enrollment greater than zero.</a:t>
            </a:r>
          </a:p>
          <a:p>
            <a:pPr marL="514350" indent="-514350">
              <a:buFont typeface="+mj-lt"/>
              <a:buAutoNum type="alphaLcParenR"/>
            </a:pPr>
            <a:endParaRPr lang="en-US" sz="2800" dirty="0"/>
          </a:p>
          <a:p>
            <a:pPr marL="514350" indent="-514350">
              <a:buFont typeface="+mj-lt"/>
              <a:buAutoNum type="alphaLcParenR"/>
            </a:pPr>
            <a:r>
              <a:rPr lang="en-US" sz="2800" dirty="0"/>
              <a:t>If you are changing anything about a section AFTER student have enrolled, they MUST be notified of any significant changes.</a:t>
            </a:r>
          </a:p>
          <a:p>
            <a:pPr marL="514350" indent="-514350">
              <a:buFont typeface="+mj-lt"/>
              <a:buAutoNum type="alphaLcParenR"/>
            </a:pPr>
            <a:endParaRPr lang="en-US" sz="2800" dirty="0"/>
          </a:p>
          <a:p>
            <a:pPr marL="514350" indent="-514350">
              <a:buFont typeface="+mj-lt"/>
              <a:buAutoNum type="alphaLcParenR"/>
            </a:pPr>
            <a:r>
              <a:rPr lang="en-US" sz="2800" dirty="0"/>
              <a:t>These are a status change, an instructional method change, changes to the credit hours for variable credit courses, or changes to the days and times.</a:t>
            </a:r>
          </a:p>
        </p:txBody>
      </p:sp>
    </p:spTree>
    <p:extLst>
      <p:ext uri="{BB962C8B-B14F-4D97-AF65-F5344CB8AC3E}">
        <p14:creationId xmlns:p14="http://schemas.microsoft.com/office/powerpoint/2010/main" val="241075986"/>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FB5739-C552-2116-0007-7EDBD04AE384}"/>
            </a:ext>
          </a:extLst>
        </p:cNvPr>
        <p:cNvGrpSpPr/>
        <p:nvPr/>
      </p:nvGrpSpPr>
      <p:grpSpPr>
        <a:xfrm>
          <a:off x="0" y="0"/>
          <a:ext cx="0" cy="0"/>
          <a:chOff x="0" y="0"/>
          <a:chExt cx="0" cy="0"/>
        </a:xfrm>
      </p:grpSpPr>
      <p:grpSp>
        <p:nvGrpSpPr>
          <p:cNvPr id="11" name="Group 10">
            <a:extLst>
              <a:ext uri="{FF2B5EF4-FFF2-40B4-BE49-F238E27FC236}">
                <a16:creationId xmlns:a16="http://schemas.microsoft.com/office/drawing/2014/main" id="{1D489A9A-5075-F7F7-8E52-CE0EACFF283F}"/>
              </a:ext>
            </a:extLst>
          </p:cNvPr>
          <p:cNvGrpSpPr/>
          <p:nvPr/>
        </p:nvGrpSpPr>
        <p:grpSpPr>
          <a:xfrm>
            <a:off x="4525765" y="583786"/>
            <a:ext cx="4415476" cy="3084177"/>
            <a:chOff x="4572000" y="809021"/>
            <a:chExt cx="4415476" cy="3084177"/>
          </a:xfrm>
        </p:grpSpPr>
        <p:pic>
          <p:nvPicPr>
            <p:cNvPr id="5" name="Picture 4">
              <a:extLst>
                <a:ext uri="{FF2B5EF4-FFF2-40B4-BE49-F238E27FC236}">
                  <a16:creationId xmlns:a16="http://schemas.microsoft.com/office/drawing/2014/main" id="{F553AFBE-419A-BDF8-7242-D842573D3669}"/>
                </a:ext>
              </a:extLst>
            </p:cNvPr>
            <p:cNvPicPr>
              <a:picLocks noChangeAspect="1"/>
            </p:cNvPicPr>
            <p:nvPr/>
          </p:nvPicPr>
          <p:blipFill>
            <a:blip r:embed="rId2"/>
            <a:stretch>
              <a:fillRect/>
            </a:stretch>
          </p:blipFill>
          <p:spPr>
            <a:xfrm>
              <a:off x="4572000" y="809021"/>
              <a:ext cx="4415476" cy="3084177"/>
            </a:xfrm>
            <a:prstGeom prst="rect">
              <a:avLst/>
            </a:prstGeom>
          </p:spPr>
        </p:pic>
        <p:sp>
          <p:nvSpPr>
            <p:cNvPr id="10" name="Oval 9">
              <a:extLst>
                <a:ext uri="{FF2B5EF4-FFF2-40B4-BE49-F238E27FC236}">
                  <a16:creationId xmlns:a16="http://schemas.microsoft.com/office/drawing/2014/main" id="{C814DFE7-124D-00B9-C7A6-96968E047827}"/>
                </a:ext>
              </a:extLst>
            </p:cNvPr>
            <p:cNvSpPr/>
            <p:nvPr/>
          </p:nvSpPr>
          <p:spPr>
            <a:xfrm>
              <a:off x="6674999" y="1240896"/>
              <a:ext cx="2047582" cy="540195"/>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 name="Title 1">
            <a:extLst>
              <a:ext uri="{FF2B5EF4-FFF2-40B4-BE49-F238E27FC236}">
                <a16:creationId xmlns:a16="http://schemas.microsoft.com/office/drawing/2014/main" id="{F6CB9D3C-4D7D-A9D6-9B2D-09902890D228}"/>
              </a:ext>
            </a:extLst>
          </p:cNvPr>
          <p:cNvSpPr txBox="1">
            <a:spLocks/>
          </p:cNvSpPr>
          <p:nvPr/>
        </p:nvSpPr>
        <p:spPr>
          <a:xfrm>
            <a:off x="0" y="13733"/>
            <a:ext cx="9144000" cy="664909"/>
          </a:xfrm>
          <a:prstGeom prst="rect">
            <a:avLst/>
          </a:prstGeom>
        </p:spPr>
        <p:txBody>
          <a:bodyPr>
            <a:normAutofit fontScale="90000" lnSpcReduction="10000"/>
          </a:bodyPr>
          <a:lstStyle>
            <a:lvl1pPr algn="ctr" defTabSz="457200" rtl="0" eaLnBrk="1" latinLnBrk="0" hangingPunct="1">
              <a:spcBef>
                <a:spcPct val="0"/>
              </a:spcBef>
              <a:buNone/>
              <a:defRPr sz="4400" kern="1200">
                <a:solidFill>
                  <a:schemeClr val="tx2"/>
                </a:solidFill>
                <a:latin typeface="+mj-lt"/>
                <a:ea typeface="+mj-ea"/>
                <a:cs typeface="+mj-cs"/>
              </a:defRPr>
            </a:lvl1pPr>
          </a:lstStyle>
          <a:p>
            <a:r>
              <a:rPr lang="en-US" dirty="0"/>
              <a:t>Validation Workflow-Please Review</a:t>
            </a:r>
            <a:endParaRPr lang="en-US" b="1" dirty="0"/>
          </a:p>
        </p:txBody>
      </p:sp>
      <p:cxnSp>
        <p:nvCxnSpPr>
          <p:cNvPr id="4" name="Straight Connector 3">
            <a:extLst>
              <a:ext uri="{FF2B5EF4-FFF2-40B4-BE49-F238E27FC236}">
                <a16:creationId xmlns:a16="http://schemas.microsoft.com/office/drawing/2014/main" id="{4F216A93-3DAA-E2C3-C6B1-78083AA099F8}"/>
              </a:ext>
            </a:extLst>
          </p:cNvPr>
          <p:cNvCxnSpPr>
            <a:cxnSpLocks/>
          </p:cNvCxnSpPr>
          <p:nvPr/>
        </p:nvCxnSpPr>
        <p:spPr>
          <a:xfrm>
            <a:off x="202758" y="543470"/>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21852DBE-99CB-5804-4CBF-E1F4A402585C}"/>
              </a:ext>
            </a:extLst>
          </p:cNvPr>
          <p:cNvSpPr txBox="1"/>
          <p:nvPr/>
        </p:nvSpPr>
        <p:spPr>
          <a:xfrm>
            <a:off x="11927" y="574808"/>
            <a:ext cx="4036420" cy="5509200"/>
          </a:xfrm>
          <a:prstGeom prst="rect">
            <a:avLst/>
          </a:prstGeom>
          <a:noFill/>
        </p:spPr>
        <p:txBody>
          <a:bodyPr wrap="square" rtlCol="0">
            <a:spAutoFit/>
          </a:bodyPr>
          <a:lstStyle/>
          <a:p>
            <a:r>
              <a:rPr lang="en-US" sz="2400" b="1" dirty="0"/>
              <a:t>32. Instructional method of H, O, or N outside of Campus 5 requires review</a:t>
            </a:r>
          </a:p>
          <a:p>
            <a:endParaRPr lang="en-US" sz="1050" b="1" dirty="0"/>
          </a:p>
          <a:p>
            <a:pPr marL="457200" indent="-457200">
              <a:buFont typeface="+mj-lt"/>
              <a:buAutoNum type="alphaLcParenR"/>
            </a:pPr>
            <a:r>
              <a:rPr lang="en-US" sz="1600" dirty="0"/>
              <a:t>BEFORE you submit a section for a course as an online delivery method or hybrid, PLEASE make sure that course is approved for Campus 5/Online Education.</a:t>
            </a:r>
          </a:p>
          <a:p>
            <a:pPr marL="457200" indent="-457200">
              <a:buFont typeface="+mj-lt"/>
              <a:buAutoNum type="alphaLcParenR"/>
            </a:pPr>
            <a:r>
              <a:rPr lang="en-US" sz="1600" dirty="0"/>
              <a:t>If it is not, DO NOT list it that way.</a:t>
            </a:r>
          </a:p>
          <a:p>
            <a:pPr marL="457200" indent="-457200">
              <a:buFont typeface="+mj-lt"/>
              <a:buAutoNum type="alphaLcParenR"/>
            </a:pPr>
            <a:r>
              <a:rPr lang="en-US" sz="1600" dirty="0"/>
              <a:t>If it’s going through UCCC, and hasn’t been approved yet, DO NOT list it this way.</a:t>
            </a:r>
          </a:p>
          <a:p>
            <a:pPr marL="457200" indent="-457200">
              <a:buFont typeface="+mj-lt"/>
              <a:buAutoNum type="alphaLcParenR"/>
            </a:pPr>
            <a:r>
              <a:rPr lang="en-US" sz="1600" dirty="0"/>
              <a:t>To view whether or not a course has Campus 5 approval you can check the campus dropdown in the CLSS scheduling box or you can go to CIM and search the course: </a:t>
            </a:r>
            <a:r>
              <a:rPr lang="en-US" sz="1600" u="sng" dirty="0"/>
              <a:t>https://next.catalog.msstate.edu/courseadmin/</a:t>
            </a:r>
          </a:p>
        </p:txBody>
      </p:sp>
      <p:grpSp>
        <p:nvGrpSpPr>
          <p:cNvPr id="9" name="Group 8">
            <a:extLst>
              <a:ext uri="{FF2B5EF4-FFF2-40B4-BE49-F238E27FC236}">
                <a16:creationId xmlns:a16="http://schemas.microsoft.com/office/drawing/2014/main" id="{EA4C9D88-C67A-A33C-4466-948C38A93527}"/>
              </a:ext>
            </a:extLst>
          </p:cNvPr>
          <p:cNvGrpSpPr/>
          <p:nvPr/>
        </p:nvGrpSpPr>
        <p:grpSpPr>
          <a:xfrm>
            <a:off x="4048347" y="1845227"/>
            <a:ext cx="3032556" cy="3997112"/>
            <a:chOff x="5006504" y="718455"/>
            <a:chExt cx="2609145" cy="3658689"/>
          </a:xfrm>
        </p:grpSpPr>
        <p:pic>
          <p:nvPicPr>
            <p:cNvPr id="6" name="Picture 5">
              <a:extLst>
                <a:ext uri="{FF2B5EF4-FFF2-40B4-BE49-F238E27FC236}">
                  <a16:creationId xmlns:a16="http://schemas.microsoft.com/office/drawing/2014/main" id="{AF51D7DB-5FA0-8E44-3E02-98A4C563EA05}"/>
                </a:ext>
              </a:extLst>
            </p:cNvPr>
            <p:cNvPicPr>
              <a:picLocks noChangeAspect="1"/>
            </p:cNvPicPr>
            <p:nvPr/>
          </p:nvPicPr>
          <p:blipFill>
            <a:blip r:embed="rId3"/>
            <a:stretch>
              <a:fillRect/>
            </a:stretch>
          </p:blipFill>
          <p:spPr>
            <a:xfrm>
              <a:off x="5006504" y="718455"/>
              <a:ext cx="2609145" cy="3618876"/>
            </a:xfrm>
            <a:prstGeom prst="rect">
              <a:avLst/>
            </a:prstGeom>
          </p:spPr>
        </p:pic>
        <p:sp>
          <p:nvSpPr>
            <p:cNvPr id="7" name="Oval 6">
              <a:extLst>
                <a:ext uri="{FF2B5EF4-FFF2-40B4-BE49-F238E27FC236}">
                  <a16:creationId xmlns:a16="http://schemas.microsoft.com/office/drawing/2014/main" id="{1D11BADC-ADB1-EA64-23D9-9940B8D7A961}"/>
                </a:ext>
              </a:extLst>
            </p:cNvPr>
            <p:cNvSpPr/>
            <p:nvPr/>
          </p:nvSpPr>
          <p:spPr>
            <a:xfrm>
              <a:off x="5006504" y="3964814"/>
              <a:ext cx="1297192" cy="412330"/>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118138834"/>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D5F7FC-5389-7E92-446B-D386A707017F}"/>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07334131-8F5F-3795-3178-9ED8F0929DD3}"/>
              </a:ext>
            </a:extLst>
          </p:cNvPr>
          <p:cNvSpPr txBox="1">
            <a:spLocks/>
          </p:cNvSpPr>
          <p:nvPr/>
        </p:nvSpPr>
        <p:spPr>
          <a:xfrm>
            <a:off x="0" y="0"/>
            <a:ext cx="9144000" cy="795130"/>
          </a:xfrm>
          <a:prstGeom prst="rect">
            <a:avLst/>
          </a:prstGeom>
        </p:spPr>
        <p:txBody>
          <a:bodyPr>
            <a:normAutofit fontScale="97500"/>
          </a:bodyPr>
          <a:lstStyle>
            <a:lvl1pPr algn="ctr" defTabSz="457200" rtl="0" eaLnBrk="1" latinLnBrk="0" hangingPunct="1">
              <a:spcBef>
                <a:spcPct val="0"/>
              </a:spcBef>
              <a:buNone/>
              <a:defRPr sz="4400" kern="1200">
                <a:solidFill>
                  <a:schemeClr val="tx2"/>
                </a:solidFill>
                <a:latin typeface="+mj-lt"/>
                <a:ea typeface="+mj-ea"/>
                <a:cs typeface="+mj-cs"/>
              </a:defRPr>
            </a:lvl1pPr>
          </a:lstStyle>
          <a:p>
            <a:r>
              <a:rPr lang="en-US" sz="2800" dirty="0"/>
              <a:t>Validation Warning &amp; Workflow -Please Review</a:t>
            </a:r>
            <a:endParaRPr lang="en-US" sz="2800" b="1" dirty="0"/>
          </a:p>
        </p:txBody>
      </p:sp>
      <p:cxnSp>
        <p:nvCxnSpPr>
          <p:cNvPr id="4" name="Straight Connector 3">
            <a:extLst>
              <a:ext uri="{FF2B5EF4-FFF2-40B4-BE49-F238E27FC236}">
                <a16:creationId xmlns:a16="http://schemas.microsoft.com/office/drawing/2014/main" id="{FF98CAD5-2831-A1B1-9FCA-38D70BC1FDDC}"/>
              </a:ext>
            </a:extLst>
          </p:cNvPr>
          <p:cNvCxnSpPr>
            <a:cxnSpLocks/>
          </p:cNvCxnSpPr>
          <p:nvPr/>
        </p:nvCxnSpPr>
        <p:spPr>
          <a:xfrm>
            <a:off x="202759" y="646838"/>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BB8BD8B0-A9B6-D804-590D-B17B5FE0F2D8}"/>
              </a:ext>
            </a:extLst>
          </p:cNvPr>
          <p:cNvSpPr txBox="1"/>
          <p:nvPr/>
        </p:nvSpPr>
        <p:spPr>
          <a:xfrm>
            <a:off x="188402" y="646838"/>
            <a:ext cx="8738483" cy="3170099"/>
          </a:xfrm>
          <a:prstGeom prst="rect">
            <a:avLst/>
          </a:prstGeom>
          <a:noFill/>
        </p:spPr>
        <p:txBody>
          <a:bodyPr wrap="square" rtlCol="0">
            <a:spAutoFit/>
          </a:bodyPr>
          <a:lstStyle/>
          <a:p>
            <a:r>
              <a:rPr lang="en-US" sz="3200" b="1" dirty="0"/>
              <a:t>34a. Schedule Type C and not linked.</a:t>
            </a:r>
          </a:p>
          <a:p>
            <a:pPr marL="342900" indent="-342900">
              <a:buFont typeface="+mj-lt"/>
              <a:buAutoNum type="alphaLcParenR"/>
            </a:pPr>
            <a:r>
              <a:rPr lang="en-US" sz="2400" dirty="0"/>
              <a:t>VERY IMPORTANT.</a:t>
            </a:r>
          </a:p>
          <a:p>
            <a:pPr marL="342900" indent="-342900">
              <a:buFont typeface="+mj-lt"/>
              <a:buAutoNum type="alphaLcParenR"/>
            </a:pPr>
            <a:r>
              <a:rPr lang="en-US" sz="2400" dirty="0"/>
              <a:t>If students must take a non-credit producing lab along with the lecture, please make sure you have the "Link To Any Non-credit Producing Lab Sections" selected on the lecture section. Both the lecture and lab sections must be linked to one another. If they are not, students will not be prompted to register for both.</a:t>
            </a:r>
            <a:endParaRPr lang="en-US" sz="1400" dirty="0"/>
          </a:p>
        </p:txBody>
      </p:sp>
      <p:sp>
        <p:nvSpPr>
          <p:cNvPr id="2" name="TextBox 1">
            <a:extLst>
              <a:ext uri="{FF2B5EF4-FFF2-40B4-BE49-F238E27FC236}">
                <a16:creationId xmlns:a16="http://schemas.microsoft.com/office/drawing/2014/main" id="{B5E71670-E5D2-76F3-37F5-B84FF05AE1A8}"/>
              </a:ext>
            </a:extLst>
          </p:cNvPr>
          <p:cNvSpPr txBox="1"/>
          <p:nvPr/>
        </p:nvSpPr>
        <p:spPr>
          <a:xfrm>
            <a:off x="174045" y="3756189"/>
            <a:ext cx="8738483" cy="2185214"/>
          </a:xfrm>
          <a:prstGeom prst="rect">
            <a:avLst/>
          </a:prstGeom>
          <a:noFill/>
        </p:spPr>
        <p:txBody>
          <a:bodyPr wrap="square" rtlCol="0">
            <a:spAutoFit/>
          </a:bodyPr>
          <a:lstStyle/>
          <a:p>
            <a:r>
              <a:rPr lang="en-US" sz="3200" b="1" dirty="0"/>
              <a:t>37. Max enrollment of 60 or higher with instructional method F requires review.</a:t>
            </a:r>
          </a:p>
          <a:p>
            <a:pPr marL="342900" indent="-342900">
              <a:buFont typeface="+mj-lt"/>
              <a:buAutoNum type="alphaLcParenR"/>
            </a:pPr>
            <a:r>
              <a:rPr lang="en-US" sz="2400" dirty="0"/>
              <a:t>If you see this make sure that every single one of these sections have been submitted through the auditorium request!</a:t>
            </a:r>
            <a:endParaRPr lang="en-US" sz="1400" dirty="0"/>
          </a:p>
        </p:txBody>
      </p:sp>
    </p:spTree>
    <p:extLst>
      <p:ext uri="{BB962C8B-B14F-4D97-AF65-F5344CB8AC3E}">
        <p14:creationId xmlns:p14="http://schemas.microsoft.com/office/powerpoint/2010/main" val="4069306865"/>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C18EEB-9AE5-8F22-E081-F04EFBAE306B}"/>
            </a:ext>
          </a:extLst>
        </p:cNvPr>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3A82D2D5-BB9E-697F-C616-97BE53EA3B73}"/>
              </a:ext>
            </a:extLst>
          </p:cNvPr>
          <p:cNvCxnSpPr>
            <a:cxnSpLocks/>
          </p:cNvCxnSpPr>
          <p:nvPr/>
        </p:nvCxnSpPr>
        <p:spPr>
          <a:xfrm>
            <a:off x="202758" y="588396"/>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A2A1CCEF-FE6E-FC9D-71C1-845C243EEA75}"/>
              </a:ext>
            </a:extLst>
          </p:cNvPr>
          <p:cNvSpPr txBox="1"/>
          <p:nvPr/>
        </p:nvSpPr>
        <p:spPr>
          <a:xfrm>
            <a:off x="1" y="654789"/>
            <a:ext cx="9143999" cy="5262979"/>
          </a:xfrm>
          <a:prstGeom prst="rect">
            <a:avLst/>
          </a:prstGeom>
          <a:noFill/>
        </p:spPr>
        <p:txBody>
          <a:bodyPr wrap="square" rtlCol="0">
            <a:spAutoFit/>
          </a:bodyPr>
          <a:lstStyle/>
          <a:p>
            <a:r>
              <a:rPr lang="en-US" sz="2400" b="1" dirty="0"/>
              <a:t>43. Non-admins may only select a general assignment room, no room needed, or ONLINE room.</a:t>
            </a:r>
          </a:p>
          <a:p>
            <a:pPr marL="914400" lvl="1" indent="-457200">
              <a:buFont typeface="+mj-lt"/>
              <a:buAutoNum type="alphaLcParenR"/>
            </a:pPr>
            <a:r>
              <a:rPr lang="en-US" sz="2400" dirty="0"/>
              <a:t>Only pointing this out because we have gotten a lot of “no room needed” submissions when that’s not the case. </a:t>
            </a:r>
          </a:p>
          <a:p>
            <a:pPr marL="914400" lvl="1" indent="-457200">
              <a:buFont typeface="+mj-lt"/>
              <a:buAutoNum type="alphaLcParenR"/>
            </a:pPr>
            <a:r>
              <a:rPr lang="en-US" sz="2400" dirty="0"/>
              <a:t>PLEASE only use this selection if you really don’t need a room!!</a:t>
            </a:r>
          </a:p>
          <a:p>
            <a:r>
              <a:rPr lang="en-US" sz="2400" b="1" dirty="0"/>
              <a:t>52W. Special Topic Approval.</a:t>
            </a:r>
          </a:p>
          <a:p>
            <a:pPr marL="914400" lvl="1" indent="-457200">
              <a:buFont typeface="+mj-lt"/>
              <a:buAutoNum type="alphaLcParenR"/>
            </a:pPr>
            <a:r>
              <a:rPr lang="en-US" sz="2400" dirty="0"/>
              <a:t>Do not submit this special topic unless it has been approved by UCCC. </a:t>
            </a:r>
          </a:p>
          <a:p>
            <a:pPr marL="914400" lvl="1" indent="-457200">
              <a:buFont typeface="+mj-lt"/>
              <a:buAutoNum type="alphaLcParenR"/>
            </a:pPr>
            <a:r>
              <a:rPr lang="en-US" sz="2400" dirty="0"/>
              <a:t>If you have not received an approval email from Dr. Perkins, do not submit this yet</a:t>
            </a:r>
            <a:r>
              <a:rPr lang="en-US" sz="2400"/>
              <a:t>. </a:t>
            </a:r>
          </a:p>
          <a:p>
            <a:pPr marL="914400" lvl="1" indent="-457200">
              <a:buFont typeface="+mj-lt"/>
              <a:buAutoNum type="alphaLcParenR"/>
            </a:pPr>
            <a:r>
              <a:rPr lang="en-US" sz="2400"/>
              <a:t>If </a:t>
            </a:r>
            <a:r>
              <a:rPr lang="en-US" sz="2400" dirty="0"/>
              <a:t>an approval email has been received, ensure the subject code, course number, secondary title, and campus match exactly what was submitted and approved.</a:t>
            </a:r>
          </a:p>
        </p:txBody>
      </p:sp>
      <p:sp>
        <p:nvSpPr>
          <p:cNvPr id="6" name="Title 1">
            <a:extLst>
              <a:ext uri="{FF2B5EF4-FFF2-40B4-BE49-F238E27FC236}">
                <a16:creationId xmlns:a16="http://schemas.microsoft.com/office/drawing/2014/main" id="{CF871A62-8FE8-D86B-EB8F-BAB478257318}"/>
              </a:ext>
            </a:extLst>
          </p:cNvPr>
          <p:cNvSpPr txBox="1">
            <a:spLocks/>
          </p:cNvSpPr>
          <p:nvPr/>
        </p:nvSpPr>
        <p:spPr>
          <a:xfrm>
            <a:off x="0" y="-1"/>
            <a:ext cx="9144000" cy="1152939"/>
          </a:xfrm>
          <a:prstGeom prst="rect">
            <a:avLst/>
          </a:prstGeom>
        </p:spPr>
        <p:txBody>
          <a:bodyPr>
            <a:normAutofit fontScale="97500"/>
          </a:bodyPr>
          <a:lstStyle>
            <a:lvl1pPr algn="ctr" defTabSz="457200" rtl="0" eaLnBrk="1" latinLnBrk="0" hangingPunct="1">
              <a:spcBef>
                <a:spcPct val="0"/>
              </a:spcBef>
              <a:buNone/>
              <a:defRPr sz="4400" kern="1200">
                <a:solidFill>
                  <a:schemeClr val="tx2"/>
                </a:solidFill>
                <a:latin typeface="+mj-lt"/>
                <a:ea typeface="+mj-ea"/>
                <a:cs typeface="+mj-cs"/>
              </a:defRPr>
            </a:lvl1pPr>
          </a:lstStyle>
          <a:p>
            <a:r>
              <a:rPr lang="en-US" sz="3200" dirty="0"/>
              <a:t>Validation Warning &amp; Workflow -Please Review</a:t>
            </a:r>
            <a:endParaRPr lang="en-US" sz="3200" b="1" dirty="0"/>
          </a:p>
        </p:txBody>
      </p:sp>
    </p:spTree>
    <p:extLst>
      <p:ext uri="{BB962C8B-B14F-4D97-AF65-F5344CB8AC3E}">
        <p14:creationId xmlns:p14="http://schemas.microsoft.com/office/powerpoint/2010/main" val="1892214750"/>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F3A6AE-D97D-EE99-F8AC-FB4355DCDB74}"/>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704A2602-6D4A-3095-9A0C-548E5AD7376D}"/>
              </a:ext>
            </a:extLst>
          </p:cNvPr>
          <p:cNvSpPr txBox="1">
            <a:spLocks/>
          </p:cNvSpPr>
          <p:nvPr/>
        </p:nvSpPr>
        <p:spPr>
          <a:xfrm>
            <a:off x="0" y="13733"/>
            <a:ext cx="9144000" cy="664909"/>
          </a:xfrm>
          <a:prstGeom prst="rect">
            <a:avLst/>
          </a:prstGeom>
        </p:spPr>
        <p:txBody>
          <a:bodyPr>
            <a:normAutofit fontScale="90000" lnSpcReduction="10000"/>
          </a:bodyPr>
          <a:lstStyle>
            <a:lvl1pPr algn="ctr" defTabSz="457200" rtl="0" eaLnBrk="1" latinLnBrk="0" hangingPunct="1">
              <a:spcBef>
                <a:spcPct val="0"/>
              </a:spcBef>
              <a:buNone/>
              <a:defRPr sz="4400" kern="1200">
                <a:solidFill>
                  <a:schemeClr val="tx2"/>
                </a:solidFill>
                <a:latin typeface="+mj-lt"/>
                <a:ea typeface="+mj-ea"/>
                <a:cs typeface="+mj-cs"/>
              </a:defRPr>
            </a:lvl1pPr>
          </a:lstStyle>
          <a:p>
            <a:r>
              <a:rPr lang="en-US" dirty="0"/>
              <a:t>Validation Workflow-Please Review</a:t>
            </a:r>
            <a:endParaRPr lang="en-US" b="1" dirty="0"/>
          </a:p>
        </p:txBody>
      </p:sp>
      <p:cxnSp>
        <p:nvCxnSpPr>
          <p:cNvPr id="4" name="Straight Connector 3">
            <a:extLst>
              <a:ext uri="{FF2B5EF4-FFF2-40B4-BE49-F238E27FC236}">
                <a16:creationId xmlns:a16="http://schemas.microsoft.com/office/drawing/2014/main" id="{752B3003-4BA6-9D51-9949-FCDCFE8FA170}"/>
              </a:ext>
            </a:extLst>
          </p:cNvPr>
          <p:cNvCxnSpPr>
            <a:cxnSpLocks/>
          </p:cNvCxnSpPr>
          <p:nvPr/>
        </p:nvCxnSpPr>
        <p:spPr>
          <a:xfrm>
            <a:off x="202759" y="646838"/>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FE030432-0AF6-0892-768F-5E5B8AA7A5E0}"/>
              </a:ext>
            </a:extLst>
          </p:cNvPr>
          <p:cNvSpPr txBox="1"/>
          <p:nvPr/>
        </p:nvSpPr>
        <p:spPr>
          <a:xfrm>
            <a:off x="202759" y="797510"/>
            <a:ext cx="8738483" cy="5124480"/>
          </a:xfrm>
          <a:prstGeom prst="rect">
            <a:avLst/>
          </a:prstGeom>
          <a:noFill/>
        </p:spPr>
        <p:txBody>
          <a:bodyPr wrap="square" rtlCol="0">
            <a:spAutoFit/>
          </a:bodyPr>
          <a:lstStyle/>
          <a:p>
            <a:r>
              <a:rPr lang="en-US" sz="2800" b="1" dirty="0"/>
              <a:t>58W. Refine Mode only…Cross-listing where Instructional Method does not match.</a:t>
            </a:r>
          </a:p>
          <a:p>
            <a:pPr marL="914400" lvl="1" indent="-457200">
              <a:buFont typeface="+mj-lt"/>
              <a:buAutoNum type="alphaLcParenR"/>
            </a:pPr>
            <a:r>
              <a:rPr lang="en-US" sz="2100" dirty="0"/>
              <a:t>Sections that are cross-listed must have the same instructional method. </a:t>
            </a:r>
          </a:p>
          <a:p>
            <a:pPr marL="914400" lvl="1" indent="-457200">
              <a:buFont typeface="+mj-lt"/>
              <a:buAutoNum type="alphaLcParenR"/>
            </a:pPr>
            <a:r>
              <a:rPr lang="en-US" sz="2100" dirty="0"/>
              <a:t>Example: If you’re cross-listing a Starkville section and Online Education section, both must be asynchronous or </a:t>
            </a:r>
            <a:r>
              <a:rPr lang="en-US" sz="2100" dirty="0" err="1"/>
              <a:t>synchronou</a:t>
            </a:r>
            <a:r>
              <a:rPr lang="en-US" sz="2100" dirty="0"/>
              <a:t>	</a:t>
            </a:r>
          </a:p>
          <a:p>
            <a:endParaRPr lang="en-US" sz="1200" b="1" dirty="0"/>
          </a:p>
          <a:p>
            <a:r>
              <a:rPr lang="en-US" sz="2800" b="1" dirty="0"/>
              <a:t>61. Standard Start Time</a:t>
            </a:r>
          </a:p>
          <a:p>
            <a:pPr marL="914400" lvl="1" indent="-457200">
              <a:buFont typeface="+mj-lt"/>
              <a:buAutoNum type="alphaLcParenR"/>
            </a:pPr>
            <a:r>
              <a:rPr lang="en-US" sz="2100" dirty="0"/>
              <a:t>If you see this message, some of your lectures, seminars, internship/practicum, and lecture portion of lecture/labs are not starting at a standard start time. </a:t>
            </a:r>
          </a:p>
          <a:p>
            <a:pPr marL="914400" lvl="1" indent="-457200">
              <a:buFont typeface="+mj-lt"/>
              <a:buAutoNum type="alphaLcParenR"/>
            </a:pPr>
            <a:r>
              <a:rPr lang="en-US" sz="2100" dirty="0"/>
              <a:t>To ensure it is included in the exam schedule and to prevent conflicts for students, we ask that all courses—except stand-alone labs, non-credit producing labs, and studios—begin at one of the standard start times. Especially if a room is to be assigned.</a:t>
            </a:r>
          </a:p>
        </p:txBody>
      </p:sp>
    </p:spTree>
    <p:extLst>
      <p:ext uri="{BB962C8B-B14F-4D97-AF65-F5344CB8AC3E}">
        <p14:creationId xmlns:p14="http://schemas.microsoft.com/office/powerpoint/2010/main" val="2102831092"/>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142196-58DE-722B-5FFF-AF602E7BD1A4}"/>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4A53ED8C-F5A6-E01B-0D54-C2A23F781013}"/>
              </a:ext>
            </a:extLst>
          </p:cNvPr>
          <p:cNvSpPr txBox="1">
            <a:spLocks/>
          </p:cNvSpPr>
          <p:nvPr/>
        </p:nvSpPr>
        <p:spPr>
          <a:xfrm>
            <a:off x="510269" y="75857"/>
            <a:ext cx="8123462" cy="790834"/>
          </a:xfrm>
          <a:prstGeom prst="rect">
            <a:avLst/>
          </a:prstGeom>
        </p:spPr>
        <p:txBody>
          <a:bodyPr>
            <a:normAutofit fontScale="90000"/>
          </a:bodyPr>
          <a:lstStyle>
            <a:lvl1pPr algn="ctr" defTabSz="457200" rtl="0" eaLnBrk="1" latinLnBrk="0" hangingPunct="1">
              <a:spcBef>
                <a:spcPct val="0"/>
              </a:spcBef>
              <a:buNone/>
              <a:defRPr sz="4400" kern="1200">
                <a:solidFill>
                  <a:schemeClr val="tx2"/>
                </a:solidFill>
                <a:latin typeface="+mj-lt"/>
                <a:ea typeface="+mj-ea"/>
                <a:cs typeface="+mj-cs"/>
              </a:defRPr>
            </a:lvl1pPr>
          </a:lstStyle>
          <a:p>
            <a:r>
              <a:rPr lang="en-US"/>
              <a:t>Approval Email In </a:t>
            </a:r>
            <a:r>
              <a:rPr lang="en-US" b="1" i="1"/>
              <a:t>Design Mode</a:t>
            </a:r>
            <a:r>
              <a:rPr lang="en-US" b="1"/>
              <a:t> </a:t>
            </a:r>
          </a:p>
        </p:txBody>
      </p:sp>
      <p:cxnSp>
        <p:nvCxnSpPr>
          <p:cNvPr id="4" name="Straight Connector 3">
            <a:extLst>
              <a:ext uri="{FF2B5EF4-FFF2-40B4-BE49-F238E27FC236}">
                <a16:creationId xmlns:a16="http://schemas.microsoft.com/office/drawing/2014/main" id="{5DA357E9-678C-EB8E-44FE-9EF369859250}"/>
              </a:ext>
            </a:extLst>
          </p:cNvPr>
          <p:cNvCxnSpPr>
            <a:cxnSpLocks/>
          </p:cNvCxnSpPr>
          <p:nvPr/>
        </p:nvCxnSpPr>
        <p:spPr>
          <a:xfrm>
            <a:off x="202759" y="885374"/>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DC1F293E-FF3B-980D-B343-4DB146DDBEFA}"/>
              </a:ext>
            </a:extLst>
          </p:cNvPr>
          <p:cNvSpPr txBox="1"/>
          <p:nvPr/>
        </p:nvSpPr>
        <p:spPr>
          <a:xfrm>
            <a:off x="202759" y="1036986"/>
            <a:ext cx="3923373" cy="4832092"/>
          </a:xfrm>
          <a:prstGeom prst="rect">
            <a:avLst/>
          </a:prstGeom>
          <a:noFill/>
        </p:spPr>
        <p:txBody>
          <a:bodyPr wrap="square">
            <a:spAutoFit/>
          </a:bodyPr>
          <a:lstStyle/>
          <a:p>
            <a:pPr algn="ctr"/>
            <a:r>
              <a:rPr lang="en-US" sz="2800" b="1" dirty="0"/>
              <a:t>If all is correct</a:t>
            </a:r>
            <a:r>
              <a:rPr lang="en-US" sz="2800" dirty="0"/>
              <a:t>, and there is nothing that needs to change, you will receive an email worded like this example. It will say your schedule changes were approved, and it will list the scheduling unit in the body of the email. </a:t>
            </a:r>
          </a:p>
        </p:txBody>
      </p:sp>
      <p:grpSp>
        <p:nvGrpSpPr>
          <p:cNvPr id="6" name="Group 5">
            <a:extLst>
              <a:ext uri="{FF2B5EF4-FFF2-40B4-BE49-F238E27FC236}">
                <a16:creationId xmlns:a16="http://schemas.microsoft.com/office/drawing/2014/main" id="{A2E967EA-4E8A-71CC-579B-5035729C52EB}"/>
              </a:ext>
            </a:extLst>
          </p:cNvPr>
          <p:cNvGrpSpPr/>
          <p:nvPr/>
        </p:nvGrpSpPr>
        <p:grpSpPr>
          <a:xfrm>
            <a:off x="4360777" y="1036986"/>
            <a:ext cx="4580464" cy="4656805"/>
            <a:chOff x="4360777" y="1036986"/>
            <a:chExt cx="4580464" cy="4656805"/>
          </a:xfrm>
        </p:grpSpPr>
        <p:pic>
          <p:nvPicPr>
            <p:cNvPr id="5" name="Picture 4">
              <a:extLst>
                <a:ext uri="{FF2B5EF4-FFF2-40B4-BE49-F238E27FC236}">
                  <a16:creationId xmlns:a16="http://schemas.microsoft.com/office/drawing/2014/main" id="{36554A5A-8EF9-082F-52E8-5AB3517D906E}"/>
                </a:ext>
              </a:extLst>
            </p:cNvPr>
            <p:cNvPicPr>
              <a:picLocks noChangeAspect="1"/>
            </p:cNvPicPr>
            <p:nvPr/>
          </p:nvPicPr>
          <p:blipFill>
            <a:blip r:embed="rId2"/>
            <a:stretch>
              <a:fillRect/>
            </a:stretch>
          </p:blipFill>
          <p:spPr>
            <a:xfrm>
              <a:off x="4360777" y="1036986"/>
              <a:ext cx="4580464" cy="4656805"/>
            </a:xfrm>
            <a:prstGeom prst="rect">
              <a:avLst/>
            </a:prstGeom>
          </p:spPr>
        </p:pic>
        <p:sp>
          <p:nvSpPr>
            <p:cNvPr id="7" name="Oval 6">
              <a:extLst>
                <a:ext uri="{FF2B5EF4-FFF2-40B4-BE49-F238E27FC236}">
                  <a16:creationId xmlns:a16="http://schemas.microsoft.com/office/drawing/2014/main" id="{CA9DDF7A-9E73-1E44-8C82-D3F028BB3B41}"/>
                </a:ext>
              </a:extLst>
            </p:cNvPr>
            <p:cNvSpPr/>
            <p:nvPr/>
          </p:nvSpPr>
          <p:spPr>
            <a:xfrm>
              <a:off x="4775097" y="1065661"/>
              <a:ext cx="2317466" cy="357622"/>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615178865"/>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22FC90-CCA6-0F98-E55B-D5C3B4245F03}"/>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6AB804BE-7BDC-F796-C335-623E30128A30}"/>
              </a:ext>
            </a:extLst>
          </p:cNvPr>
          <p:cNvSpPr txBox="1">
            <a:spLocks/>
          </p:cNvSpPr>
          <p:nvPr/>
        </p:nvSpPr>
        <p:spPr>
          <a:xfrm>
            <a:off x="510269" y="75857"/>
            <a:ext cx="8123462" cy="790834"/>
          </a:xfrm>
          <a:prstGeom prst="rect">
            <a:avLst/>
          </a:prstGeom>
        </p:spPr>
        <p:txBody>
          <a:bodyPr>
            <a:normAutofit fontScale="90000"/>
          </a:bodyPr>
          <a:lstStyle>
            <a:lvl1pPr algn="ctr" defTabSz="457200" rtl="0" eaLnBrk="1" latinLnBrk="0" hangingPunct="1">
              <a:spcBef>
                <a:spcPct val="0"/>
              </a:spcBef>
              <a:buNone/>
              <a:defRPr sz="4400" kern="1200">
                <a:solidFill>
                  <a:schemeClr val="tx2"/>
                </a:solidFill>
                <a:latin typeface="+mj-lt"/>
                <a:ea typeface="+mj-ea"/>
                <a:cs typeface="+mj-cs"/>
              </a:defRPr>
            </a:lvl1pPr>
          </a:lstStyle>
          <a:p>
            <a:r>
              <a:rPr lang="en-US"/>
              <a:t>Rollback Email In </a:t>
            </a:r>
            <a:r>
              <a:rPr lang="en-US" b="1" i="1"/>
              <a:t>Design Mode</a:t>
            </a:r>
            <a:r>
              <a:rPr lang="en-US" b="1"/>
              <a:t> </a:t>
            </a:r>
          </a:p>
        </p:txBody>
      </p:sp>
      <p:cxnSp>
        <p:nvCxnSpPr>
          <p:cNvPr id="4" name="Straight Connector 3">
            <a:extLst>
              <a:ext uri="{FF2B5EF4-FFF2-40B4-BE49-F238E27FC236}">
                <a16:creationId xmlns:a16="http://schemas.microsoft.com/office/drawing/2014/main" id="{A5FAF1FC-AA17-7F0D-9356-7B91B89D1BB0}"/>
              </a:ext>
            </a:extLst>
          </p:cNvPr>
          <p:cNvCxnSpPr>
            <a:cxnSpLocks/>
          </p:cNvCxnSpPr>
          <p:nvPr/>
        </p:nvCxnSpPr>
        <p:spPr>
          <a:xfrm>
            <a:off x="202759" y="885374"/>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D7B6F450-2A16-FE42-A291-DD7089ECB922}"/>
              </a:ext>
            </a:extLst>
          </p:cNvPr>
          <p:cNvSpPr txBox="1"/>
          <p:nvPr/>
        </p:nvSpPr>
        <p:spPr>
          <a:xfrm>
            <a:off x="420772" y="1003500"/>
            <a:ext cx="3261329" cy="4893647"/>
          </a:xfrm>
          <a:prstGeom prst="rect">
            <a:avLst/>
          </a:prstGeom>
          <a:noFill/>
        </p:spPr>
        <p:txBody>
          <a:bodyPr wrap="square" rtlCol="0">
            <a:spAutoFit/>
          </a:bodyPr>
          <a:lstStyle/>
          <a:p>
            <a:pPr algn="ctr"/>
            <a:r>
              <a:rPr lang="en-US" sz="2400" b="1"/>
              <a:t>If all is not correct</a:t>
            </a:r>
            <a:r>
              <a:rPr lang="en-US" sz="2400"/>
              <a:t>, you will get an email notification that your schedule has edits. In the body of the email, it will tell you what edits should be made. Once you have made those edits… YOU MUST REPEAT the “VALADATION” and “START WORKFLOW”</a:t>
            </a:r>
          </a:p>
        </p:txBody>
      </p:sp>
      <p:grpSp>
        <p:nvGrpSpPr>
          <p:cNvPr id="2" name="Group 1">
            <a:extLst>
              <a:ext uri="{FF2B5EF4-FFF2-40B4-BE49-F238E27FC236}">
                <a16:creationId xmlns:a16="http://schemas.microsoft.com/office/drawing/2014/main" id="{98727A77-B10A-B35F-E849-5107D551016E}"/>
              </a:ext>
            </a:extLst>
          </p:cNvPr>
          <p:cNvGrpSpPr/>
          <p:nvPr/>
        </p:nvGrpSpPr>
        <p:grpSpPr>
          <a:xfrm>
            <a:off x="4256589" y="960852"/>
            <a:ext cx="4593290" cy="4936295"/>
            <a:chOff x="4256589" y="960852"/>
            <a:chExt cx="4593290" cy="4936295"/>
          </a:xfrm>
        </p:grpSpPr>
        <p:pic>
          <p:nvPicPr>
            <p:cNvPr id="12" name="Picture 11">
              <a:extLst>
                <a:ext uri="{FF2B5EF4-FFF2-40B4-BE49-F238E27FC236}">
                  <a16:creationId xmlns:a16="http://schemas.microsoft.com/office/drawing/2014/main" id="{2879C5B7-BB3E-706B-8821-0C65F267B3AF}"/>
                </a:ext>
              </a:extLst>
            </p:cNvPr>
            <p:cNvPicPr>
              <a:picLocks noChangeAspect="1"/>
            </p:cNvPicPr>
            <p:nvPr/>
          </p:nvPicPr>
          <p:blipFill>
            <a:blip r:embed="rId2"/>
            <a:stretch>
              <a:fillRect/>
            </a:stretch>
          </p:blipFill>
          <p:spPr>
            <a:xfrm>
              <a:off x="4256589" y="960852"/>
              <a:ext cx="4593290" cy="4936295"/>
            </a:xfrm>
            <a:prstGeom prst="rect">
              <a:avLst/>
            </a:prstGeom>
          </p:spPr>
        </p:pic>
        <p:sp>
          <p:nvSpPr>
            <p:cNvPr id="13" name="Oval 12">
              <a:extLst>
                <a:ext uri="{FF2B5EF4-FFF2-40B4-BE49-F238E27FC236}">
                  <a16:creationId xmlns:a16="http://schemas.microsoft.com/office/drawing/2014/main" id="{1B4BE63A-6514-0F08-5646-1BF506FD6BB6}"/>
                </a:ext>
              </a:extLst>
            </p:cNvPr>
            <p:cNvSpPr/>
            <p:nvPr/>
          </p:nvSpPr>
          <p:spPr>
            <a:xfrm>
              <a:off x="4775097" y="1065661"/>
              <a:ext cx="2317466" cy="357622"/>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1D0853C6-39D1-79EA-241C-92D6712ECD26}"/>
                </a:ext>
              </a:extLst>
            </p:cNvPr>
            <p:cNvSpPr/>
            <p:nvPr/>
          </p:nvSpPr>
          <p:spPr>
            <a:xfrm>
              <a:off x="4347051" y="3071377"/>
              <a:ext cx="2435411" cy="357622"/>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627762966"/>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55E51F-78EE-DDEF-3321-D4B1B37A0599}"/>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3F521359-4431-3CE8-DFF0-A9F5139BE5B4}"/>
              </a:ext>
            </a:extLst>
          </p:cNvPr>
          <p:cNvSpPr txBox="1">
            <a:spLocks/>
          </p:cNvSpPr>
          <p:nvPr/>
        </p:nvSpPr>
        <p:spPr>
          <a:xfrm>
            <a:off x="510269" y="75857"/>
            <a:ext cx="8123462" cy="790834"/>
          </a:xfrm>
          <a:prstGeom prst="rect">
            <a:avLst/>
          </a:prstGeom>
        </p:spPr>
        <p:txBody>
          <a:bodyPr>
            <a:normAutofit fontScale="90000"/>
          </a:bodyPr>
          <a:lstStyle>
            <a:lvl1pPr algn="ctr" defTabSz="457200" rtl="0" eaLnBrk="1" latinLnBrk="0" hangingPunct="1">
              <a:spcBef>
                <a:spcPct val="0"/>
              </a:spcBef>
              <a:buNone/>
              <a:defRPr sz="4400" kern="1200">
                <a:solidFill>
                  <a:schemeClr val="tx2"/>
                </a:solidFill>
                <a:latin typeface="+mj-lt"/>
                <a:ea typeface="+mj-ea"/>
                <a:cs typeface="+mj-cs"/>
              </a:defRPr>
            </a:lvl1pPr>
          </a:lstStyle>
          <a:p>
            <a:r>
              <a:rPr lang="en-US"/>
              <a:t>Approval Email In </a:t>
            </a:r>
            <a:r>
              <a:rPr lang="en-US" b="1" i="1"/>
              <a:t>Refine Mode</a:t>
            </a:r>
            <a:r>
              <a:rPr lang="en-US" b="1"/>
              <a:t> </a:t>
            </a:r>
          </a:p>
        </p:txBody>
      </p:sp>
      <p:cxnSp>
        <p:nvCxnSpPr>
          <p:cNvPr id="4" name="Straight Connector 3">
            <a:extLst>
              <a:ext uri="{FF2B5EF4-FFF2-40B4-BE49-F238E27FC236}">
                <a16:creationId xmlns:a16="http://schemas.microsoft.com/office/drawing/2014/main" id="{2E6A6A10-560D-2835-C293-AB36F16AA23E}"/>
              </a:ext>
            </a:extLst>
          </p:cNvPr>
          <p:cNvCxnSpPr>
            <a:cxnSpLocks/>
          </p:cNvCxnSpPr>
          <p:nvPr/>
        </p:nvCxnSpPr>
        <p:spPr>
          <a:xfrm>
            <a:off x="202759" y="885374"/>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03A0973B-0CD5-F132-BABD-93C9243459A3}"/>
              </a:ext>
            </a:extLst>
          </p:cNvPr>
          <p:cNvSpPr txBox="1"/>
          <p:nvPr/>
        </p:nvSpPr>
        <p:spPr>
          <a:xfrm>
            <a:off x="185620" y="994720"/>
            <a:ext cx="3923373" cy="4401205"/>
          </a:xfrm>
          <a:prstGeom prst="rect">
            <a:avLst/>
          </a:prstGeom>
          <a:noFill/>
        </p:spPr>
        <p:txBody>
          <a:bodyPr wrap="square">
            <a:spAutoFit/>
          </a:bodyPr>
          <a:lstStyle/>
          <a:p>
            <a:pPr algn="ctr"/>
            <a:r>
              <a:rPr lang="en-US" sz="2800" b="1" dirty="0"/>
              <a:t>If all is correct</a:t>
            </a:r>
            <a:r>
              <a:rPr lang="en-US" sz="2800" dirty="0"/>
              <a:t>, in that one section and there is nothing to change, you will receive an email worded like this example. It will say your schedule changes were approved and it will list the course in the body of the email. </a:t>
            </a:r>
          </a:p>
        </p:txBody>
      </p:sp>
      <p:grpSp>
        <p:nvGrpSpPr>
          <p:cNvPr id="2" name="Group 1">
            <a:extLst>
              <a:ext uri="{FF2B5EF4-FFF2-40B4-BE49-F238E27FC236}">
                <a16:creationId xmlns:a16="http://schemas.microsoft.com/office/drawing/2014/main" id="{FF011AFB-767C-CDB7-0745-11DFDFB65C6E}"/>
              </a:ext>
            </a:extLst>
          </p:cNvPr>
          <p:cNvGrpSpPr/>
          <p:nvPr/>
        </p:nvGrpSpPr>
        <p:grpSpPr>
          <a:xfrm>
            <a:off x="4296572" y="1091215"/>
            <a:ext cx="4580464" cy="4666187"/>
            <a:chOff x="4296572" y="1091215"/>
            <a:chExt cx="4580464" cy="4666187"/>
          </a:xfrm>
        </p:grpSpPr>
        <p:pic>
          <p:nvPicPr>
            <p:cNvPr id="6" name="Picture 5">
              <a:extLst>
                <a:ext uri="{FF2B5EF4-FFF2-40B4-BE49-F238E27FC236}">
                  <a16:creationId xmlns:a16="http://schemas.microsoft.com/office/drawing/2014/main" id="{3DA95D96-2E9D-DB63-3503-DA7E9079B38B}"/>
                </a:ext>
              </a:extLst>
            </p:cNvPr>
            <p:cNvPicPr>
              <a:picLocks noChangeAspect="1"/>
            </p:cNvPicPr>
            <p:nvPr/>
          </p:nvPicPr>
          <p:blipFill>
            <a:blip r:embed="rId2"/>
            <a:stretch>
              <a:fillRect/>
            </a:stretch>
          </p:blipFill>
          <p:spPr>
            <a:xfrm>
              <a:off x="4296572" y="1100597"/>
              <a:ext cx="4580464" cy="4656805"/>
            </a:xfrm>
            <a:prstGeom prst="rect">
              <a:avLst/>
            </a:prstGeom>
          </p:spPr>
        </p:pic>
        <p:sp>
          <p:nvSpPr>
            <p:cNvPr id="9" name="Oval 8">
              <a:extLst>
                <a:ext uri="{FF2B5EF4-FFF2-40B4-BE49-F238E27FC236}">
                  <a16:creationId xmlns:a16="http://schemas.microsoft.com/office/drawing/2014/main" id="{A671BA35-0578-C75B-3301-E93E3E9D25A5}"/>
                </a:ext>
              </a:extLst>
            </p:cNvPr>
            <p:cNvSpPr/>
            <p:nvPr/>
          </p:nvSpPr>
          <p:spPr>
            <a:xfrm>
              <a:off x="4671730" y="1091215"/>
              <a:ext cx="2317466" cy="357622"/>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7356480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A0448B-7015-1C93-D63E-9BE19AEC3A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7A8E98-8E24-75FB-BFEF-4655F427456B}"/>
              </a:ext>
            </a:extLst>
          </p:cNvPr>
          <p:cNvSpPr>
            <a:spLocks noGrp="1"/>
          </p:cNvSpPr>
          <p:nvPr>
            <p:ph type="title"/>
          </p:nvPr>
        </p:nvSpPr>
        <p:spPr>
          <a:xfrm>
            <a:off x="510269" y="1816879"/>
            <a:ext cx="8123462" cy="1143000"/>
          </a:xfrm>
        </p:spPr>
        <p:txBody>
          <a:bodyPr>
            <a:normAutofit fontScale="90000"/>
          </a:bodyPr>
          <a:lstStyle/>
          <a:p>
            <a:r>
              <a:rPr lang="en-US" dirty="0"/>
              <a:t>Editable Fields During Each Phase</a:t>
            </a:r>
          </a:p>
        </p:txBody>
      </p:sp>
      <p:cxnSp>
        <p:nvCxnSpPr>
          <p:cNvPr id="6" name="Straight Connector 5">
            <a:extLst>
              <a:ext uri="{FF2B5EF4-FFF2-40B4-BE49-F238E27FC236}">
                <a16:creationId xmlns:a16="http://schemas.microsoft.com/office/drawing/2014/main" id="{1D6031D7-F985-6CD9-A165-9DF145B65656}"/>
              </a:ext>
            </a:extLst>
          </p:cNvPr>
          <p:cNvCxnSpPr>
            <a:cxnSpLocks/>
          </p:cNvCxnSpPr>
          <p:nvPr/>
        </p:nvCxnSpPr>
        <p:spPr>
          <a:xfrm>
            <a:off x="202759" y="2975780"/>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Right Arrow 8">
            <a:extLst>
              <a:ext uri="{FF2B5EF4-FFF2-40B4-BE49-F238E27FC236}">
                <a16:creationId xmlns:a16="http://schemas.microsoft.com/office/drawing/2014/main" id="{13625F1D-75AF-A025-584F-4EA9B398E219}"/>
              </a:ext>
            </a:extLst>
          </p:cNvPr>
          <p:cNvSpPr/>
          <p:nvPr/>
        </p:nvSpPr>
        <p:spPr>
          <a:xfrm>
            <a:off x="772325" y="3332612"/>
            <a:ext cx="7759425" cy="1700533"/>
          </a:xfrm>
          <a:prstGeom prst="rightArrow">
            <a:avLst/>
          </a:prstGeom>
          <a:solidFill>
            <a:srgbClr val="410611"/>
          </a:solidFill>
          <a:ln w="38100">
            <a:solidFill>
              <a:schemeClr val="bg1">
                <a:lumMod val="6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bg1"/>
                </a:solidFill>
              </a:rPr>
              <a:t>Room Assignment</a:t>
            </a:r>
          </a:p>
        </p:txBody>
      </p:sp>
      <p:sp>
        <p:nvSpPr>
          <p:cNvPr id="4" name="TextBox 3">
            <a:extLst>
              <a:ext uri="{FF2B5EF4-FFF2-40B4-BE49-F238E27FC236}">
                <a16:creationId xmlns:a16="http://schemas.microsoft.com/office/drawing/2014/main" id="{F73B36F5-3C0B-7BAC-328C-6E8213DE8337}"/>
              </a:ext>
            </a:extLst>
          </p:cNvPr>
          <p:cNvSpPr txBox="1"/>
          <p:nvPr/>
        </p:nvSpPr>
        <p:spPr>
          <a:xfrm>
            <a:off x="110832" y="5140604"/>
            <a:ext cx="8937266" cy="646331"/>
          </a:xfrm>
          <a:prstGeom prst="rect">
            <a:avLst/>
          </a:prstGeom>
          <a:noFill/>
        </p:spPr>
        <p:txBody>
          <a:bodyPr wrap="square" rtlCol="0">
            <a:spAutoFit/>
          </a:bodyPr>
          <a:lstStyle/>
          <a:p>
            <a:pPr algn="ctr"/>
            <a:r>
              <a:rPr lang="en-US" dirty="0"/>
              <a:t>Like in Admin Phase, nothing is editable until we get all initial room assignments done.</a:t>
            </a:r>
          </a:p>
        </p:txBody>
      </p:sp>
    </p:spTree>
    <p:extLst>
      <p:ext uri="{BB962C8B-B14F-4D97-AF65-F5344CB8AC3E}">
        <p14:creationId xmlns:p14="http://schemas.microsoft.com/office/powerpoint/2010/main" val="2169727168"/>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B06504-1281-95C5-6098-40EC27FFFD86}"/>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0771B504-D295-E066-94EE-A5AC7F94E316}"/>
              </a:ext>
            </a:extLst>
          </p:cNvPr>
          <p:cNvSpPr txBox="1">
            <a:spLocks/>
          </p:cNvSpPr>
          <p:nvPr/>
        </p:nvSpPr>
        <p:spPr>
          <a:xfrm>
            <a:off x="510269" y="75857"/>
            <a:ext cx="8123462" cy="790834"/>
          </a:xfrm>
          <a:prstGeom prst="rect">
            <a:avLst/>
          </a:prstGeom>
        </p:spPr>
        <p:txBody>
          <a:bodyPr>
            <a:normAutofit fontScale="97500"/>
          </a:bodyPr>
          <a:lstStyle>
            <a:lvl1pPr algn="ctr" defTabSz="457200" rtl="0" eaLnBrk="1" latinLnBrk="0" hangingPunct="1">
              <a:spcBef>
                <a:spcPct val="0"/>
              </a:spcBef>
              <a:buNone/>
              <a:defRPr sz="4400" kern="1200">
                <a:solidFill>
                  <a:schemeClr val="tx2"/>
                </a:solidFill>
                <a:latin typeface="+mj-lt"/>
                <a:ea typeface="+mj-ea"/>
                <a:cs typeface="+mj-cs"/>
              </a:defRPr>
            </a:lvl1pPr>
          </a:lstStyle>
          <a:p>
            <a:r>
              <a:rPr lang="en-US"/>
              <a:t>Rollback Email In </a:t>
            </a:r>
            <a:r>
              <a:rPr lang="en-US" b="1" i="1"/>
              <a:t>Refine Mode</a:t>
            </a:r>
            <a:r>
              <a:rPr lang="en-US" b="1"/>
              <a:t> </a:t>
            </a:r>
          </a:p>
        </p:txBody>
      </p:sp>
      <p:cxnSp>
        <p:nvCxnSpPr>
          <p:cNvPr id="4" name="Straight Connector 3">
            <a:extLst>
              <a:ext uri="{FF2B5EF4-FFF2-40B4-BE49-F238E27FC236}">
                <a16:creationId xmlns:a16="http://schemas.microsoft.com/office/drawing/2014/main" id="{1F7B045C-4860-B609-AAB9-E63EA2063E2C}"/>
              </a:ext>
            </a:extLst>
          </p:cNvPr>
          <p:cNvCxnSpPr>
            <a:cxnSpLocks/>
          </p:cNvCxnSpPr>
          <p:nvPr/>
        </p:nvCxnSpPr>
        <p:spPr>
          <a:xfrm>
            <a:off x="202759" y="885374"/>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01B5A811-AC0E-BB01-D7D7-CE97473627F2}"/>
              </a:ext>
            </a:extLst>
          </p:cNvPr>
          <p:cNvSpPr txBox="1"/>
          <p:nvPr/>
        </p:nvSpPr>
        <p:spPr>
          <a:xfrm>
            <a:off x="384991" y="982175"/>
            <a:ext cx="3332891" cy="4893647"/>
          </a:xfrm>
          <a:prstGeom prst="rect">
            <a:avLst/>
          </a:prstGeom>
          <a:noFill/>
        </p:spPr>
        <p:txBody>
          <a:bodyPr wrap="square" rtlCol="0">
            <a:spAutoFit/>
          </a:bodyPr>
          <a:lstStyle/>
          <a:p>
            <a:pPr algn="ctr"/>
            <a:r>
              <a:rPr lang="en-US" sz="2400" b="1" dirty="0"/>
              <a:t>If all is not correct </a:t>
            </a:r>
            <a:r>
              <a:rPr lang="en-US" sz="2400" dirty="0"/>
              <a:t>and you have edits that need to be made, you will receive an email worded like this example. You will see the edits that need to be made in the body of the email. Once you have made your edits… YOU MUST REPEAT “START WORKFLOW”</a:t>
            </a:r>
          </a:p>
        </p:txBody>
      </p:sp>
      <p:grpSp>
        <p:nvGrpSpPr>
          <p:cNvPr id="2" name="Group 1">
            <a:extLst>
              <a:ext uri="{FF2B5EF4-FFF2-40B4-BE49-F238E27FC236}">
                <a16:creationId xmlns:a16="http://schemas.microsoft.com/office/drawing/2014/main" id="{4738D333-A4B7-41FF-583A-B671AE45B477}"/>
              </a:ext>
            </a:extLst>
          </p:cNvPr>
          <p:cNvGrpSpPr/>
          <p:nvPr/>
        </p:nvGrpSpPr>
        <p:grpSpPr>
          <a:xfrm>
            <a:off x="4256589" y="960852"/>
            <a:ext cx="4593290" cy="4936295"/>
            <a:chOff x="4256589" y="960852"/>
            <a:chExt cx="4593290" cy="4936295"/>
          </a:xfrm>
        </p:grpSpPr>
        <p:pic>
          <p:nvPicPr>
            <p:cNvPr id="10" name="Picture 9">
              <a:extLst>
                <a:ext uri="{FF2B5EF4-FFF2-40B4-BE49-F238E27FC236}">
                  <a16:creationId xmlns:a16="http://schemas.microsoft.com/office/drawing/2014/main" id="{3567A06C-BA38-599A-64E9-39382C7D308A}"/>
                </a:ext>
              </a:extLst>
            </p:cNvPr>
            <p:cNvPicPr>
              <a:picLocks noChangeAspect="1"/>
            </p:cNvPicPr>
            <p:nvPr/>
          </p:nvPicPr>
          <p:blipFill>
            <a:blip r:embed="rId2"/>
            <a:stretch>
              <a:fillRect/>
            </a:stretch>
          </p:blipFill>
          <p:spPr>
            <a:xfrm>
              <a:off x="4256589" y="960852"/>
              <a:ext cx="4593290" cy="4936295"/>
            </a:xfrm>
            <a:prstGeom prst="rect">
              <a:avLst/>
            </a:prstGeom>
          </p:spPr>
        </p:pic>
        <p:sp>
          <p:nvSpPr>
            <p:cNvPr id="11" name="Oval 10">
              <a:extLst>
                <a:ext uri="{FF2B5EF4-FFF2-40B4-BE49-F238E27FC236}">
                  <a16:creationId xmlns:a16="http://schemas.microsoft.com/office/drawing/2014/main" id="{E525FF5D-7643-F865-4E3C-916275D52981}"/>
                </a:ext>
              </a:extLst>
            </p:cNvPr>
            <p:cNvSpPr/>
            <p:nvPr/>
          </p:nvSpPr>
          <p:spPr>
            <a:xfrm>
              <a:off x="4775097" y="1065661"/>
              <a:ext cx="2317466" cy="357622"/>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FFB65BFE-36B3-E3B7-B6D9-806C366FFB1E}"/>
                </a:ext>
              </a:extLst>
            </p:cNvPr>
            <p:cNvSpPr/>
            <p:nvPr/>
          </p:nvSpPr>
          <p:spPr>
            <a:xfrm>
              <a:off x="4347051" y="3071377"/>
              <a:ext cx="2435411" cy="357622"/>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802215507"/>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3CDB4F-1E1B-469B-8488-2BE7252256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239BFF-4656-ADD4-138B-18633EF6BD4C}"/>
              </a:ext>
            </a:extLst>
          </p:cNvPr>
          <p:cNvSpPr>
            <a:spLocks noGrp="1"/>
          </p:cNvSpPr>
          <p:nvPr>
            <p:ph type="title"/>
          </p:nvPr>
        </p:nvSpPr>
        <p:spPr>
          <a:xfrm>
            <a:off x="202760" y="1816879"/>
            <a:ext cx="8738482" cy="1143000"/>
          </a:xfrm>
        </p:spPr>
        <p:txBody>
          <a:bodyPr>
            <a:normAutofit fontScale="90000"/>
          </a:bodyPr>
          <a:lstStyle/>
          <a:p>
            <a:r>
              <a:rPr lang="en-US" dirty="0"/>
              <a:t>Credit Hour to Seat Time Calculation</a:t>
            </a:r>
            <a:endParaRPr lang="en-US" i="1" dirty="0"/>
          </a:p>
        </p:txBody>
      </p:sp>
      <p:cxnSp>
        <p:nvCxnSpPr>
          <p:cNvPr id="6" name="Straight Connector 5">
            <a:extLst>
              <a:ext uri="{FF2B5EF4-FFF2-40B4-BE49-F238E27FC236}">
                <a16:creationId xmlns:a16="http://schemas.microsoft.com/office/drawing/2014/main" id="{9BDF05D3-1FD2-0936-2DD1-B0BC26769334}"/>
              </a:ext>
            </a:extLst>
          </p:cNvPr>
          <p:cNvCxnSpPr>
            <a:cxnSpLocks/>
          </p:cNvCxnSpPr>
          <p:nvPr/>
        </p:nvCxnSpPr>
        <p:spPr>
          <a:xfrm>
            <a:off x="202759" y="2975780"/>
            <a:ext cx="8738483"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12899874"/>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7111E4-97F3-FF8F-7BFD-06E65761BF65}"/>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0ED1D903-358D-0E7A-800B-135CA17DA6D2}"/>
              </a:ext>
            </a:extLst>
          </p:cNvPr>
          <p:cNvSpPr txBox="1">
            <a:spLocks/>
          </p:cNvSpPr>
          <p:nvPr/>
        </p:nvSpPr>
        <p:spPr>
          <a:xfrm>
            <a:off x="0" y="29635"/>
            <a:ext cx="9144000" cy="664909"/>
          </a:xfrm>
          <a:prstGeom prst="rect">
            <a:avLst/>
          </a:prstGeom>
        </p:spPr>
        <p:txBody>
          <a:bodyPr>
            <a:normAutofit fontScale="90000" lnSpcReduction="10000"/>
          </a:bodyPr>
          <a:lstStyle>
            <a:lvl1pPr algn="ctr" defTabSz="457200" rtl="0" eaLnBrk="1" latinLnBrk="0" hangingPunct="1">
              <a:spcBef>
                <a:spcPct val="0"/>
              </a:spcBef>
              <a:buNone/>
              <a:defRPr sz="4400" kern="1200">
                <a:solidFill>
                  <a:schemeClr val="tx2"/>
                </a:solidFill>
                <a:latin typeface="+mj-lt"/>
                <a:ea typeface="+mj-ea"/>
                <a:cs typeface="+mj-cs"/>
              </a:defRPr>
            </a:lvl1pPr>
          </a:lstStyle>
          <a:p>
            <a:r>
              <a:rPr lang="en-US" dirty="0"/>
              <a:t>Credit Hours &amp; In Person Seat Time</a:t>
            </a:r>
          </a:p>
        </p:txBody>
      </p:sp>
      <p:cxnSp>
        <p:nvCxnSpPr>
          <p:cNvPr id="4" name="Straight Connector 3">
            <a:extLst>
              <a:ext uri="{FF2B5EF4-FFF2-40B4-BE49-F238E27FC236}">
                <a16:creationId xmlns:a16="http://schemas.microsoft.com/office/drawing/2014/main" id="{279A41F8-CF28-30C6-901F-8952019B6735}"/>
              </a:ext>
            </a:extLst>
          </p:cNvPr>
          <p:cNvCxnSpPr>
            <a:cxnSpLocks/>
          </p:cNvCxnSpPr>
          <p:nvPr/>
        </p:nvCxnSpPr>
        <p:spPr>
          <a:xfrm>
            <a:off x="202759" y="646838"/>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EE3BFB9E-DE14-39F5-51C4-437426DC4C60}"/>
              </a:ext>
            </a:extLst>
          </p:cNvPr>
          <p:cNvSpPr txBox="1"/>
          <p:nvPr/>
        </p:nvSpPr>
        <p:spPr>
          <a:xfrm>
            <a:off x="101379" y="694544"/>
            <a:ext cx="8939254" cy="5332229"/>
          </a:xfrm>
          <a:prstGeom prst="rect">
            <a:avLst/>
          </a:prstGeom>
          <a:noFill/>
        </p:spPr>
        <p:txBody>
          <a:bodyPr wrap="square" rtlCol="0">
            <a:spAutoFit/>
          </a:bodyPr>
          <a:lstStyle/>
          <a:p>
            <a:pPr marL="285750" indent="-285750">
              <a:buFont typeface="Arial" panose="020B0604020202020204" pitchFamily="34" charset="0"/>
              <a:buChar char="•"/>
            </a:pPr>
            <a:r>
              <a:rPr lang="en-US" sz="2400" dirty="0"/>
              <a:t>For each semester hour of credit, </a:t>
            </a:r>
            <a:r>
              <a:rPr lang="en-US" sz="2400" b="1" dirty="0"/>
              <a:t>lectures/recitations/seminars</a:t>
            </a:r>
            <a:r>
              <a:rPr lang="en-US" sz="2400" dirty="0"/>
              <a:t> that meet in a face-to-face or synchronous format must include </a:t>
            </a:r>
            <a:r>
              <a:rPr lang="en-US" sz="2400" b="1" dirty="0"/>
              <a:t>one 50-minute period of direct instruction once a week </a:t>
            </a:r>
            <a:r>
              <a:rPr lang="en-US" sz="2400" dirty="0"/>
              <a:t>for 15 weeks. </a:t>
            </a:r>
            <a:endParaRPr lang="en-US" sz="1050" dirty="0"/>
          </a:p>
          <a:p>
            <a:endParaRPr lang="en-US" sz="1050" dirty="0"/>
          </a:p>
          <a:p>
            <a:pPr marL="285750" indent="-285750">
              <a:buFont typeface="Arial" panose="020B0604020202020204" pitchFamily="34" charset="0"/>
              <a:buChar char="•"/>
            </a:pPr>
            <a:r>
              <a:rPr lang="en-US" sz="2400" dirty="0"/>
              <a:t>For each semester hour of credit, </a:t>
            </a:r>
            <a:r>
              <a:rPr lang="en-US" sz="2400" b="1" dirty="0"/>
              <a:t>labs/studios </a:t>
            </a:r>
            <a:r>
              <a:rPr lang="en-US" sz="2400" dirty="0"/>
              <a:t>that meet in a face-to-face format must include </a:t>
            </a:r>
            <a:r>
              <a:rPr lang="en-US" sz="2400" b="1" dirty="0"/>
              <a:t>one 100-minute period of direct instruction a week </a:t>
            </a:r>
            <a:r>
              <a:rPr lang="en-US" sz="2400" dirty="0"/>
              <a:t>for 15 weeks. So, double the amount of time.</a:t>
            </a:r>
            <a:endParaRPr lang="en-US" sz="1050" dirty="0"/>
          </a:p>
          <a:p>
            <a:endParaRPr lang="en-US" sz="1050" dirty="0"/>
          </a:p>
          <a:p>
            <a:pPr marL="285750" indent="-285750">
              <a:buFont typeface="Arial" panose="020B0604020202020204" pitchFamily="34" charset="0"/>
              <a:buChar char="•"/>
            </a:pPr>
            <a:r>
              <a:rPr lang="en-US" sz="2400" dirty="0"/>
              <a:t>Any </a:t>
            </a:r>
            <a:r>
              <a:rPr lang="en-US" sz="2400" b="1" dirty="0"/>
              <a:t>shortened format </a:t>
            </a:r>
            <a:r>
              <a:rPr lang="en-US" sz="2400" dirty="0"/>
              <a:t>course must be </a:t>
            </a:r>
            <a:r>
              <a:rPr lang="en-US" sz="2400" b="1" dirty="0"/>
              <a:t>equivalent in contact hours as a semester-length course</a:t>
            </a:r>
            <a:r>
              <a:rPr lang="en-US" sz="2400" dirty="0"/>
              <a:t>.</a:t>
            </a:r>
          </a:p>
          <a:p>
            <a:endParaRPr lang="en-US" sz="1050" dirty="0"/>
          </a:p>
          <a:p>
            <a:endParaRPr lang="en-US" sz="500" dirty="0"/>
          </a:p>
          <a:p>
            <a:endParaRPr lang="en-US" sz="1050" dirty="0"/>
          </a:p>
          <a:p>
            <a:r>
              <a:rPr lang="en-US" sz="2400" dirty="0"/>
              <a:t>*These are the minimums you must reach, our office doesn’t monitor seat time over these numbers</a:t>
            </a:r>
          </a:p>
        </p:txBody>
      </p:sp>
    </p:spTree>
    <p:extLst>
      <p:ext uri="{BB962C8B-B14F-4D97-AF65-F5344CB8AC3E}">
        <p14:creationId xmlns:p14="http://schemas.microsoft.com/office/powerpoint/2010/main" val="2100263460"/>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23A891-237B-0B7A-A2BB-0A9966DC3848}"/>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263C4744-A05F-1234-64EA-0D18884A476C}"/>
              </a:ext>
            </a:extLst>
          </p:cNvPr>
          <p:cNvSpPr txBox="1">
            <a:spLocks/>
          </p:cNvSpPr>
          <p:nvPr/>
        </p:nvSpPr>
        <p:spPr>
          <a:xfrm>
            <a:off x="0" y="29635"/>
            <a:ext cx="9144000" cy="664909"/>
          </a:xfrm>
          <a:prstGeom prst="rect">
            <a:avLst/>
          </a:prstGeom>
        </p:spPr>
        <p:txBody>
          <a:bodyPr>
            <a:normAutofit fontScale="90000" lnSpcReduction="10000"/>
          </a:bodyPr>
          <a:lstStyle>
            <a:lvl1pPr algn="ctr" defTabSz="457200" rtl="0" eaLnBrk="1" latinLnBrk="0" hangingPunct="1">
              <a:spcBef>
                <a:spcPct val="0"/>
              </a:spcBef>
              <a:buNone/>
              <a:defRPr sz="4400" kern="1200">
                <a:solidFill>
                  <a:schemeClr val="tx2"/>
                </a:solidFill>
                <a:latin typeface="+mj-lt"/>
                <a:ea typeface="+mj-ea"/>
                <a:cs typeface="+mj-cs"/>
              </a:defRPr>
            </a:lvl1pPr>
          </a:lstStyle>
          <a:p>
            <a:r>
              <a:rPr lang="en-US" dirty="0"/>
              <a:t>Lectures</a:t>
            </a:r>
            <a:endParaRPr lang="en-US" b="1" dirty="0"/>
          </a:p>
        </p:txBody>
      </p:sp>
      <p:cxnSp>
        <p:nvCxnSpPr>
          <p:cNvPr id="4" name="Straight Connector 3">
            <a:extLst>
              <a:ext uri="{FF2B5EF4-FFF2-40B4-BE49-F238E27FC236}">
                <a16:creationId xmlns:a16="http://schemas.microsoft.com/office/drawing/2014/main" id="{B297D32C-7707-0B6B-095E-BC350A7E4EF2}"/>
              </a:ext>
            </a:extLst>
          </p:cNvPr>
          <p:cNvCxnSpPr>
            <a:cxnSpLocks/>
          </p:cNvCxnSpPr>
          <p:nvPr/>
        </p:nvCxnSpPr>
        <p:spPr>
          <a:xfrm>
            <a:off x="202759" y="646838"/>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D8918C53-1157-81BE-16EA-C8990CDA0013}"/>
              </a:ext>
            </a:extLst>
          </p:cNvPr>
          <p:cNvSpPr txBox="1"/>
          <p:nvPr/>
        </p:nvSpPr>
        <p:spPr>
          <a:xfrm>
            <a:off x="15903" y="882149"/>
            <a:ext cx="9112193" cy="5093702"/>
          </a:xfrm>
          <a:prstGeom prst="rect">
            <a:avLst/>
          </a:prstGeom>
          <a:noFill/>
        </p:spPr>
        <p:txBody>
          <a:bodyPr wrap="square" rtlCol="0">
            <a:spAutoFit/>
          </a:bodyPr>
          <a:lstStyle/>
          <a:p>
            <a:pPr marL="342900" indent="-342900">
              <a:buFont typeface="Arial" panose="020B0604020202020204" pitchFamily="34" charset="0"/>
              <a:buChar char="•"/>
            </a:pPr>
            <a:r>
              <a:rPr lang="en-US" sz="2400" b="1" dirty="0"/>
              <a:t>1 credit hour </a:t>
            </a:r>
            <a:r>
              <a:rPr lang="en-US" sz="2400" dirty="0"/>
              <a:t>= 50 minutes direct instruction each week over 15 weeks for a total of 750 minutes</a:t>
            </a:r>
          </a:p>
          <a:p>
            <a:endParaRPr lang="en-US" sz="2400" dirty="0"/>
          </a:p>
          <a:p>
            <a:endParaRPr lang="en-US" sz="1100" dirty="0"/>
          </a:p>
          <a:p>
            <a:pPr marL="342900" indent="-342900">
              <a:buFont typeface="Arial" panose="020B0604020202020204" pitchFamily="34" charset="0"/>
              <a:buChar char="•"/>
            </a:pPr>
            <a:r>
              <a:rPr lang="en-US" sz="2400" b="1" dirty="0"/>
              <a:t>2 credit hours </a:t>
            </a:r>
            <a:r>
              <a:rPr lang="en-US" sz="2400" dirty="0"/>
              <a:t>= 100 minutes direct instruction each week over 15 weeks for a total of 1500 minutes</a:t>
            </a:r>
          </a:p>
          <a:p>
            <a:endParaRPr lang="en-US" sz="2400" dirty="0"/>
          </a:p>
          <a:p>
            <a:endParaRPr lang="en-US" sz="1100" dirty="0"/>
          </a:p>
          <a:p>
            <a:pPr marL="342900" indent="-342900">
              <a:buFont typeface="Arial" panose="020B0604020202020204" pitchFamily="34" charset="0"/>
              <a:buChar char="•"/>
            </a:pPr>
            <a:r>
              <a:rPr lang="en-US" sz="2400" b="1" dirty="0"/>
              <a:t>3 credit hours </a:t>
            </a:r>
            <a:r>
              <a:rPr lang="en-US" sz="2400" dirty="0"/>
              <a:t>= 150 minutes direct instruction each week over 15 weeks for a total of 2250 minutes</a:t>
            </a:r>
          </a:p>
          <a:p>
            <a:endParaRPr lang="en-US" sz="2400" dirty="0"/>
          </a:p>
          <a:p>
            <a:endParaRPr lang="en-US" sz="1100" dirty="0"/>
          </a:p>
          <a:p>
            <a:pPr marL="342900" indent="-342900">
              <a:buFont typeface="Arial" panose="020B0604020202020204" pitchFamily="34" charset="0"/>
              <a:buChar char="•"/>
            </a:pPr>
            <a:r>
              <a:rPr lang="en-US" sz="2400" b="1" dirty="0"/>
              <a:t>4 credit hours </a:t>
            </a:r>
            <a:r>
              <a:rPr lang="en-US" sz="2400" dirty="0"/>
              <a:t>= 200 minutes direct instruction each week over 15 weeks for a total of 3000 minutes</a:t>
            </a:r>
          </a:p>
          <a:p>
            <a:endParaRPr lang="en-US" sz="2000" dirty="0"/>
          </a:p>
        </p:txBody>
      </p:sp>
    </p:spTree>
    <p:extLst>
      <p:ext uri="{BB962C8B-B14F-4D97-AF65-F5344CB8AC3E}">
        <p14:creationId xmlns:p14="http://schemas.microsoft.com/office/powerpoint/2010/main" val="2976685828"/>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F5E5AA-D8E8-E76B-3238-C43BB462464F}"/>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21F2B46D-FC36-556A-00BA-AADC8361C5D3}"/>
              </a:ext>
            </a:extLst>
          </p:cNvPr>
          <p:cNvSpPr txBox="1">
            <a:spLocks/>
          </p:cNvSpPr>
          <p:nvPr/>
        </p:nvSpPr>
        <p:spPr>
          <a:xfrm>
            <a:off x="0" y="29635"/>
            <a:ext cx="9144000" cy="664909"/>
          </a:xfrm>
          <a:prstGeom prst="rect">
            <a:avLst/>
          </a:prstGeom>
        </p:spPr>
        <p:txBody>
          <a:bodyPr>
            <a:normAutofit fontScale="90000" lnSpcReduction="10000"/>
          </a:bodyPr>
          <a:lstStyle>
            <a:lvl1pPr algn="ctr" defTabSz="457200" rtl="0" eaLnBrk="1" latinLnBrk="0" hangingPunct="1">
              <a:spcBef>
                <a:spcPct val="0"/>
              </a:spcBef>
              <a:buNone/>
              <a:defRPr sz="4400" kern="1200">
                <a:solidFill>
                  <a:schemeClr val="tx2"/>
                </a:solidFill>
                <a:latin typeface="+mj-lt"/>
                <a:ea typeface="+mj-ea"/>
                <a:cs typeface="+mj-cs"/>
              </a:defRPr>
            </a:lvl1pPr>
          </a:lstStyle>
          <a:p>
            <a:r>
              <a:rPr lang="en-US" dirty="0"/>
              <a:t>CLSS Validation Flags</a:t>
            </a:r>
            <a:endParaRPr lang="en-US" b="1" dirty="0"/>
          </a:p>
        </p:txBody>
      </p:sp>
      <p:cxnSp>
        <p:nvCxnSpPr>
          <p:cNvPr id="4" name="Straight Connector 3">
            <a:extLst>
              <a:ext uri="{FF2B5EF4-FFF2-40B4-BE49-F238E27FC236}">
                <a16:creationId xmlns:a16="http://schemas.microsoft.com/office/drawing/2014/main" id="{E3598429-D1A2-BCF7-9448-D6C6E1660C33}"/>
              </a:ext>
            </a:extLst>
          </p:cNvPr>
          <p:cNvCxnSpPr>
            <a:cxnSpLocks/>
          </p:cNvCxnSpPr>
          <p:nvPr/>
        </p:nvCxnSpPr>
        <p:spPr>
          <a:xfrm>
            <a:off x="202759" y="646838"/>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5CE80E2D-7E33-1AC4-8284-200744230695}"/>
              </a:ext>
            </a:extLst>
          </p:cNvPr>
          <p:cNvSpPr txBox="1"/>
          <p:nvPr/>
        </p:nvSpPr>
        <p:spPr>
          <a:xfrm>
            <a:off x="15903" y="756764"/>
            <a:ext cx="9112193" cy="5093702"/>
          </a:xfrm>
          <a:prstGeom prst="rect">
            <a:avLst/>
          </a:prstGeom>
          <a:noFill/>
        </p:spPr>
        <p:txBody>
          <a:bodyPr wrap="square" rtlCol="0">
            <a:spAutoFit/>
          </a:bodyPr>
          <a:lstStyle/>
          <a:p>
            <a:pPr marL="342900" indent="-342900">
              <a:buFont typeface="Arial" panose="020B0604020202020204" pitchFamily="34" charset="0"/>
              <a:buChar char="•"/>
            </a:pPr>
            <a:r>
              <a:rPr lang="en-US" sz="2500" dirty="0"/>
              <a:t>Schedule Type C,S </a:t>
            </a:r>
            <a:r>
              <a:rPr lang="en-US" sz="2500" b="1" dirty="0"/>
              <a:t>Credit is 1</a:t>
            </a:r>
            <a:r>
              <a:rPr lang="en-US" sz="2500" dirty="0"/>
              <a:t>, Part of Term is 1, and weekly minutes are </a:t>
            </a:r>
            <a:r>
              <a:rPr lang="en-US" sz="2500" b="1" dirty="0"/>
              <a:t>less than 50</a:t>
            </a:r>
          </a:p>
          <a:p>
            <a:pPr marL="342900" indent="-342900">
              <a:buFont typeface="Arial" panose="020B0604020202020204" pitchFamily="34" charset="0"/>
              <a:buChar char="•"/>
            </a:pPr>
            <a:r>
              <a:rPr lang="en-US" sz="2500" dirty="0"/>
              <a:t> Schedule Type C,S </a:t>
            </a:r>
            <a:r>
              <a:rPr lang="en-US" sz="2500" b="1" dirty="0"/>
              <a:t>Credit is 2</a:t>
            </a:r>
            <a:r>
              <a:rPr lang="en-US" sz="2500" dirty="0"/>
              <a:t>, Part of Term is 1, and weekly minutes are </a:t>
            </a:r>
            <a:r>
              <a:rPr lang="en-US" sz="2500" b="1" dirty="0"/>
              <a:t>less than 100</a:t>
            </a:r>
          </a:p>
          <a:p>
            <a:pPr marL="342900" indent="-342900">
              <a:buFont typeface="Arial" panose="020B0604020202020204" pitchFamily="34" charset="0"/>
              <a:buChar char="•"/>
            </a:pPr>
            <a:r>
              <a:rPr lang="en-US" sz="2500" dirty="0"/>
              <a:t>Schedule Type C,S </a:t>
            </a:r>
            <a:r>
              <a:rPr lang="en-US" sz="2500" b="1" dirty="0"/>
              <a:t>Credit is 3</a:t>
            </a:r>
            <a:r>
              <a:rPr lang="en-US" sz="2500" dirty="0"/>
              <a:t>, Part of Term is 1, and weekly minutes are </a:t>
            </a:r>
            <a:r>
              <a:rPr lang="en-US" sz="2500" b="1" dirty="0"/>
              <a:t>less than 150</a:t>
            </a:r>
          </a:p>
          <a:p>
            <a:pPr marL="342900" indent="-342900">
              <a:buFont typeface="Arial" panose="020B0604020202020204" pitchFamily="34" charset="0"/>
              <a:buChar char="•"/>
            </a:pPr>
            <a:r>
              <a:rPr lang="en-US" sz="2500" dirty="0"/>
              <a:t>Schedule Type C,S </a:t>
            </a:r>
            <a:r>
              <a:rPr lang="en-US" sz="2500" b="1" dirty="0"/>
              <a:t>Credit is 4</a:t>
            </a:r>
            <a:r>
              <a:rPr lang="en-US" sz="2500" dirty="0"/>
              <a:t>, Part of Term 1, and weekly minutes are </a:t>
            </a:r>
            <a:r>
              <a:rPr lang="en-US" sz="2500" b="1" dirty="0"/>
              <a:t>less than 200</a:t>
            </a:r>
          </a:p>
          <a:p>
            <a:endParaRPr lang="en-US" sz="2500" dirty="0"/>
          </a:p>
          <a:p>
            <a:r>
              <a:rPr lang="en-US" sz="2500" dirty="0"/>
              <a:t>These shouldn’t populate in your validation if:</a:t>
            </a:r>
          </a:p>
          <a:p>
            <a:pPr marL="342900" indent="-342900">
              <a:buFont typeface="Arial" panose="020B0604020202020204" pitchFamily="34" charset="0"/>
              <a:buChar char="•"/>
            </a:pPr>
            <a:r>
              <a:rPr lang="en-US" sz="2500" dirty="0"/>
              <a:t>Linked to K labs</a:t>
            </a:r>
          </a:p>
          <a:p>
            <a:pPr marL="342900" indent="-342900">
              <a:buFont typeface="Arial" panose="020B0604020202020204" pitchFamily="34" charset="0"/>
              <a:buChar char="•"/>
            </a:pPr>
            <a:r>
              <a:rPr lang="en-US" sz="2500" dirty="0"/>
              <a:t>Hybrid or Asynchronous Online</a:t>
            </a:r>
          </a:p>
          <a:p>
            <a:pPr marL="342900" indent="-342900">
              <a:buFont typeface="Arial" panose="020B0604020202020204" pitchFamily="34" charset="0"/>
              <a:buChar char="•"/>
            </a:pPr>
            <a:r>
              <a:rPr lang="en-US" sz="2500" dirty="0"/>
              <a:t>Do not have a meeting time (TBA)</a:t>
            </a:r>
          </a:p>
        </p:txBody>
      </p:sp>
    </p:spTree>
    <p:extLst>
      <p:ext uri="{BB962C8B-B14F-4D97-AF65-F5344CB8AC3E}">
        <p14:creationId xmlns:p14="http://schemas.microsoft.com/office/powerpoint/2010/main" val="1444890376"/>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995FD5-7BE7-9F8A-5FC7-4978129BECE6}"/>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F36CEA31-5128-D396-FCB0-5C928ED0EECC}"/>
              </a:ext>
            </a:extLst>
          </p:cNvPr>
          <p:cNvPicPr>
            <a:picLocks noChangeAspect="1"/>
          </p:cNvPicPr>
          <p:nvPr/>
        </p:nvPicPr>
        <p:blipFill>
          <a:blip r:embed="rId2"/>
          <a:stretch>
            <a:fillRect/>
          </a:stretch>
        </p:blipFill>
        <p:spPr>
          <a:xfrm>
            <a:off x="202759" y="540688"/>
            <a:ext cx="5043719" cy="3517076"/>
          </a:xfrm>
          <a:prstGeom prst="rect">
            <a:avLst/>
          </a:prstGeom>
        </p:spPr>
      </p:pic>
      <p:sp>
        <p:nvSpPr>
          <p:cNvPr id="3" name="Title 1">
            <a:extLst>
              <a:ext uri="{FF2B5EF4-FFF2-40B4-BE49-F238E27FC236}">
                <a16:creationId xmlns:a16="http://schemas.microsoft.com/office/drawing/2014/main" id="{A294D8D4-9533-2395-F100-CD6714932462}"/>
              </a:ext>
            </a:extLst>
          </p:cNvPr>
          <p:cNvSpPr txBox="1">
            <a:spLocks/>
          </p:cNvSpPr>
          <p:nvPr/>
        </p:nvSpPr>
        <p:spPr>
          <a:xfrm>
            <a:off x="55658" y="29635"/>
            <a:ext cx="8984975" cy="855741"/>
          </a:xfrm>
          <a:prstGeom prst="rect">
            <a:avLst/>
          </a:prstGeom>
        </p:spPr>
        <p:txBody>
          <a:bodyPr>
            <a:normAutofit fontScale="97500"/>
          </a:bodyPr>
          <a:lstStyle>
            <a:lvl1pPr algn="ctr" defTabSz="457200" rtl="0" eaLnBrk="1" latinLnBrk="0" hangingPunct="1">
              <a:spcBef>
                <a:spcPct val="0"/>
              </a:spcBef>
              <a:buNone/>
              <a:defRPr sz="4400" kern="1200">
                <a:solidFill>
                  <a:schemeClr val="tx2"/>
                </a:solidFill>
                <a:latin typeface="+mj-lt"/>
                <a:ea typeface="+mj-ea"/>
                <a:cs typeface="+mj-cs"/>
              </a:defRPr>
            </a:lvl1pPr>
          </a:lstStyle>
          <a:p>
            <a:r>
              <a:rPr lang="en-US" sz="2600" dirty="0"/>
              <a:t>CLSS Validation-How to View Non-Compliant Sections</a:t>
            </a:r>
            <a:endParaRPr lang="en-US" sz="2600" b="1" dirty="0"/>
          </a:p>
        </p:txBody>
      </p:sp>
      <p:cxnSp>
        <p:nvCxnSpPr>
          <p:cNvPr id="4" name="Straight Connector 3">
            <a:extLst>
              <a:ext uri="{FF2B5EF4-FFF2-40B4-BE49-F238E27FC236}">
                <a16:creationId xmlns:a16="http://schemas.microsoft.com/office/drawing/2014/main" id="{1279F4BB-EA1F-3988-89F3-B551E8373892}"/>
              </a:ext>
            </a:extLst>
          </p:cNvPr>
          <p:cNvCxnSpPr>
            <a:cxnSpLocks/>
          </p:cNvCxnSpPr>
          <p:nvPr/>
        </p:nvCxnSpPr>
        <p:spPr>
          <a:xfrm>
            <a:off x="202759" y="471902"/>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5" name="Oval 4">
            <a:extLst>
              <a:ext uri="{FF2B5EF4-FFF2-40B4-BE49-F238E27FC236}">
                <a16:creationId xmlns:a16="http://schemas.microsoft.com/office/drawing/2014/main" id="{0C2EAB2F-39B5-75BE-3C82-6ABED20F9C7C}"/>
              </a:ext>
            </a:extLst>
          </p:cNvPr>
          <p:cNvSpPr/>
          <p:nvPr/>
        </p:nvSpPr>
        <p:spPr>
          <a:xfrm>
            <a:off x="202759" y="1327642"/>
            <a:ext cx="4202264" cy="954381"/>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Arrow: Left 8">
            <a:extLst>
              <a:ext uri="{FF2B5EF4-FFF2-40B4-BE49-F238E27FC236}">
                <a16:creationId xmlns:a16="http://schemas.microsoft.com/office/drawing/2014/main" id="{0FB59CB9-0C36-C30E-A9EE-0D043DDEC91C}"/>
              </a:ext>
            </a:extLst>
          </p:cNvPr>
          <p:cNvSpPr/>
          <p:nvPr/>
        </p:nvSpPr>
        <p:spPr>
          <a:xfrm rot="3484742">
            <a:off x="2424192" y="2151409"/>
            <a:ext cx="1298353" cy="867599"/>
          </a:xfrm>
          <a:prstGeom prst="leftArrow">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a:solidFill>
                  <a:schemeClr val="tx1"/>
                </a:solidFill>
              </a:rPr>
              <a:t>Hover &amp; Click</a:t>
            </a:r>
          </a:p>
        </p:txBody>
      </p:sp>
      <p:pic>
        <p:nvPicPr>
          <p:cNvPr id="11" name="Picture 10">
            <a:extLst>
              <a:ext uri="{FF2B5EF4-FFF2-40B4-BE49-F238E27FC236}">
                <a16:creationId xmlns:a16="http://schemas.microsoft.com/office/drawing/2014/main" id="{F2FCF7DA-6A6E-C7AA-7BAC-B4692141E44C}"/>
              </a:ext>
            </a:extLst>
          </p:cNvPr>
          <p:cNvPicPr>
            <a:picLocks noChangeAspect="1"/>
          </p:cNvPicPr>
          <p:nvPr/>
        </p:nvPicPr>
        <p:blipFill>
          <a:blip r:embed="rId3"/>
          <a:stretch>
            <a:fillRect/>
          </a:stretch>
        </p:blipFill>
        <p:spPr>
          <a:xfrm>
            <a:off x="3706346" y="2422540"/>
            <a:ext cx="5334287" cy="3408017"/>
          </a:xfrm>
          <a:prstGeom prst="rect">
            <a:avLst/>
          </a:prstGeom>
        </p:spPr>
      </p:pic>
      <p:sp>
        <p:nvSpPr>
          <p:cNvPr id="13" name="TextBox 12">
            <a:extLst>
              <a:ext uri="{FF2B5EF4-FFF2-40B4-BE49-F238E27FC236}">
                <a16:creationId xmlns:a16="http://schemas.microsoft.com/office/drawing/2014/main" id="{83FF7614-6F0F-466E-79BB-B64C4012805E}"/>
              </a:ext>
            </a:extLst>
          </p:cNvPr>
          <p:cNvSpPr txBox="1"/>
          <p:nvPr/>
        </p:nvSpPr>
        <p:spPr>
          <a:xfrm>
            <a:off x="55658" y="4057764"/>
            <a:ext cx="3650688" cy="1754326"/>
          </a:xfrm>
          <a:prstGeom prst="rect">
            <a:avLst/>
          </a:prstGeom>
          <a:noFill/>
        </p:spPr>
        <p:txBody>
          <a:bodyPr wrap="square" rtlCol="0">
            <a:spAutoFit/>
          </a:bodyPr>
          <a:lstStyle/>
          <a:p>
            <a:r>
              <a:rPr lang="en-US" b="1" dirty="0"/>
              <a:t>Calculating missing seat time:</a:t>
            </a:r>
          </a:p>
          <a:p>
            <a:pPr marL="285750" indent="-285750">
              <a:buFont typeface="Arial" panose="020B0604020202020204" pitchFamily="34" charset="0"/>
              <a:buChar char="•"/>
            </a:pPr>
            <a:r>
              <a:rPr lang="en-US" dirty="0"/>
              <a:t>Tuesdays 3:30pm to 5:20pm = 110 minutes scheduled a week </a:t>
            </a:r>
          </a:p>
          <a:p>
            <a:pPr marL="285750" indent="-285750">
              <a:buFont typeface="Arial" panose="020B0604020202020204" pitchFamily="34" charset="0"/>
              <a:buChar char="•"/>
            </a:pPr>
            <a:r>
              <a:rPr lang="en-US" dirty="0"/>
              <a:t>150 (minutes required a week) – (110 minutes scheduled)= 40 minutes short a week</a:t>
            </a:r>
          </a:p>
        </p:txBody>
      </p:sp>
      <p:sp>
        <p:nvSpPr>
          <p:cNvPr id="2" name="TextBox 1">
            <a:extLst>
              <a:ext uri="{FF2B5EF4-FFF2-40B4-BE49-F238E27FC236}">
                <a16:creationId xmlns:a16="http://schemas.microsoft.com/office/drawing/2014/main" id="{9BB8F436-DAD5-FBAD-61D3-DC555CA665F2}"/>
              </a:ext>
            </a:extLst>
          </p:cNvPr>
          <p:cNvSpPr txBox="1"/>
          <p:nvPr/>
        </p:nvSpPr>
        <p:spPr>
          <a:xfrm>
            <a:off x="5393579" y="567178"/>
            <a:ext cx="3750421" cy="1785104"/>
          </a:xfrm>
          <a:prstGeom prst="rect">
            <a:avLst/>
          </a:prstGeom>
          <a:noFill/>
        </p:spPr>
        <p:txBody>
          <a:bodyPr wrap="square" rtlCol="0">
            <a:spAutoFit/>
          </a:bodyPr>
          <a:lstStyle/>
          <a:p>
            <a:r>
              <a:rPr lang="en-US" sz="2200" dirty="0"/>
              <a:t>This is a three-credit hour seminar in the full-term, requiring 2,250 minutes of seat time over 15 weeks = 150 minutes a week</a:t>
            </a:r>
          </a:p>
        </p:txBody>
      </p:sp>
      <p:sp>
        <p:nvSpPr>
          <p:cNvPr id="6" name="Oval 5">
            <a:extLst>
              <a:ext uri="{FF2B5EF4-FFF2-40B4-BE49-F238E27FC236}">
                <a16:creationId xmlns:a16="http://schemas.microsoft.com/office/drawing/2014/main" id="{A587BA33-BB16-392E-C0B2-E084B4149B65}"/>
              </a:ext>
            </a:extLst>
          </p:cNvPr>
          <p:cNvSpPr/>
          <p:nvPr/>
        </p:nvSpPr>
        <p:spPr>
          <a:xfrm>
            <a:off x="4092272" y="3721090"/>
            <a:ext cx="4202264" cy="954381"/>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98824486"/>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771722-B5A1-C932-8340-4E01416FEF9C}"/>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1754BB50-749A-5992-2C1B-2FFBF02900F5}"/>
              </a:ext>
            </a:extLst>
          </p:cNvPr>
          <p:cNvSpPr txBox="1">
            <a:spLocks/>
          </p:cNvSpPr>
          <p:nvPr/>
        </p:nvSpPr>
        <p:spPr>
          <a:xfrm>
            <a:off x="0" y="29635"/>
            <a:ext cx="9144000" cy="664909"/>
          </a:xfrm>
          <a:prstGeom prst="rect">
            <a:avLst/>
          </a:prstGeom>
        </p:spPr>
        <p:txBody>
          <a:bodyPr>
            <a:normAutofit fontScale="90000" lnSpcReduction="10000"/>
          </a:bodyPr>
          <a:lstStyle>
            <a:lvl1pPr algn="ctr" defTabSz="457200" rtl="0" eaLnBrk="1" latinLnBrk="0" hangingPunct="1">
              <a:spcBef>
                <a:spcPct val="0"/>
              </a:spcBef>
              <a:buNone/>
              <a:defRPr sz="4400" kern="1200">
                <a:solidFill>
                  <a:schemeClr val="tx2"/>
                </a:solidFill>
                <a:latin typeface="+mj-lt"/>
                <a:ea typeface="+mj-ea"/>
                <a:cs typeface="+mj-cs"/>
              </a:defRPr>
            </a:lvl1pPr>
          </a:lstStyle>
          <a:p>
            <a:r>
              <a:rPr lang="en-US" dirty="0"/>
              <a:t>Labs &amp; Studios</a:t>
            </a:r>
            <a:endParaRPr lang="en-US" b="1" dirty="0"/>
          </a:p>
        </p:txBody>
      </p:sp>
      <p:cxnSp>
        <p:nvCxnSpPr>
          <p:cNvPr id="4" name="Straight Connector 3">
            <a:extLst>
              <a:ext uri="{FF2B5EF4-FFF2-40B4-BE49-F238E27FC236}">
                <a16:creationId xmlns:a16="http://schemas.microsoft.com/office/drawing/2014/main" id="{42CE6A2F-A99D-E103-42EB-4667321DC1CD}"/>
              </a:ext>
            </a:extLst>
          </p:cNvPr>
          <p:cNvCxnSpPr>
            <a:cxnSpLocks/>
          </p:cNvCxnSpPr>
          <p:nvPr/>
        </p:nvCxnSpPr>
        <p:spPr>
          <a:xfrm>
            <a:off x="202759" y="646838"/>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6C930825-4409-22F5-1DE8-0745748821F3}"/>
              </a:ext>
            </a:extLst>
          </p:cNvPr>
          <p:cNvSpPr txBox="1"/>
          <p:nvPr/>
        </p:nvSpPr>
        <p:spPr>
          <a:xfrm>
            <a:off x="15903" y="665519"/>
            <a:ext cx="9016779" cy="5493812"/>
          </a:xfrm>
          <a:prstGeom prst="rect">
            <a:avLst/>
          </a:prstGeom>
          <a:noFill/>
        </p:spPr>
        <p:txBody>
          <a:bodyPr wrap="square" rtlCol="0">
            <a:spAutoFit/>
          </a:bodyPr>
          <a:lstStyle/>
          <a:p>
            <a:pPr algn="ctr"/>
            <a:r>
              <a:rPr lang="en-US" dirty="0"/>
              <a:t>1-credit lab or studio course requires at least 100 minutes per week (2 contact hours) for 15 weeks, totaling a minimum of 1,500 minutes. This means that lab courses require </a:t>
            </a:r>
            <a:r>
              <a:rPr lang="en-US" i="1" dirty="0"/>
              <a:t>twice the contact hours per credit hour</a:t>
            </a:r>
            <a:r>
              <a:rPr lang="en-US" dirty="0"/>
              <a:t> as lecture courses. Please remember that the description of courses SHOULD reference contact hours, not credit hours. You can tell the credit hours by the final digit on the course number.</a:t>
            </a:r>
          </a:p>
          <a:p>
            <a:endParaRPr lang="en-US" sz="1000" dirty="0"/>
          </a:p>
          <a:p>
            <a:pPr marL="342900" indent="-342900">
              <a:buFont typeface="Arial" panose="020B0604020202020204" pitchFamily="34" charset="0"/>
              <a:buChar char="•"/>
            </a:pPr>
            <a:r>
              <a:rPr lang="en-US" sz="1600" b="1" dirty="0"/>
              <a:t>2 contact hours </a:t>
            </a:r>
            <a:r>
              <a:rPr lang="en-US" sz="1600" dirty="0"/>
              <a:t>(1 credit hour) = 100 minutes direct instruction each week over 15 weeks for a total of 1500 minutes</a:t>
            </a:r>
          </a:p>
          <a:p>
            <a:endParaRPr lang="en-US" sz="1000" dirty="0"/>
          </a:p>
          <a:p>
            <a:pPr marL="342900" indent="-342900">
              <a:buFont typeface="Arial" panose="020B0604020202020204" pitchFamily="34" charset="0"/>
              <a:buChar char="•"/>
            </a:pPr>
            <a:r>
              <a:rPr lang="en-US" sz="1600" b="1" dirty="0"/>
              <a:t>4 contact hours </a:t>
            </a:r>
            <a:r>
              <a:rPr lang="en-US" sz="1600" dirty="0"/>
              <a:t>(2 credit hours) = 200 minutes direct instruction each week over 15 weeks for a total of 3000 minutes</a:t>
            </a:r>
          </a:p>
          <a:p>
            <a:endParaRPr lang="en-US" sz="1000" dirty="0"/>
          </a:p>
          <a:p>
            <a:pPr marL="342900" indent="-342900">
              <a:buFont typeface="Arial" panose="020B0604020202020204" pitchFamily="34" charset="0"/>
              <a:buChar char="•"/>
            </a:pPr>
            <a:r>
              <a:rPr lang="en-US" sz="1600" b="1" dirty="0"/>
              <a:t>6 contact hours </a:t>
            </a:r>
            <a:r>
              <a:rPr lang="en-US" sz="1600" dirty="0"/>
              <a:t>(3 credit hours) = 300 minutes direct instruction each week over 15 weeks for a total of 4500 minutes </a:t>
            </a:r>
          </a:p>
          <a:p>
            <a:endParaRPr lang="en-US" sz="1000" dirty="0"/>
          </a:p>
          <a:p>
            <a:pPr marL="342900" indent="-342900">
              <a:buFont typeface="Arial" panose="020B0604020202020204" pitchFamily="34" charset="0"/>
              <a:buChar char="•"/>
            </a:pPr>
            <a:r>
              <a:rPr lang="en-US" sz="1600" b="1" dirty="0"/>
              <a:t>8 contact hours </a:t>
            </a:r>
            <a:r>
              <a:rPr lang="en-US" sz="1600" dirty="0"/>
              <a:t>(4 credit hours) = 400 minutes direct instruction each week over 15 weeks for a total of 6000 minutes </a:t>
            </a:r>
          </a:p>
          <a:p>
            <a:endParaRPr lang="en-US" sz="1000" dirty="0"/>
          </a:p>
          <a:p>
            <a:pPr marL="342900" indent="-342900">
              <a:buFont typeface="Arial" panose="020B0604020202020204" pitchFamily="34" charset="0"/>
              <a:buChar char="•"/>
            </a:pPr>
            <a:r>
              <a:rPr lang="en-US" sz="1600" b="1" dirty="0"/>
              <a:t>10 contact hours </a:t>
            </a:r>
            <a:r>
              <a:rPr lang="en-US" sz="1600" dirty="0"/>
              <a:t>(5 credit hours) = 500 minutes direct instruction each week over 15 weeks for a total of 7500 minutes </a:t>
            </a:r>
          </a:p>
          <a:p>
            <a:endParaRPr lang="en-US" sz="1000" dirty="0"/>
          </a:p>
          <a:p>
            <a:pPr marL="342900" indent="-342900">
              <a:buFont typeface="Arial" panose="020B0604020202020204" pitchFamily="34" charset="0"/>
              <a:buChar char="•"/>
            </a:pPr>
            <a:r>
              <a:rPr lang="en-US" sz="1600" b="1" dirty="0"/>
              <a:t>12 contact hours </a:t>
            </a:r>
            <a:r>
              <a:rPr lang="en-US" sz="1600" dirty="0"/>
              <a:t>(6 credit hours) = 600 minutes direct instruction each week over 15 weeks for a total of 9000 minutes</a:t>
            </a:r>
            <a:endParaRPr lang="en-US" dirty="0"/>
          </a:p>
        </p:txBody>
      </p:sp>
    </p:spTree>
    <p:extLst>
      <p:ext uri="{BB962C8B-B14F-4D97-AF65-F5344CB8AC3E}">
        <p14:creationId xmlns:p14="http://schemas.microsoft.com/office/powerpoint/2010/main" val="3586125796"/>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94913C-4519-1441-19C2-6F8BEE0B4048}"/>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A80E402A-D956-E11D-9D57-246EFEFA35DF}"/>
              </a:ext>
            </a:extLst>
          </p:cNvPr>
          <p:cNvSpPr txBox="1">
            <a:spLocks/>
          </p:cNvSpPr>
          <p:nvPr/>
        </p:nvSpPr>
        <p:spPr>
          <a:xfrm>
            <a:off x="0" y="29635"/>
            <a:ext cx="9144000" cy="664909"/>
          </a:xfrm>
          <a:prstGeom prst="rect">
            <a:avLst/>
          </a:prstGeom>
        </p:spPr>
        <p:txBody>
          <a:bodyPr>
            <a:normAutofit fontScale="90000" lnSpcReduction="10000"/>
          </a:bodyPr>
          <a:lstStyle>
            <a:lvl1pPr algn="ctr" defTabSz="457200" rtl="0" eaLnBrk="1" latinLnBrk="0" hangingPunct="1">
              <a:spcBef>
                <a:spcPct val="0"/>
              </a:spcBef>
              <a:buNone/>
              <a:defRPr sz="4400" kern="1200">
                <a:solidFill>
                  <a:schemeClr val="tx2"/>
                </a:solidFill>
                <a:latin typeface="+mj-lt"/>
                <a:ea typeface="+mj-ea"/>
                <a:cs typeface="+mj-cs"/>
              </a:defRPr>
            </a:lvl1pPr>
          </a:lstStyle>
          <a:p>
            <a:r>
              <a:rPr lang="en-US" dirty="0"/>
              <a:t>CLSS Validation Flags</a:t>
            </a:r>
            <a:endParaRPr lang="en-US" b="1" dirty="0"/>
          </a:p>
        </p:txBody>
      </p:sp>
      <p:cxnSp>
        <p:nvCxnSpPr>
          <p:cNvPr id="4" name="Straight Connector 3">
            <a:extLst>
              <a:ext uri="{FF2B5EF4-FFF2-40B4-BE49-F238E27FC236}">
                <a16:creationId xmlns:a16="http://schemas.microsoft.com/office/drawing/2014/main" id="{CC63CF23-6A23-BCFB-AD23-B3BEE305BAC7}"/>
              </a:ext>
            </a:extLst>
          </p:cNvPr>
          <p:cNvCxnSpPr>
            <a:cxnSpLocks/>
          </p:cNvCxnSpPr>
          <p:nvPr/>
        </p:nvCxnSpPr>
        <p:spPr>
          <a:xfrm>
            <a:off x="202759" y="646838"/>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725F7DF7-68D0-0F3C-3EB0-9424C343B6F3}"/>
              </a:ext>
            </a:extLst>
          </p:cNvPr>
          <p:cNvSpPr txBox="1"/>
          <p:nvPr/>
        </p:nvSpPr>
        <p:spPr>
          <a:xfrm>
            <a:off x="15903" y="756764"/>
            <a:ext cx="9112193" cy="5201424"/>
          </a:xfrm>
          <a:prstGeom prst="rect">
            <a:avLst/>
          </a:prstGeom>
          <a:noFill/>
        </p:spPr>
        <p:txBody>
          <a:bodyPr wrap="square" rtlCol="0">
            <a:spAutoFit/>
          </a:bodyPr>
          <a:lstStyle/>
          <a:p>
            <a:pPr marL="342900" indent="-342900">
              <a:buFont typeface="Arial" panose="020B0604020202020204" pitchFamily="34" charset="0"/>
              <a:buChar char="•"/>
            </a:pPr>
            <a:r>
              <a:rPr lang="en-US" sz="2800" dirty="0"/>
              <a:t>Schedule Type L, </a:t>
            </a:r>
            <a:r>
              <a:rPr lang="en-US" sz="2800" b="1" dirty="0"/>
              <a:t>Credit is 1</a:t>
            </a:r>
            <a:r>
              <a:rPr lang="en-US" sz="2800" dirty="0"/>
              <a:t>, Part of Term is 1, and weekly minutes are </a:t>
            </a:r>
            <a:r>
              <a:rPr lang="en-US" sz="2800" b="1" dirty="0"/>
              <a:t>less than 100</a:t>
            </a:r>
          </a:p>
          <a:p>
            <a:pPr marL="342900" indent="-342900">
              <a:buFont typeface="Arial" panose="020B0604020202020204" pitchFamily="34" charset="0"/>
              <a:buChar char="•"/>
            </a:pPr>
            <a:r>
              <a:rPr lang="en-US" sz="2800" dirty="0"/>
              <a:t>Schedule Type L, </a:t>
            </a:r>
            <a:r>
              <a:rPr lang="en-US" sz="2800" b="1" dirty="0"/>
              <a:t>Credit is 2</a:t>
            </a:r>
            <a:r>
              <a:rPr lang="en-US" sz="2800" dirty="0"/>
              <a:t>, Part of Term is 1, and weekly minutes are </a:t>
            </a:r>
            <a:r>
              <a:rPr lang="en-US" sz="2800" b="1" dirty="0"/>
              <a:t>less than 200</a:t>
            </a:r>
          </a:p>
          <a:p>
            <a:pPr marL="342900" indent="-342900">
              <a:buFont typeface="Arial" panose="020B0604020202020204" pitchFamily="34" charset="0"/>
              <a:buChar char="•"/>
            </a:pPr>
            <a:r>
              <a:rPr lang="en-US" sz="2800" dirty="0"/>
              <a:t>Schedule Type L, </a:t>
            </a:r>
            <a:r>
              <a:rPr lang="en-US" sz="2800" b="1" dirty="0"/>
              <a:t>Credit is 3</a:t>
            </a:r>
            <a:r>
              <a:rPr lang="en-US" sz="2800" dirty="0"/>
              <a:t>, Part of Term is 1, and weekly minutes are </a:t>
            </a:r>
            <a:r>
              <a:rPr lang="en-US" sz="2800" b="1" dirty="0"/>
              <a:t>less than 300</a:t>
            </a:r>
          </a:p>
          <a:p>
            <a:pPr marL="342900" indent="-342900">
              <a:buFont typeface="Arial" panose="020B0604020202020204" pitchFamily="34" charset="0"/>
              <a:buChar char="•"/>
            </a:pPr>
            <a:r>
              <a:rPr lang="en-US" sz="2800" dirty="0"/>
              <a:t>Schedule Type L, </a:t>
            </a:r>
            <a:r>
              <a:rPr lang="en-US" sz="2800" b="1" dirty="0"/>
              <a:t>Credit is 4</a:t>
            </a:r>
            <a:r>
              <a:rPr lang="en-US" sz="2800" dirty="0"/>
              <a:t>, Part of Term is 1, and weekly minutes are </a:t>
            </a:r>
            <a:r>
              <a:rPr lang="en-US" sz="2800" b="1" dirty="0"/>
              <a:t>less than 400</a:t>
            </a:r>
          </a:p>
          <a:p>
            <a:endParaRPr lang="en-US" dirty="0"/>
          </a:p>
          <a:p>
            <a:endParaRPr lang="en-US" dirty="0"/>
          </a:p>
          <a:p>
            <a:r>
              <a:rPr lang="en-US" sz="2400" dirty="0"/>
              <a:t>These shouldn’t populate in your validation if:</a:t>
            </a:r>
          </a:p>
          <a:p>
            <a:pPr marL="342900" indent="-342900">
              <a:buFont typeface="Arial" panose="020B0604020202020204" pitchFamily="34" charset="0"/>
              <a:buChar char="•"/>
            </a:pPr>
            <a:r>
              <a:rPr lang="en-US" sz="2400" dirty="0"/>
              <a:t>Hybrid or Asynchronous Online</a:t>
            </a:r>
          </a:p>
          <a:p>
            <a:pPr marL="342900" indent="-342900">
              <a:buFont typeface="Arial" panose="020B0604020202020204" pitchFamily="34" charset="0"/>
              <a:buChar char="•"/>
            </a:pPr>
            <a:r>
              <a:rPr lang="en-US" sz="2400" dirty="0"/>
              <a:t>Do not have a meeting time (TBA)</a:t>
            </a:r>
          </a:p>
        </p:txBody>
      </p:sp>
    </p:spTree>
    <p:extLst>
      <p:ext uri="{BB962C8B-B14F-4D97-AF65-F5344CB8AC3E}">
        <p14:creationId xmlns:p14="http://schemas.microsoft.com/office/powerpoint/2010/main" val="867157986"/>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0CB1B5-0E34-E1FF-0339-80B0FDF4062D}"/>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796B4340-0574-8A05-9FED-C85C385AE119}"/>
              </a:ext>
            </a:extLst>
          </p:cNvPr>
          <p:cNvPicPr>
            <a:picLocks noChangeAspect="1"/>
          </p:cNvPicPr>
          <p:nvPr/>
        </p:nvPicPr>
        <p:blipFill>
          <a:blip r:embed="rId2"/>
          <a:stretch>
            <a:fillRect/>
          </a:stretch>
        </p:blipFill>
        <p:spPr>
          <a:xfrm>
            <a:off x="103367" y="471902"/>
            <a:ext cx="5190821" cy="3643247"/>
          </a:xfrm>
          <a:prstGeom prst="rect">
            <a:avLst/>
          </a:prstGeom>
        </p:spPr>
      </p:pic>
      <p:sp>
        <p:nvSpPr>
          <p:cNvPr id="3" name="Title 1">
            <a:extLst>
              <a:ext uri="{FF2B5EF4-FFF2-40B4-BE49-F238E27FC236}">
                <a16:creationId xmlns:a16="http://schemas.microsoft.com/office/drawing/2014/main" id="{06406B36-B84C-7549-31B7-751344CD3D77}"/>
              </a:ext>
            </a:extLst>
          </p:cNvPr>
          <p:cNvSpPr txBox="1">
            <a:spLocks/>
          </p:cNvSpPr>
          <p:nvPr/>
        </p:nvSpPr>
        <p:spPr>
          <a:xfrm>
            <a:off x="55658" y="29635"/>
            <a:ext cx="8984975" cy="855741"/>
          </a:xfrm>
          <a:prstGeom prst="rect">
            <a:avLst/>
          </a:prstGeom>
        </p:spPr>
        <p:txBody>
          <a:bodyPr>
            <a:normAutofit fontScale="97500"/>
          </a:bodyPr>
          <a:lstStyle>
            <a:lvl1pPr algn="ctr" defTabSz="457200" rtl="0" eaLnBrk="1" latinLnBrk="0" hangingPunct="1">
              <a:spcBef>
                <a:spcPct val="0"/>
              </a:spcBef>
              <a:buNone/>
              <a:defRPr sz="4400" kern="1200">
                <a:solidFill>
                  <a:schemeClr val="tx2"/>
                </a:solidFill>
                <a:latin typeface="+mj-lt"/>
                <a:ea typeface="+mj-ea"/>
                <a:cs typeface="+mj-cs"/>
              </a:defRPr>
            </a:lvl1pPr>
          </a:lstStyle>
          <a:p>
            <a:r>
              <a:rPr lang="en-US" sz="2600" dirty="0"/>
              <a:t>CLSS Validation-How to View Non-Compliant Sections</a:t>
            </a:r>
            <a:endParaRPr lang="en-US" sz="2600" b="1" dirty="0"/>
          </a:p>
        </p:txBody>
      </p:sp>
      <p:cxnSp>
        <p:nvCxnSpPr>
          <p:cNvPr id="4" name="Straight Connector 3">
            <a:extLst>
              <a:ext uri="{FF2B5EF4-FFF2-40B4-BE49-F238E27FC236}">
                <a16:creationId xmlns:a16="http://schemas.microsoft.com/office/drawing/2014/main" id="{025CAD77-4250-B12E-1680-91FB8E5378E8}"/>
              </a:ext>
            </a:extLst>
          </p:cNvPr>
          <p:cNvCxnSpPr>
            <a:cxnSpLocks/>
          </p:cNvCxnSpPr>
          <p:nvPr/>
        </p:nvCxnSpPr>
        <p:spPr>
          <a:xfrm>
            <a:off x="202759" y="471902"/>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5" name="Oval 4">
            <a:extLst>
              <a:ext uri="{FF2B5EF4-FFF2-40B4-BE49-F238E27FC236}">
                <a16:creationId xmlns:a16="http://schemas.microsoft.com/office/drawing/2014/main" id="{2CEFB9E3-CEC8-C2EF-3F1B-7A7FCCC3DD50}"/>
              </a:ext>
            </a:extLst>
          </p:cNvPr>
          <p:cNvSpPr/>
          <p:nvPr/>
        </p:nvSpPr>
        <p:spPr>
          <a:xfrm>
            <a:off x="202759" y="1327642"/>
            <a:ext cx="4202264" cy="954381"/>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Arrow: Left 8">
            <a:extLst>
              <a:ext uri="{FF2B5EF4-FFF2-40B4-BE49-F238E27FC236}">
                <a16:creationId xmlns:a16="http://schemas.microsoft.com/office/drawing/2014/main" id="{96C86A1E-AA95-B5A2-18C5-106FFA900E58}"/>
              </a:ext>
            </a:extLst>
          </p:cNvPr>
          <p:cNvSpPr/>
          <p:nvPr/>
        </p:nvSpPr>
        <p:spPr>
          <a:xfrm rot="3484742">
            <a:off x="2482723" y="1806308"/>
            <a:ext cx="1298353" cy="867599"/>
          </a:xfrm>
          <a:prstGeom prst="leftArrow">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a:solidFill>
                  <a:schemeClr val="tx1"/>
                </a:solidFill>
              </a:rPr>
              <a:t>Hover &amp; Click</a:t>
            </a:r>
          </a:p>
        </p:txBody>
      </p:sp>
      <p:sp>
        <p:nvSpPr>
          <p:cNvPr id="13" name="TextBox 12">
            <a:extLst>
              <a:ext uri="{FF2B5EF4-FFF2-40B4-BE49-F238E27FC236}">
                <a16:creationId xmlns:a16="http://schemas.microsoft.com/office/drawing/2014/main" id="{E9C2B368-34B3-C80E-5EDF-B87C9F570CB8}"/>
              </a:ext>
            </a:extLst>
          </p:cNvPr>
          <p:cNvSpPr txBox="1"/>
          <p:nvPr/>
        </p:nvSpPr>
        <p:spPr>
          <a:xfrm>
            <a:off x="0" y="4115149"/>
            <a:ext cx="3706346" cy="1754326"/>
          </a:xfrm>
          <a:prstGeom prst="rect">
            <a:avLst/>
          </a:prstGeom>
          <a:noFill/>
        </p:spPr>
        <p:txBody>
          <a:bodyPr wrap="square" rtlCol="0">
            <a:spAutoFit/>
          </a:bodyPr>
          <a:lstStyle/>
          <a:p>
            <a:r>
              <a:rPr lang="en-US" b="1" dirty="0"/>
              <a:t>Calculating missing seat time:</a:t>
            </a:r>
          </a:p>
          <a:p>
            <a:pPr marL="285750" indent="-285750">
              <a:buFont typeface="Arial" panose="020B0604020202020204" pitchFamily="34" charset="0"/>
              <a:buChar char="•"/>
            </a:pPr>
            <a:r>
              <a:rPr lang="en-US" dirty="0"/>
              <a:t>Fridays 1pm to 1:50pm = 50 minutes scheduled a week </a:t>
            </a:r>
          </a:p>
          <a:p>
            <a:pPr marL="285750" indent="-285750">
              <a:buFont typeface="Arial" panose="020B0604020202020204" pitchFamily="34" charset="0"/>
              <a:buChar char="•"/>
            </a:pPr>
            <a:r>
              <a:rPr lang="en-US" dirty="0"/>
              <a:t>100 (minutes a week required) - 50 (minutes scheduled) = 50 minutes short a week</a:t>
            </a:r>
          </a:p>
        </p:txBody>
      </p:sp>
      <p:pic>
        <p:nvPicPr>
          <p:cNvPr id="8" name="Picture 7">
            <a:extLst>
              <a:ext uri="{FF2B5EF4-FFF2-40B4-BE49-F238E27FC236}">
                <a16:creationId xmlns:a16="http://schemas.microsoft.com/office/drawing/2014/main" id="{40B59876-343F-0547-5F91-CB1D9D52C359}"/>
              </a:ext>
            </a:extLst>
          </p:cNvPr>
          <p:cNvPicPr>
            <a:picLocks noChangeAspect="1"/>
          </p:cNvPicPr>
          <p:nvPr/>
        </p:nvPicPr>
        <p:blipFill>
          <a:blip r:embed="rId3"/>
          <a:stretch>
            <a:fillRect/>
          </a:stretch>
        </p:blipFill>
        <p:spPr>
          <a:xfrm>
            <a:off x="3680589" y="2553209"/>
            <a:ext cx="5407753" cy="3314430"/>
          </a:xfrm>
          <a:prstGeom prst="rect">
            <a:avLst/>
          </a:prstGeom>
        </p:spPr>
      </p:pic>
      <p:sp>
        <p:nvSpPr>
          <p:cNvPr id="2" name="Oval 1">
            <a:extLst>
              <a:ext uri="{FF2B5EF4-FFF2-40B4-BE49-F238E27FC236}">
                <a16:creationId xmlns:a16="http://schemas.microsoft.com/office/drawing/2014/main" id="{DB5A8E09-DE05-0F3B-1D85-84E43175E47D}"/>
              </a:ext>
            </a:extLst>
          </p:cNvPr>
          <p:cNvSpPr/>
          <p:nvPr/>
        </p:nvSpPr>
        <p:spPr>
          <a:xfrm>
            <a:off x="3754054" y="3773552"/>
            <a:ext cx="4987023" cy="954381"/>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E9571A08-3FBE-05C0-6162-55886F4E98A9}"/>
              </a:ext>
            </a:extLst>
          </p:cNvPr>
          <p:cNvSpPr txBox="1"/>
          <p:nvPr/>
        </p:nvSpPr>
        <p:spPr>
          <a:xfrm>
            <a:off x="5393579" y="567178"/>
            <a:ext cx="3694763" cy="2031325"/>
          </a:xfrm>
          <a:prstGeom prst="rect">
            <a:avLst/>
          </a:prstGeom>
          <a:noFill/>
        </p:spPr>
        <p:txBody>
          <a:bodyPr wrap="square" rtlCol="0">
            <a:spAutoFit/>
          </a:bodyPr>
          <a:lstStyle/>
          <a:p>
            <a:r>
              <a:rPr lang="en-US" sz="2100" dirty="0"/>
              <a:t>Section 01 is a one-credit hour lab during the full-term, requiring two contact hours or 1500 minutes of seat time over 15 weeks = 100 minutes a week</a:t>
            </a:r>
          </a:p>
        </p:txBody>
      </p:sp>
    </p:spTree>
    <p:extLst>
      <p:ext uri="{BB962C8B-B14F-4D97-AF65-F5344CB8AC3E}">
        <p14:creationId xmlns:p14="http://schemas.microsoft.com/office/powerpoint/2010/main" val="1529488538"/>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18F4CB-B4A6-8944-91DA-F54AB21CD353}"/>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F69E13C0-AA96-9D31-D50F-E3C42DDEB1C1}"/>
              </a:ext>
            </a:extLst>
          </p:cNvPr>
          <p:cNvSpPr txBox="1">
            <a:spLocks/>
          </p:cNvSpPr>
          <p:nvPr/>
        </p:nvSpPr>
        <p:spPr>
          <a:xfrm>
            <a:off x="0" y="29635"/>
            <a:ext cx="9144000" cy="664909"/>
          </a:xfrm>
          <a:prstGeom prst="rect">
            <a:avLst/>
          </a:prstGeom>
        </p:spPr>
        <p:txBody>
          <a:bodyPr>
            <a:normAutofit fontScale="90000" lnSpcReduction="10000"/>
          </a:bodyPr>
          <a:lstStyle>
            <a:lvl1pPr algn="ctr" defTabSz="457200" rtl="0" eaLnBrk="1" latinLnBrk="0" hangingPunct="1">
              <a:spcBef>
                <a:spcPct val="0"/>
              </a:spcBef>
              <a:buNone/>
              <a:defRPr sz="4400" kern="1200">
                <a:solidFill>
                  <a:schemeClr val="tx2"/>
                </a:solidFill>
                <a:latin typeface="+mj-lt"/>
                <a:ea typeface="+mj-ea"/>
                <a:cs typeface="+mj-cs"/>
              </a:defRPr>
            </a:lvl1pPr>
          </a:lstStyle>
          <a:p>
            <a:r>
              <a:rPr lang="en-US" dirty="0"/>
              <a:t>Combined Lecture/Labs</a:t>
            </a:r>
          </a:p>
        </p:txBody>
      </p:sp>
      <p:cxnSp>
        <p:nvCxnSpPr>
          <p:cNvPr id="4" name="Straight Connector 3">
            <a:extLst>
              <a:ext uri="{FF2B5EF4-FFF2-40B4-BE49-F238E27FC236}">
                <a16:creationId xmlns:a16="http://schemas.microsoft.com/office/drawing/2014/main" id="{ED5AA5EC-1F2E-F64B-9940-D3E9CFA5AF45}"/>
              </a:ext>
            </a:extLst>
          </p:cNvPr>
          <p:cNvCxnSpPr>
            <a:cxnSpLocks/>
          </p:cNvCxnSpPr>
          <p:nvPr/>
        </p:nvCxnSpPr>
        <p:spPr>
          <a:xfrm>
            <a:off x="202759" y="646838"/>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4AB96E21-059D-07DB-9720-B095ECC17771}"/>
              </a:ext>
            </a:extLst>
          </p:cNvPr>
          <p:cNvSpPr txBox="1"/>
          <p:nvPr/>
        </p:nvSpPr>
        <p:spPr>
          <a:xfrm>
            <a:off x="202759" y="646838"/>
            <a:ext cx="8738483" cy="5378395"/>
          </a:xfrm>
          <a:prstGeom prst="rect">
            <a:avLst/>
          </a:prstGeom>
          <a:noFill/>
        </p:spPr>
        <p:txBody>
          <a:bodyPr wrap="square" rtlCol="0">
            <a:spAutoFit/>
          </a:bodyPr>
          <a:lstStyle/>
          <a:p>
            <a:pPr algn="ctr"/>
            <a:r>
              <a:rPr lang="en-US" dirty="0"/>
              <a:t>Remember the description is telling you the contact hours of the lab portion, not credit hours. You can tell the credit hours by the final digit on the course number.</a:t>
            </a:r>
          </a:p>
          <a:p>
            <a:pPr algn="ctr"/>
            <a:endParaRPr lang="en-US" sz="700" dirty="0"/>
          </a:p>
          <a:p>
            <a:r>
              <a:rPr lang="en-US" b="1" dirty="0"/>
              <a:t>Doing the math:</a:t>
            </a:r>
          </a:p>
          <a:p>
            <a:r>
              <a:rPr lang="en-US" sz="1550" b="1" dirty="0"/>
              <a:t>- ADS 2312 (Description says- One hour lecture. Two hours laboratory)</a:t>
            </a:r>
          </a:p>
          <a:p>
            <a:r>
              <a:rPr lang="en-US" sz="1550" dirty="0"/>
              <a:t>1 contact hour = 1hr lecture credit (750 min total/50 a week) </a:t>
            </a:r>
          </a:p>
          <a:p>
            <a:r>
              <a:rPr lang="en-US" sz="1550" dirty="0"/>
              <a:t>+ </a:t>
            </a:r>
            <a:r>
              <a:rPr lang="en-US" sz="1550" u="sng" dirty="0"/>
              <a:t>2 contact hours = 1hr lab credit (1500 min total/100 a week) </a:t>
            </a:r>
          </a:p>
          <a:p>
            <a:r>
              <a:rPr lang="en-US" sz="1550" dirty="0"/>
              <a:t>3 contact hours = 2 credit hours (2250 min total/150 a week)</a:t>
            </a:r>
          </a:p>
          <a:p>
            <a:r>
              <a:rPr lang="en-US" sz="1550" b="1" dirty="0"/>
              <a:t>- BIO 1123 (Description says-Two hours lecture. Two hours laboratory)</a:t>
            </a:r>
          </a:p>
          <a:p>
            <a:r>
              <a:rPr lang="en-US" sz="1550" dirty="0"/>
              <a:t> 2 contact hours = 2hr lecture credits (1500 min total/100 a week) </a:t>
            </a:r>
          </a:p>
          <a:p>
            <a:r>
              <a:rPr lang="en-US" sz="1550" dirty="0"/>
              <a:t>+ </a:t>
            </a:r>
            <a:r>
              <a:rPr lang="en-US" sz="1550" u="sng" dirty="0"/>
              <a:t>2 contact hours = 1hr lab credit (1500 min total/100 a week) </a:t>
            </a:r>
          </a:p>
          <a:p>
            <a:r>
              <a:rPr lang="en-US" sz="1550" dirty="0"/>
              <a:t>4 contact hours = 3 credit hours (3000 min total/200 a week)</a:t>
            </a:r>
          </a:p>
          <a:p>
            <a:r>
              <a:rPr lang="en-US" sz="1550" b="1" dirty="0"/>
              <a:t>- BIO 1144 (Description says-Three hours lecture. Two hours laboratory)</a:t>
            </a:r>
          </a:p>
          <a:p>
            <a:r>
              <a:rPr lang="en-US" sz="1550" dirty="0"/>
              <a:t>3 contact hours = 3hr lecture credits (2250min/150 a week) </a:t>
            </a:r>
          </a:p>
          <a:p>
            <a:r>
              <a:rPr lang="en-US" sz="1550" dirty="0"/>
              <a:t>+</a:t>
            </a:r>
            <a:r>
              <a:rPr lang="en-US" sz="1550" u="sng" dirty="0"/>
              <a:t> 2 contact hours = 1hr lab credits (1500 min/100 a week) </a:t>
            </a:r>
          </a:p>
          <a:p>
            <a:r>
              <a:rPr lang="en-US" sz="1550" dirty="0"/>
              <a:t>5 contact hours = 4 credit hours (3750 min total/250 a week)</a:t>
            </a:r>
          </a:p>
          <a:p>
            <a:r>
              <a:rPr lang="en-US" sz="1550" b="1" dirty="0"/>
              <a:t>- CH 1244 (Description says-Three hours lecture. Three hours laboratory)</a:t>
            </a:r>
          </a:p>
          <a:p>
            <a:r>
              <a:rPr lang="en-US" sz="1550" dirty="0"/>
              <a:t>3 contact hours = 3hr lecture credits (2250 min/150 a week) </a:t>
            </a:r>
          </a:p>
          <a:p>
            <a:r>
              <a:rPr lang="en-US" sz="1550" dirty="0"/>
              <a:t>+</a:t>
            </a:r>
            <a:r>
              <a:rPr lang="en-US" sz="1550" u="sng" dirty="0"/>
              <a:t> 3 contact hours = 1hr lab credits (1500 min/100 a week) </a:t>
            </a:r>
          </a:p>
          <a:p>
            <a:r>
              <a:rPr lang="en-US" sz="1550" dirty="0"/>
              <a:t>6* contact hours = 4 credit hours (3750 min total/250 a week is what we would require)</a:t>
            </a:r>
          </a:p>
          <a:p>
            <a:r>
              <a:rPr lang="en-US" sz="1550" dirty="0"/>
              <a:t>* Example of us monitoring minimum, not monitoring if you’re going over. This is why it’s crucial to make sure your course’s credit hours and seat time calculate! You can’t get a .5 credit hour.</a:t>
            </a:r>
          </a:p>
        </p:txBody>
      </p:sp>
    </p:spTree>
    <p:extLst>
      <p:ext uri="{BB962C8B-B14F-4D97-AF65-F5344CB8AC3E}">
        <p14:creationId xmlns:p14="http://schemas.microsoft.com/office/powerpoint/2010/main" val="3738892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19CB6-726F-75E4-3342-1B934EF531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96AAA4-3833-7A1D-873E-337462A24B3A}"/>
              </a:ext>
            </a:extLst>
          </p:cNvPr>
          <p:cNvSpPr>
            <a:spLocks noGrp="1"/>
          </p:cNvSpPr>
          <p:nvPr>
            <p:ph type="title"/>
          </p:nvPr>
        </p:nvSpPr>
        <p:spPr>
          <a:xfrm>
            <a:off x="510269" y="1816879"/>
            <a:ext cx="8123462" cy="1143000"/>
          </a:xfrm>
        </p:spPr>
        <p:txBody>
          <a:bodyPr>
            <a:normAutofit fontScale="90000"/>
          </a:bodyPr>
          <a:lstStyle/>
          <a:p>
            <a:r>
              <a:rPr lang="en-US" dirty="0"/>
              <a:t>Editable Fields During Each Phase</a:t>
            </a:r>
          </a:p>
        </p:txBody>
      </p:sp>
      <p:cxnSp>
        <p:nvCxnSpPr>
          <p:cNvPr id="6" name="Straight Connector 5">
            <a:extLst>
              <a:ext uri="{FF2B5EF4-FFF2-40B4-BE49-F238E27FC236}">
                <a16:creationId xmlns:a16="http://schemas.microsoft.com/office/drawing/2014/main" id="{AE317E3D-68AC-C961-080F-ECCF50059F7B}"/>
              </a:ext>
            </a:extLst>
          </p:cNvPr>
          <p:cNvCxnSpPr>
            <a:cxnSpLocks/>
          </p:cNvCxnSpPr>
          <p:nvPr/>
        </p:nvCxnSpPr>
        <p:spPr>
          <a:xfrm>
            <a:off x="202759" y="2975780"/>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Right Arrow 8">
            <a:extLst>
              <a:ext uri="{FF2B5EF4-FFF2-40B4-BE49-F238E27FC236}">
                <a16:creationId xmlns:a16="http://schemas.microsoft.com/office/drawing/2014/main" id="{DD1743EB-1D31-E181-E8C8-D1C5B2E2CDE9}"/>
              </a:ext>
            </a:extLst>
          </p:cNvPr>
          <p:cNvSpPr/>
          <p:nvPr/>
        </p:nvSpPr>
        <p:spPr>
          <a:xfrm>
            <a:off x="772325" y="3332612"/>
            <a:ext cx="7759425" cy="1700533"/>
          </a:xfrm>
          <a:prstGeom prst="rightArrow">
            <a:avLst/>
          </a:prstGeom>
          <a:solidFill>
            <a:srgbClr val="410611"/>
          </a:solidFill>
          <a:ln w="38100">
            <a:solidFill>
              <a:schemeClr val="bg1">
                <a:lumMod val="6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bg1"/>
                </a:solidFill>
              </a:rPr>
              <a:t>Registration</a:t>
            </a:r>
          </a:p>
        </p:txBody>
      </p:sp>
      <p:sp>
        <p:nvSpPr>
          <p:cNvPr id="4" name="TextBox 3">
            <a:extLst>
              <a:ext uri="{FF2B5EF4-FFF2-40B4-BE49-F238E27FC236}">
                <a16:creationId xmlns:a16="http://schemas.microsoft.com/office/drawing/2014/main" id="{DB1E5F77-928C-8CFD-0D8C-D9C104651F59}"/>
              </a:ext>
            </a:extLst>
          </p:cNvPr>
          <p:cNvSpPr txBox="1"/>
          <p:nvPr/>
        </p:nvSpPr>
        <p:spPr>
          <a:xfrm>
            <a:off x="129309" y="4976350"/>
            <a:ext cx="8937266" cy="923330"/>
          </a:xfrm>
          <a:prstGeom prst="rect">
            <a:avLst/>
          </a:prstGeom>
          <a:noFill/>
        </p:spPr>
        <p:txBody>
          <a:bodyPr wrap="square" rtlCol="0">
            <a:spAutoFit/>
          </a:bodyPr>
          <a:lstStyle/>
          <a:p>
            <a:pPr algn="ctr"/>
            <a:r>
              <a:rPr lang="en-US" dirty="0"/>
              <a:t>- Can no longer delete a section, you must cancel it.</a:t>
            </a:r>
          </a:p>
          <a:p>
            <a:pPr marL="285750" indent="-285750" algn="ctr">
              <a:buFontTx/>
              <a:buChar char="-"/>
            </a:pPr>
            <a:r>
              <a:rPr lang="en-US" dirty="0"/>
              <a:t>After the 10</a:t>
            </a:r>
            <a:r>
              <a:rPr lang="en-US" baseline="30000" dirty="0"/>
              <a:t>th</a:t>
            </a:r>
            <a:r>
              <a:rPr lang="en-US" dirty="0"/>
              <a:t> class day an Instructor of Record Change Request </a:t>
            </a:r>
            <a:r>
              <a:rPr lang="en-US" dirty="0" err="1"/>
              <a:t>eForm</a:t>
            </a:r>
            <a:r>
              <a:rPr lang="en-US" dirty="0"/>
              <a:t> is needed.</a:t>
            </a:r>
          </a:p>
          <a:p>
            <a:pPr marL="285750" indent="-285750" algn="ctr">
              <a:buFontTx/>
              <a:buChar char="-"/>
            </a:pPr>
            <a:r>
              <a:rPr lang="en-US" dirty="0"/>
              <a:t>Room Seek will be open to find available rooms for a section and request.</a:t>
            </a:r>
          </a:p>
        </p:txBody>
      </p:sp>
    </p:spTree>
    <p:extLst>
      <p:ext uri="{BB962C8B-B14F-4D97-AF65-F5344CB8AC3E}">
        <p14:creationId xmlns:p14="http://schemas.microsoft.com/office/powerpoint/2010/main" val="2557977036"/>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AE7667-E1BB-4AA9-B6D0-AF309D750019}"/>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0DE51130-371F-5102-A3FA-894F6CE135D7}"/>
              </a:ext>
            </a:extLst>
          </p:cNvPr>
          <p:cNvSpPr txBox="1">
            <a:spLocks/>
          </p:cNvSpPr>
          <p:nvPr/>
        </p:nvSpPr>
        <p:spPr>
          <a:xfrm>
            <a:off x="0" y="29635"/>
            <a:ext cx="9144000" cy="664909"/>
          </a:xfrm>
          <a:prstGeom prst="rect">
            <a:avLst/>
          </a:prstGeom>
        </p:spPr>
        <p:txBody>
          <a:bodyPr>
            <a:normAutofit fontScale="90000" lnSpcReduction="10000"/>
          </a:bodyPr>
          <a:lstStyle>
            <a:lvl1pPr algn="ctr" defTabSz="457200" rtl="0" eaLnBrk="1" latinLnBrk="0" hangingPunct="1">
              <a:spcBef>
                <a:spcPct val="0"/>
              </a:spcBef>
              <a:buNone/>
              <a:defRPr sz="4400" kern="1200">
                <a:solidFill>
                  <a:schemeClr val="tx2"/>
                </a:solidFill>
                <a:latin typeface="+mj-lt"/>
                <a:ea typeface="+mj-ea"/>
                <a:cs typeface="+mj-cs"/>
              </a:defRPr>
            </a:lvl1pPr>
          </a:lstStyle>
          <a:p>
            <a:r>
              <a:rPr lang="en-US" dirty="0"/>
              <a:t>CLSS Validation Flags</a:t>
            </a:r>
            <a:endParaRPr lang="en-US" b="1" dirty="0"/>
          </a:p>
        </p:txBody>
      </p:sp>
      <p:cxnSp>
        <p:nvCxnSpPr>
          <p:cNvPr id="4" name="Straight Connector 3">
            <a:extLst>
              <a:ext uri="{FF2B5EF4-FFF2-40B4-BE49-F238E27FC236}">
                <a16:creationId xmlns:a16="http://schemas.microsoft.com/office/drawing/2014/main" id="{9D7B606F-E72F-812D-C505-5238BAA6AFAB}"/>
              </a:ext>
            </a:extLst>
          </p:cNvPr>
          <p:cNvCxnSpPr>
            <a:cxnSpLocks/>
          </p:cNvCxnSpPr>
          <p:nvPr/>
        </p:nvCxnSpPr>
        <p:spPr>
          <a:xfrm>
            <a:off x="202759" y="646838"/>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EB254F1A-AE7A-4FD6-05F4-D378A77C1E8A}"/>
              </a:ext>
            </a:extLst>
          </p:cNvPr>
          <p:cNvSpPr txBox="1"/>
          <p:nvPr/>
        </p:nvSpPr>
        <p:spPr>
          <a:xfrm>
            <a:off x="15903" y="694544"/>
            <a:ext cx="9112193" cy="5170646"/>
          </a:xfrm>
          <a:prstGeom prst="rect">
            <a:avLst/>
          </a:prstGeom>
          <a:noFill/>
        </p:spPr>
        <p:txBody>
          <a:bodyPr wrap="square" rtlCol="0">
            <a:spAutoFit/>
          </a:bodyPr>
          <a:lstStyle/>
          <a:p>
            <a:r>
              <a:rPr lang="en-US" sz="2400" dirty="0"/>
              <a:t>We created these based on the average amount of combined lecture labs most departments have.</a:t>
            </a:r>
          </a:p>
          <a:p>
            <a:pPr marL="342900" indent="-342900">
              <a:buFont typeface="Arial" panose="020B0604020202020204" pitchFamily="34" charset="0"/>
              <a:buChar char="•"/>
            </a:pPr>
            <a:r>
              <a:rPr lang="en-US" sz="2400" dirty="0"/>
              <a:t>Schedule Type B, </a:t>
            </a:r>
            <a:r>
              <a:rPr lang="en-US" sz="2400" b="1" dirty="0"/>
              <a:t>Credit is 2 or 3</a:t>
            </a:r>
            <a:r>
              <a:rPr lang="en-US" sz="2400" dirty="0"/>
              <a:t>, Part of Term 1, and weekly minutes are </a:t>
            </a:r>
            <a:r>
              <a:rPr lang="en-US" sz="2400" b="1" dirty="0"/>
              <a:t>less than 200</a:t>
            </a:r>
          </a:p>
          <a:p>
            <a:pPr marL="342900" indent="-342900">
              <a:buFont typeface="Arial" panose="020B0604020202020204" pitchFamily="34" charset="0"/>
              <a:buChar char="•"/>
            </a:pPr>
            <a:r>
              <a:rPr lang="en-US" sz="2400" dirty="0"/>
              <a:t>Schedule Type B, </a:t>
            </a:r>
            <a:r>
              <a:rPr lang="en-US" sz="2400" b="1" dirty="0"/>
              <a:t>Credit is 4</a:t>
            </a:r>
            <a:r>
              <a:rPr lang="en-US" sz="2400" dirty="0"/>
              <a:t>, Part of Term 1, and weekly minutes are </a:t>
            </a:r>
            <a:r>
              <a:rPr lang="en-US" sz="2400" b="1" dirty="0"/>
              <a:t>less than 250</a:t>
            </a:r>
            <a:endParaRPr lang="en-US" sz="1050" dirty="0"/>
          </a:p>
          <a:p>
            <a:endParaRPr lang="en-US" sz="2000" dirty="0"/>
          </a:p>
          <a:p>
            <a:r>
              <a:rPr lang="en-US" sz="2400" dirty="0"/>
              <a:t>This </a:t>
            </a:r>
            <a:r>
              <a:rPr lang="en-US" sz="2400" b="1" dirty="0"/>
              <a:t>will not </a:t>
            </a:r>
            <a:r>
              <a:rPr lang="en-US" sz="2400" dirty="0"/>
              <a:t>populate in your validation if:</a:t>
            </a:r>
          </a:p>
          <a:p>
            <a:pPr marL="342900" indent="-342900">
              <a:buFont typeface="Arial" panose="020B0604020202020204" pitchFamily="34" charset="0"/>
              <a:buChar char="•"/>
            </a:pPr>
            <a:r>
              <a:rPr lang="en-US" sz="2400" dirty="0"/>
              <a:t>Hybrid or Asynchronous Online</a:t>
            </a:r>
          </a:p>
          <a:p>
            <a:pPr marL="342900" indent="-342900">
              <a:buFont typeface="Arial" panose="020B0604020202020204" pitchFamily="34" charset="0"/>
              <a:buChar char="•"/>
            </a:pPr>
            <a:r>
              <a:rPr lang="en-US" sz="2400" dirty="0"/>
              <a:t>Both lines are listed as TBA</a:t>
            </a:r>
            <a:endParaRPr lang="en-US" sz="1100" dirty="0"/>
          </a:p>
          <a:p>
            <a:endParaRPr lang="en-US" sz="2000" dirty="0"/>
          </a:p>
          <a:p>
            <a:r>
              <a:rPr lang="en-US" sz="2400" dirty="0"/>
              <a:t>This </a:t>
            </a:r>
            <a:r>
              <a:rPr lang="en-US" sz="2400" b="1" dirty="0"/>
              <a:t>will</a:t>
            </a:r>
            <a:r>
              <a:rPr lang="en-US" sz="2400" dirty="0"/>
              <a:t> populate in your validation if:</a:t>
            </a:r>
          </a:p>
          <a:p>
            <a:pPr marL="342900" indent="-342900">
              <a:buFont typeface="Arial" panose="020B0604020202020204" pitchFamily="34" charset="0"/>
              <a:buChar char="•"/>
            </a:pPr>
            <a:r>
              <a:rPr lang="en-US" sz="2400" dirty="0"/>
              <a:t>You’re “second line” or lab time is listed as TBA (can’t calculate the total minutes)</a:t>
            </a:r>
          </a:p>
        </p:txBody>
      </p:sp>
    </p:spTree>
    <p:extLst>
      <p:ext uri="{BB962C8B-B14F-4D97-AF65-F5344CB8AC3E}">
        <p14:creationId xmlns:p14="http://schemas.microsoft.com/office/powerpoint/2010/main" val="787472011"/>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B0933B-0167-637E-9033-454E8AD7E09F}"/>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4F6F9ACD-FB8D-D8A7-7D94-5ABEC1C1CD5D}"/>
              </a:ext>
            </a:extLst>
          </p:cNvPr>
          <p:cNvPicPr>
            <a:picLocks noChangeAspect="1"/>
          </p:cNvPicPr>
          <p:nvPr/>
        </p:nvPicPr>
        <p:blipFill>
          <a:blip r:embed="rId2"/>
          <a:stretch>
            <a:fillRect/>
          </a:stretch>
        </p:blipFill>
        <p:spPr>
          <a:xfrm>
            <a:off x="103366" y="591191"/>
            <a:ext cx="5080883" cy="3514642"/>
          </a:xfrm>
          <a:prstGeom prst="rect">
            <a:avLst/>
          </a:prstGeom>
        </p:spPr>
      </p:pic>
      <p:pic>
        <p:nvPicPr>
          <p:cNvPr id="16" name="Picture 15">
            <a:extLst>
              <a:ext uri="{FF2B5EF4-FFF2-40B4-BE49-F238E27FC236}">
                <a16:creationId xmlns:a16="http://schemas.microsoft.com/office/drawing/2014/main" id="{D02A94EE-0154-C479-A24F-2F8FCC8E1BC2}"/>
              </a:ext>
            </a:extLst>
          </p:cNvPr>
          <p:cNvPicPr>
            <a:picLocks noChangeAspect="1"/>
          </p:cNvPicPr>
          <p:nvPr/>
        </p:nvPicPr>
        <p:blipFill>
          <a:blip r:embed="rId3"/>
          <a:stretch>
            <a:fillRect/>
          </a:stretch>
        </p:blipFill>
        <p:spPr>
          <a:xfrm>
            <a:off x="103366" y="3131180"/>
            <a:ext cx="4537437" cy="2671411"/>
          </a:xfrm>
          <a:prstGeom prst="rect">
            <a:avLst/>
          </a:prstGeom>
        </p:spPr>
      </p:pic>
      <p:sp>
        <p:nvSpPr>
          <p:cNvPr id="3" name="Title 1">
            <a:extLst>
              <a:ext uri="{FF2B5EF4-FFF2-40B4-BE49-F238E27FC236}">
                <a16:creationId xmlns:a16="http://schemas.microsoft.com/office/drawing/2014/main" id="{7BD1764B-E1C5-FF59-4162-BEB451508D99}"/>
              </a:ext>
            </a:extLst>
          </p:cNvPr>
          <p:cNvSpPr txBox="1">
            <a:spLocks/>
          </p:cNvSpPr>
          <p:nvPr/>
        </p:nvSpPr>
        <p:spPr>
          <a:xfrm>
            <a:off x="55658" y="29635"/>
            <a:ext cx="8984975" cy="855741"/>
          </a:xfrm>
          <a:prstGeom prst="rect">
            <a:avLst/>
          </a:prstGeom>
        </p:spPr>
        <p:txBody>
          <a:bodyPr>
            <a:normAutofit fontScale="97500"/>
          </a:bodyPr>
          <a:lstStyle>
            <a:lvl1pPr algn="ctr" defTabSz="457200" rtl="0" eaLnBrk="1" latinLnBrk="0" hangingPunct="1">
              <a:spcBef>
                <a:spcPct val="0"/>
              </a:spcBef>
              <a:buNone/>
              <a:defRPr sz="4400" kern="1200">
                <a:solidFill>
                  <a:schemeClr val="tx2"/>
                </a:solidFill>
                <a:latin typeface="+mj-lt"/>
                <a:ea typeface="+mj-ea"/>
                <a:cs typeface="+mj-cs"/>
              </a:defRPr>
            </a:lvl1pPr>
          </a:lstStyle>
          <a:p>
            <a:r>
              <a:rPr lang="en-US" sz="2600" dirty="0"/>
              <a:t>CLSS Validation-How to View Non-Compliant Sections</a:t>
            </a:r>
            <a:endParaRPr lang="en-US" sz="2600" b="1" dirty="0"/>
          </a:p>
        </p:txBody>
      </p:sp>
      <p:cxnSp>
        <p:nvCxnSpPr>
          <p:cNvPr id="4" name="Straight Connector 3">
            <a:extLst>
              <a:ext uri="{FF2B5EF4-FFF2-40B4-BE49-F238E27FC236}">
                <a16:creationId xmlns:a16="http://schemas.microsoft.com/office/drawing/2014/main" id="{ABB5AEBF-9C53-CCE8-A0D4-6F570A9F7285}"/>
              </a:ext>
            </a:extLst>
          </p:cNvPr>
          <p:cNvCxnSpPr>
            <a:cxnSpLocks/>
          </p:cNvCxnSpPr>
          <p:nvPr/>
        </p:nvCxnSpPr>
        <p:spPr>
          <a:xfrm>
            <a:off x="202759" y="471902"/>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5" name="Oval 4">
            <a:extLst>
              <a:ext uri="{FF2B5EF4-FFF2-40B4-BE49-F238E27FC236}">
                <a16:creationId xmlns:a16="http://schemas.microsoft.com/office/drawing/2014/main" id="{77EC1245-C13D-AA3C-8BC2-A44F306DE99A}"/>
              </a:ext>
            </a:extLst>
          </p:cNvPr>
          <p:cNvSpPr/>
          <p:nvPr/>
        </p:nvSpPr>
        <p:spPr>
          <a:xfrm>
            <a:off x="202759" y="1327642"/>
            <a:ext cx="4202264" cy="954381"/>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Arrow: Left 8">
            <a:extLst>
              <a:ext uri="{FF2B5EF4-FFF2-40B4-BE49-F238E27FC236}">
                <a16:creationId xmlns:a16="http://schemas.microsoft.com/office/drawing/2014/main" id="{D45F3204-0A5F-FDBE-CE86-4492B88E60CE}"/>
              </a:ext>
            </a:extLst>
          </p:cNvPr>
          <p:cNvSpPr/>
          <p:nvPr/>
        </p:nvSpPr>
        <p:spPr>
          <a:xfrm rot="3484742">
            <a:off x="2366165" y="1951751"/>
            <a:ext cx="1298353" cy="867599"/>
          </a:xfrm>
          <a:prstGeom prst="leftArrow">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a:solidFill>
                  <a:schemeClr val="tx1"/>
                </a:solidFill>
              </a:rPr>
              <a:t>Hover &amp; Click</a:t>
            </a:r>
          </a:p>
        </p:txBody>
      </p:sp>
      <p:sp>
        <p:nvSpPr>
          <p:cNvPr id="12" name="TextBox 11">
            <a:extLst>
              <a:ext uri="{FF2B5EF4-FFF2-40B4-BE49-F238E27FC236}">
                <a16:creationId xmlns:a16="http://schemas.microsoft.com/office/drawing/2014/main" id="{F95728E8-A564-ADF7-0E37-74E907CB183D}"/>
              </a:ext>
            </a:extLst>
          </p:cNvPr>
          <p:cNvSpPr txBox="1"/>
          <p:nvPr/>
        </p:nvSpPr>
        <p:spPr>
          <a:xfrm>
            <a:off x="5266413" y="591191"/>
            <a:ext cx="3674828" cy="1846659"/>
          </a:xfrm>
          <a:prstGeom prst="rect">
            <a:avLst/>
          </a:prstGeom>
          <a:noFill/>
        </p:spPr>
        <p:txBody>
          <a:bodyPr wrap="square" rtlCol="0">
            <a:spAutoFit/>
          </a:bodyPr>
          <a:lstStyle/>
          <a:p>
            <a:r>
              <a:rPr lang="en-US" sz="1900" dirty="0"/>
              <a:t>This is an example of a flag occurring but it’s because the lab portion of the section is TBA. This is ok and we would ignore because the lab portion is being accomplished somewhere else.</a:t>
            </a:r>
          </a:p>
        </p:txBody>
      </p:sp>
      <p:pic>
        <p:nvPicPr>
          <p:cNvPr id="11" name="Picture 10">
            <a:extLst>
              <a:ext uri="{FF2B5EF4-FFF2-40B4-BE49-F238E27FC236}">
                <a16:creationId xmlns:a16="http://schemas.microsoft.com/office/drawing/2014/main" id="{901BD26D-15E0-8377-0AC7-ECE74CF03DCD}"/>
              </a:ext>
            </a:extLst>
          </p:cNvPr>
          <p:cNvPicPr>
            <a:picLocks noChangeAspect="1"/>
          </p:cNvPicPr>
          <p:nvPr/>
        </p:nvPicPr>
        <p:blipFill>
          <a:blip r:embed="rId4"/>
          <a:stretch>
            <a:fillRect/>
          </a:stretch>
        </p:blipFill>
        <p:spPr>
          <a:xfrm>
            <a:off x="4281497" y="2582134"/>
            <a:ext cx="4759136" cy="3285973"/>
          </a:xfrm>
          <a:prstGeom prst="rect">
            <a:avLst/>
          </a:prstGeom>
        </p:spPr>
      </p:pic>
      <p:sp>
        <p:nvSpPr>
          <p:cNvPr id="14" name="Oval 13">
            <a:extLst>
              <a:ext uri="{FF2B5EF4-FFF2-40B4-BE49-F238E27FC236}">
                <a16:creationId xmlns:a16="http://schemas.microsoft.com/office/drawing/2014/main" id="{0791E5BC-0DCF-C3DF-182F-55893B57434B}"/>
              </a:ext>
            </a:extLst>
          </p:cNvPr>
          <p:cNvSpPr/>
          <p:nvPr/>
        </p:nvSpPr>
        <p:spPr>
          <a:xfrm>
            <a:off x="4004808" y="4548099"/>
            <a:ext cx="5035825" cy="660005"/>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49161752"/>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DB8485-3BB7-9E00-DAB2-0012C145086A}"/>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9AF2A4A6-4CB0-1407-C6E6-4B9543067511}"/>
              </a:ext>
            </a:extLst>
          </p:cNvPr>
          <p:cNvSpPr txBox="1">
            <a:spLocks/>
          </p:cNvSpPr>
          <p:nvPr/>
        </p:nvSpPr>
        <p:spPr>
          <a:xfrm>
            <a:off x="55658" y="29635"/>
            <a:ext cx="8984975" cy="855741"/>
          </a:xfrm>
          <a:prstGeom prst="rect">
            <a:avLst/>
          </a:prstGeom>
        </p:spPr>
        <p:txBody>
          <a:bodyPr>
            <a:normAutofit fontScale="97500"/>
          </a:bodyPr>
          <a:lstStyle>
            <a:lvl1pPr algn="ctr" defTabSz="457200" rtl="0" eaLnBrk="1" latinLnBrk="0" hangingPunct="1">
              <a:spcBef>
                <a:spcPct val="0"/>
              </a:spcBef>
              <a:buNone/>
              <a:defRPr sz="4400" kern="1200">
                <a:solidFill>
                  <a:schemeClr val="tx2"/>
                </a:solidFill>
                <a:latin typeface="+mj-lt"/>
                <a:ea typeface="+mj-ea"/>
                <a:cs typeface="+mj-cs"/>
              </a:defRPr>
            </a:lvl1pPr>
          </a:lstStyle>
          <a:p>
            <a:r>
              <a:rPr lang="en-US" sz="2600" dirty="0"/>
              <a:t>CLSS Validation-How to View Non-Compliant Sections</a:t>
            </a:r>
            <a:endParaRPr lang="en-US" sz="2600" b="1" dirty="0"/>
          </a:p>
        </p:txBody>
      </p:sp>
      <p:cxnSp>
        <p:nvCxnSpPr>
          <p:cNvPr id="4" name="Straight Connector 3">
            <a:extLst>
              <a:ext uri="{FF2B5EF4-FFF2-40B4-BE49-F238E27FC236}">
                <a16:creationId xmlns:a16="http://schemas.microsoft.com/office/drawing/2014/main" id="{4F7CA4B5-EEDD-F104-D764-E7E090BE5376}"/>
              </a:ext>
            </a:extLst>
          </p:cNvPr>
          <p:cNvCxnSpPr>
            <a:cxnSpLocks/>
          </p:cNvCxnSpPr>
          <p:nvPr/>
        </p:nvCxnSpPr>
        <p:spPr>
          <a:xfrm>
            <a:off x="202759" y="471902"/>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F79AB4D6-5E2D-DE17-3B16-877C5FFE9223}"/>
              </a:ext>
            </a:extLst>
          </p:cNvPr>
          <p:cNvSpPr txBox="1"/>
          <p:nvPr/>
        </p:nvSpPr>
        <p:spPr>
          <a:xfrm>
            <a:off x="154056" y="2570869"/>
            <a:ext cx="3320982" cy="3016210"/>
          </a:xfrm>
          <a:prstGeom prst="rect">
            <a:avLst/>
          </a:prstGeom>
          <a:noFill/>
        </p:spPr>
        <p:txBody>
          <a:bodyPr wrap="square" rtlCol="0">
            <a:spAutoFit/>
          </a:bodyPr>
          <a:lstStyle/>
          <a:p>
            <a:r>
              <a:rPr lang="en-US" sz="1900" b="1" dirty="0"/>
              <a:t>Calculating missing seat time:</a:t>
            </a:r>
          </a:p>
          <a:p>
            <a:pPr marL="285750" indent="-285750">
              <a:buFont typeface="Arial" panose="020B0604020202020204" pitchFamily="34" charset="0"/>
              <a:buChar char="•"/>
            </a:pPr>
            <a:r>
              <a:rPr lang="en-US" sz="1900" dirty="0"/>
              <a:t>Mondays, Wednesdays, &amp; Fridays 10am-10:50am or 11am-11:50am = 150 minutes scheduled a week </a:t>
            </a:r>
          </a:p>
          <a:p>
            <a:pPr marL="285750" indent="-285750">
              <a:buFont typeface="Arial" panose="020B0604020202020204" pitchFamily="34" charset="0"/>
              <a:buChar char="•"/>
            </a:pPr>
            <a:r>
              <a:rPr lang="en-US" sz="1900" dirty="0"/>
              <a:t>200 (minutes a week required) – 150 (minutes scheduled) = 50 minutes short a week</a:t>
            </a:r>
          </a:p>
        </p:txBody>
      </p:sp>
      <p:sp>
        <p:nvSpPr>
          <p:cNvPr id="14" name="TextBox 13">
            <a:extLst>
              <a:ext uri="{FF2B5EF4-FFF2-40B4-BE49-F238E27FC236}">
                <a16:creationId xmlns:a16="http://schemas.microsoft.com/office/drawing/2014/main" id="{FF1A864E-09CD-0134-0CF2-121EB63248A5}"/>
              </a:ext>
            </a:extLst>
          </p:cNvPr>
          <p:cNvSpPr txBox="1"/>
          <p:nvPr/>
        </p:nvSpPr>
        <p:spPr>
          <a:xfrm>
            <a:off x="202759" y="591191"/>
            <a:ext cx="8738483" cy="1600438"/>
          </a:xfrm>
          <a:prstGeom prst="rect">
            <a:avLst/>
          </a:prstGeom>
          <a:noFill/>
        </p:spPr>
        <p:txBody>
          <a:bodyPr wrap="square" rtlCol="0">
            <a:spAutoFit/>
          </a:bodyPr>
          <a:lstStyle/>
          <a:p>
            <a:r>
              <a:rPr lang="en-US" sz="1900" dirty="0"/>
              <a:t>EDS 3413 is a two-hour lecture and two-hour laboratory. That means it’s 4 contact hours.</a:t>
            </a:r>
          </a:p>
          <a:p>
            <a:r>
              <a:rPr lang="en-US" sz="2000" dirty="0"/>
              <a:t> 2 contact hours = 2hr lecture credits (1500 min total/100 a week) </a:t>
            </a:r>
          </a:p>
          <a:p>
            <a:r>
              <a:rPr lang="en-US" sz="2000" dirty="0"/>
              <a:t>+ </a:t>
            </a:r>
            <a:r>
              <a:rPr lang="en-US" sz="2000" u="sng" dirty="0"/>
              <a:t>2 contact hours = 1hr lab credit (1500 min total/100 a week) </a:t>
            </a:r>
          </a:p>
          <a:p>
            <a:r>
              <a:rPr lang="en-US" sz="2000" dirty="0"/>
              <a:t>4 contact hours = 3 credit hours (3000 min total/200 a week)</a:t>
            </a:r>
          </a:p>
        </p:txBody>
      </p:sp>
      <p:pic>
        <p:nvPicPr>
          <p:cNvPr id="16" name="Picture 15">
            <a:extLst>
              <a:ext uri="{FF2B5EF4-FFF2-40B4-BE49-F238E27FC236}">
                <a16:creationId xmlns:a16="http://schemas.microsoft.com/office/drawing/2014/main" id="{19D82064-7EDA-6B3F-1BA1-BF3BB54E64B7}"/>
              </a:ext>
            </a:extLst>
          </p:cNvPr>
          <p:cNvPicPr>
            <a:picLocks noChangeAspect="1"/>
          </p:cNvPicPr>
          <p:nvPr/>
        </p:nvPicPr>
        <p:blipFill>
          <a:blip r:embed="rId2"/>
          <a:stretch>
            <a:fillRect/>
          </a:stretch>
        </p:blipFill>
        <p:spPr>
          <a:xfrm>
            <a:off x="3426335" y="2169938"/>
            <a:ext cx="5614297" cy="3492034"/>
          </a:xfrm>
          <a:prstGeom prst="rect">
            <a:avLst/>
          </a:prstGeom>
        </p:spPr>
      </p:pic>
      <p:sp>
        <p:nvSpPr>
          <p:cNvPr id="2" name="Oval 1">
            <a:extLst>
              <a:ext uri="{FF2B5EF4-FFF2-40B4-BE49-F238E27FC236}">
                <a16:creationId xmlns:a16="http://schemas.microsoft.com/office/drawing/2014/main" id="{3AD37D6E-C8E7-8CBE-7EBA-99FBC23770A8}"/>
              </a:ext>
            </a:extLst>
          </p:cNvPr>
          <p:cNvSpPr/>
          <p:nvPr/>
        </p:nvSpPr>
        <p:spPr>
          <a:xfrm>
            <a:off x="3426335" y="3266795"/>
            <a:ext cx="5514907" cy="1399577"/>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73042477"/>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B5AEA1-8CA2-96F0-15EA-FA6E0FD6A8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C06780-C410-8520-53D4-225C90FE9BBC}"/>
              </a:ext>
            </a:extLst>
          </p:cNvPr>
          <p:cNvSpPr>
            <a:spLocks noGrp="1"/>
          </p:cNvSpPr>
          <p:nvPr>
            <p:ph type="title"/>
          </p:nvPr>
        </p:nvSpPr>
        <p:spPr>
          <a:xfrm>
            <a:off x="563338" y="10118"/>
            <a:ext cx="8123462" cy="990425"/>
          </a:xfrm>
        </p:spPr>
        <p:txBody>
          <a:bodyPr>
            <a:normAutofit/>
          </a:bodyPr>
          <a:lstStyle/>
          <a:p>
            <a:r>
              <a:rPr lang="en-US" dirty="0"/>
              <a:t>Mini-Term Scheduling Rules</a:t>
            </a:r>
          </a:p>
        </p:txBody>
      </p:sp>
      <p:sp>
        <p:nvSpPr>
          <p:cNvPr id="3" name="Content Placeholder 2">
            <a:extLst>
              <a:ext uri="{FF2B5EF4-FFF2-40B4-BE49-F238E27FC236}">
                <a16:creationId xmlns:a16="http://schemas.microsoft.com/office/drawing/2014/main" id="{C5155544-69CB-FCDC-256D-778F4F85E97E}"/>
              </a:ext>
            </a:extLst>
          </p:cNvPr>
          <p:cNvSpPr>
            <a:spLocks noGrp="1"/>
          </p:cNvSpPr>
          <p:nvPr>
            <p:ph idx="1"/>
          </p:nvPr>
        </p:nvSpPr>
        <p:spPr>
          <a:xfrm>
            <a:off x="255828" y="927059"/>
            <a:ext cx="8738482" cy="5003881"/>
          </a:xfrm>
        </p:spPr>
        <p:txBody>
          <a:bodyPr>
            <a:noAutofit/>
          </a:bodyPr>
          <a:lstStyle/>
          <a:p>
            <a:pPr marL="57150" indent="0">
              <a:buNone/>
            </a:pPr>
            <a:r>
              <a:rPr lang="en-US" sz="2400" dirty="0"/>
              <a:t>Number of weeks or meeting days will vary term to term, so we built these rules to ensure the right amount of direct instruction for the credit.</a:t>
            </a:r>
          </a:p>
          <a:p>
            <a:pPr marL="57150" indent="0">
              <a:buNone/>
            </a:pPr>
            <a:endParaRPr lang="en-US" sz="1050" dirty="0"/>
          </a:p>
          <a:p>
            <a:pPr lvl="1"/>
            <a:r>
              <a:rPr lang="en-US" sz="2600" b="1" dirty="0"/>
              <a:t>Three credit hour lectures or seminars </a:t>
            </a:r>
            <a:r>
              <a:rPr lang="en-US" sz="2600" dirty="0"/>
              <a:t>require a minimum of </a:t>
            </a:r>
            <a:r>
              <a:rPr lang="en-US" sz="2600" b="1" dirty="0"/>
              <a:t>165 minutes per meeting or 330 a week</a:t>
            </a:r>
            <a:r>
              <a:rPr lang="en-US" sz="2600" dirty="0"/>
              <a:t>.</a:t>
            </a:r>
          </a:p>
          <a:p>
            <a:pPr lvl="1"/>
            <a:r>
              <a:rPr lang="en-US" sz="2600" b="1" dirty="0"/>
              <a:t>Three credit hour combined lecture/labs </a:t>
            </a:r>
            <a:r>
              <a:rPr lang="en-US" sz="2600" dirty="0"/>
              <a:t>require a minimum of </a:t>
            </a:r>
            <a:r>
              <a:rPr lang="en-US" sz="2600" b="1" dirty="0"/>
              <a:t>215 minutes per meeting or a minimum 430 a week.</a:t>
            </a:r>
          </a:p>
          <a:p>
            <a:pPr marL="457200" lvl="1" indent="0">
              <a:buNone/>
            </a:pPr>
            <a:endParaRPr lang="en-US" sz="1050" b="1" dirty="0"/>
          </a:p>
          <a:p>
            <a:pPr marL="457200" lvl="1" indent="0">
              <a:buNone/>
            </a:pPr>
            <a:endParaRPr lang="en-US" sz="1050" b="1" dirty="0"/>
          </a:p>
          <a:p>
            <a:pPr marL="0" indent="0">
              <a:buNone/>
            </a:pPr>
            <a:r>
              <a:rPr lang="en-US" sz="2000" dirty="0"/>
              <a:t>All will need to begin at one of the times stated below:</a:t>
            </a:r>
          </a:p>
          <a:p>
            <a:pPr lvl="1" fontAlgn="base"/>
            <a:r>
              <a:rPr lang="en-US" sz="2000" dirty="0"/>
              <a:t>MW: 8, 11, 2, or after 5</a:t>
            </a:r>
          </a:p>
          <a:p>
            <a:pPr lvl="1" fontAlgn="base"/>
            <a:r>
              <a:rPr lang="en-US" sz="2000" dirty="0"/>
              <a:t>TR: 8, 11, 2, or after 5</a:t>
            </a:r>
          </a:p>
        </p:txBody>
      </p:sp>
      <p:cxnSp>
        <p:nvCxnSpPr>
          <p:cNvPr id="5" name="Straight Connector 4">
            <a:extLst>
              <a:ext uri="{FF2B5EF4-FFF2-40B4-BE49-F238E27FC236}">
                <a16:creationId xmlns:a16="http://schemas.microsoft.com/office/drawing/2014/main" id="{919B0A52-1AD8-475F-5ABD-CFB1A8DA8DAB}"/>
              </a:ext>
            </a:extLst>
          </p:cNvPr>
          <p:cNvCxnSpPr>
            <a:cxnSpLocks/>
          </p:cNvCxnSpPr>
          <p:nvPr/>
        </p:nvCxnSpPr>
        <p:spPr>
          <a:xfrm>
            <a:off x="202759" y="853576"/>
            <a:ext cx="8738483"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57176572"/>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FCE855-F223-57B2-B9AC-5E2C75330100}"/>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97C7F9E5-406F-470C-D559-02E0953C0CEC}"/>
              </a:ext>
            </a:extLst>
          </p:cNvPr>
          <p:cNvSpPr txBox="1">
            <a:spLocks/>
          </p:cNvSpPr>
          <p:nvPr/>
        </p:nvSpPr>
        <p:spPr>
          <a:xfrm>
            <a:off x="0" y="29635"/>
            <a:ext cx="9144000" cy="664909"/>
          </a:xfrm>
          <a:prstGeom prst="rect">
            <a:avLst/>
          </a:prstGeom>
        </p:spPr>
        <p:txBody>
          <a:bodyPr>
            <a:normAutofit fontScale="90000" lnSpcReduction="10000"/>
          </a:bodyPr>
          <a:lstStyle>
            <a:lvl1pPr algn="ctr" defTabSz="457200" rtl="0" eaLnBrk="1" latinLnBrk="0" hangingPunct="1">
              <a:spcBef>
                <a:spcPct val="0"/>
              </a:spcBef>
              <a:buNone/>
              <a:defRPr sz="4400" kern="1200">
                <a:solidFill>
                  <a:schemeClr val="tx2"/>
                </a:solidFill>
                <a:latin typeface="+mj-lt"/>
                <a:ea typeface="+mj-ea"/>
                <a:cs typeface="+mj-cs"/>
              </a:defRPr>
            </a:lvl1pPr>
          </a:lstStyle>
          <a:p>
            <a:r>
              <a:rPr lang="en-US" dirty="0"/>
              <a:t>CLSS Validation Flags</a:t>
            </a:r>
            <a:endParaRPr lang="en-US" b="1" dirty="0"/>
          </a:p>
        </p:txBody>
      </p:sp>
      <p:cxnSp>
        <p:nvCxnSpPr>
          <p:cNvPr id="4" name="Straight Connector 3">
            <a:extLst>
              <a:ext uri="{FF2B5EF4-FFF2-40B4-BE49-F238E27FC236}">
                <a16:creationId xmlns:a16="http://schemas.microsoft.com/office/drawing/2014/main" id="{FCC78CF2-8FD0-2971-F30A-A8FF0D44CF64}"/>
              </a:ext>
            </a:extLst>
          </p:cNvPr>
          <p:cNvCxnSpPr>
            <a:cxnSpLocks/>
          </p:cNvCxnSpPr>
          <p:nvPr/>
        </p:nvCxnSpPr>
        <p:spPr>
          <a:xfrm>
            <a:off x="202759" y="646838"/>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682B02BC-37F6-C32C-46D8-DF5433E277CF}"/>
              </a:ext>
            </a:extLst>
          </p:cNvPr>
          <p:cNvSpPr txBox="1"/>
          <p:nvPr/>
        </p:nvSpPr>
        <p:spPr>
          <a:xfrm>
            <a:off x="143124" y="726351"/>
            <a:ext cx="8798118" cy="5109091"/>
          </a:xfrm>
          <a:prstGeom prst="rect">
            <a:avLst/>
          </a:prstGeom>
          <a:noFill/>
        </p:spPr>
        <p:txBody>
          <a:bodyPr wrap="square" rtlCol="0">
            <a:spAutoFit/>
          </a:bodyPr>
          <a:lstStyle/>
          <a:p>
            <a:r>
              <a:rPr lang="en-US" sz="2200" dirty="0"/>
              <a:t>We created these based on the average amount of combined lecture labs most departments have.</a:t>
            </a:r>
          </a:p>
          <a:p>
            <a:pPr marL="342900" indent="-342900">
              <a:buFont typeface="Arial" panose="020B0604020202020204" pitchFamily="34" charset="0"/>
              <a:buChar char="•"/>
            </a:pPr>
            <a:r>
              <a:rPr lang="en-US" sz="2200" dirty="0"/>
              <a:t>Schedule Type C,S </a:t>
            </a:r>
            <a:r>
              <a:rPr lang="en-US" sz="2200" b="1" dirty="0"/>
              <a:t>Credit is 3, Part of Term is 4 or 5</a:t>
            </a:r>
            <a:r>
              <a:rPr lang="en-US" sz="2200" dirty="0"/>
              <a:t>, and weekly minutes are </a:t>
            </a:r>
            <a:r>
              <a:rPr lang="en-US" sz="2200" b="1" dirty="0"/>
              <a:t>less than 330</a:t>
            </a:r>
          </a:p>
          <a:p>
            <a:pPr marL="342900" indent="-342900">
              <a:buFont typeface="Arial" panose="020B0604020202020204" pitchFamily="34" charset="0"/>
              <a:buChar char="•"/>
            </a:pPr>
            <a:r>
              <a:rPr lang="en-US" sz="2200" dirty="0"/>
              <a:t>Schedule Type B </a:t>
            </a:r>
            <a:r>
              <a:rPr lang="en-US" sz="2200" b="1" dirty="0"/>
              <a:t>Credit is 3, Part of Term is 4 or 5</a:t>
            </a:r>
            <a:r>
              <a:rPr lang="en-US" sz="2200" dirty="0"/>
              <a:t>, and weekly minutes are </a:t>
            </a:r>
            <a:r>
              <a:rPr lang="en-US" sz="2200" b="1" dirty="0"/>
              <a:t>less than 430</a:t>
            </a:r>
          </a:p>
          <a:p>
            <a:endParaRPr lang="en-US" sz="2000" dirty="0"/>
          </a:p>
          <a:p>
            <a:r>
              <a:rPr lang="en-US" sz="2200" dirty="0"/>
              <a:t>These shouldn’t populate in your validation if:</a:t>
            </a:r>
          </a:p>
          <a:p>
            <a:pPr marL="342900" indent="-342900">
              <a:buFont typeface="Arial" panose="020B0604020202020204" pitchFamily="34" charset="0"/>
              <a:buChar char="•"/>
            </a:pPr>
            <a:r>
              <a:rPr lang="en-US" sz="2200" dirty="0"/>
              <a:t>Linked to K labs</a:t>
            </a:r>
          </a:p>
          <a:p>
            <a:pPr marL="342900" indent="-342900">
              <a:buFont typeface="Arial" panose="020B0604020202020204" pitchFamily="34" charset="0"/>
              <a:buChar char="•"/>
            </a:pPr>
            <a:r>
              <a:rPr lang="en-US" sz="2200" dirty="0"/>
              <a:t>Hybrid or Asynchronous Online</a:t>
            </a:r>
          </a:p>
          <a:p>
            <a:pPr marL="342900" indent="-342900">
              <a:buFont typeface="Arial" panose="020B0604020202020204" pitchFamily="34" charset="0"/>
              <a:buChar char="•"/>
            </a:pPr>
            <a:r>
              <a:rPr lang="en-US" sz="2200" dirty="0"/>
              <a:t>Do not have a meeting time (TBA)</a:t>
            </a:r>
          </a:p>
          <a:p>
            <a:endParaRPr lang="en-US" sz="2000" dirty="0"/>
          </a:p>
          <a:p>
            <a:r>
              <a:rPr lang="en-US" sz="2200" dirty="0"/>
              <a:t>This </a:t>
            </a:r>
            <a:r>
              <a:rPr lang="en-US" sz="2200" b="1" dirty="0"/>
              <a:t>will</a:t>
            </a:r>
            <a:r>
              <a:rPr lang="en-US" sz="2200" dirty="0"/>
              <a:t> populate in your validation if:</a:t>
            </a:r>
          </a:p>
          <a:p>
            <a:pPr marL="342900" indent="-342900">
              <a:buFont typeface="Arial" panose="020B0604020202020204" pitchFamily="34" charset="0"/>
              <a:buChar char="•"/>
            </a:pPr>
            <a:r>
              <a:rPr lang="en-US" sz="2200" dirty="0"/>
              <a:t>You’re “second line” or lab time is listed as TBA (can’t calculate the total minutes)</a:t>
            </a:r>
          </a:p>
        </p:txBody>
      </p:sp>
    </p:spTree>
    <p:extLst>
      <p:ext uri="{BB962C8B-B14F-4D97-AF65-F5344CB8AC3E}">
        <p14:creationId xmlns:p14="http://schemas.microsoft.com/office/powerpoint/2010/main" val="3948358152"/>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692AA3-6883-352F-7FA0-01B0A6113A7D}"/>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E00566C2-0FE8-B6E0-8B73-1F00539865E0}"/>
              </a:ext>
            </a:extLst>
          </p:cNvPr>
          <p:cNvPicPr>
            <a:picLocks noChangeAspect="1"/>
          </p:cNvPicPr>
          <p:nvPr/>
        </p:nvPicPr>
        <p:blipFill>
          <a:blip r:embed="rId2"/>
          <a:stretch>
            <a:fillRect/>
          </a:stretch>
        </p:blipFill>
        <p:spPr>
          <a:xfrm>
            <a:off x="103367" y="457505"/>
            <a:ext cx="4758887" cy="3347753"/>
          </a:xfrm>
          <a:prstGeom prst="rect">
            <a:avLst/>
          </a:prstGeom>
        </p:spPr>
      </p:pic>
      <p:sp>
        <p:nvSpPr>
          <p:cNvPr id="3" name="Title 1">
            <a:extLst>
              <a:ext uri="{FF2B5EF4-FFF2-40B4-BE49-F238E27FC236}">
                <a16:creationId xmlns:a16="http://schemas.microsoft.com/office/drawing/2014/main" id="{4A1B814F-4CD4-17B1-ADD6-077BD269CA9C}"/>
              </a:ext>
            </a:extLst>
          </p:cNvPr>
          <p:cNvSpPr txBox="1">
            <a:spLocks/>
          </p:cNvSpPr>
          <p:nvPr/>
        </p:nvSpPr>
        <p:spPr>
          <a:xfrm>
            <a:off x="55658" y="29635"/>
            <a:ext cx="8984975" cy="855741"/>
          </a:xfrm>
          <a:prstGeom prst="rect">
            <a:avLst/>
          </a:prstGeom>
        </p:spPr>
        <p:txBody>
          <a:bodyPr>
            <a:normAutofit fontScale="97500"/>
          </a:bodyPr>
          <a:lstStyle>
            <a:lvl1pPr algn="ctr" defTabSz="457200" rtl="0" eaLnBrk="1" latinLnBrk="0" hangingPunct="1">
              <a:spcBef>
                <a:spcPct val="0"/>
              </a:spcBef>
              <a:buNone/>
              <a:defRPr sz="4400" kern="1200">
                <a:solidFill>
                  <a:schemeClr val="tx2"/>
                </a:solidFill>
                <a:latin typeface="+mj-lt"/>
                <a:ea typeface="+mj-ea"/>
                <a:cs typeface="+mj-cs"/>
              </a:defRPr>
            </a:lvl1pPr>
          </a:lstStyle>
          <a:p>
            <a:r>
              <a:rPr lang="en-US" sz="2600" dirty="0"/>
              <a:t>CLSS Validation-How to View Non-Compliant Sections</a:t>
            </a:r>
            <a:endParaRPr lang="en-US" sz="2600" b="1" dirty="0"/>
          </a:p>
        </p:txBody>
      </p:sp>
      <p:cxnSp>
        <p:nvCxnSpPr>
          <p:cNvPr id="4" name="Straight Connector 3">
            <a:extLst>
              <a:ext uri="{FF2B5EF4-FFF2-40B4-BE49-F238E27FC236}">
                <a16:creationId xmlns:a16="http://schemas.microsoft.com/office/drawing/2014/main" id="{224F9D62-57A0-E65C-F4FB-436410BC4D5F}"/>
              </a:ext>
            </a:extLst>
          </p:cNvPr>
          <p:cNvCxnSpPr>
            <a:cxnSpLocks/>
          </p:cNvCxnSpPr>
          <p:nvPr/>
        </p:nvCxnSpPr>
        <p:spPr>
          <a:xfrm>
            <a:off x="202759" y="471902"/>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5" name="Oval 4">
            <a:extLst>
              <a:ext uri="{FF2B5EF4-FFF2-40B4-BE49-F238E27FC236}">
                <a16:creationId xmlns:a16="http://schemas.microsoft.com/office/drawing/2014/main" id="{300243AA-95C0-4D24-A78F-E386BC991C54}"/>
              </a:ext>
            </a:extLst>
          </p:cNvPr>
          <p:cNvSpPr/>
          <p:nvPr/>
        </p:nvSpPr>
        <p:spPr>
          <a:xfrm>
            <a:off x="202759" y="1327642"/>
            <a:ext cx="4202264" cy="954381"/>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Arrow: Left 8">
            <a:extLst>
              <a:ext uri="{FF2B5EF4-FFF2-40B4-BE49-F238E27FC236}">
                <a16:creationId xmlns:a16="http://schemas.microsoft.com/office/drawing/2014/main" id="{B423E32A-DA44-61CA-B743-0C7A61127A5D}"/>
              </a:ext>
            </a:extLst>
          </p:cNvPr>
          <p:cNvSpPr/>
          <p:nvPr/>
        </p:nvSpPr>
        <p:spPr>
          <a:xfrm rot="3484742">
            <a:off x="2366166" y="1960841"/>
            <a:ext cx="1298353" cy="867599"/>
          </a:xfrm>
          <a:prstGeom prst="leftArrow">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a:solidFill>
                  <a:schemeClr val="tx1"/>
                </a:solidFill>
              </a:rPr>
              <a:t>Hover &amp; Click</a:t>
            </a:r>
          </a:p>
        </p:txBody>
      </p:sp>
      <p:sp>
        <p:nvSpPr>
          <p:cNvPr id="12" name="TextBox 11">
            <a:extLst>
              <a:ext uri="{FF2B5EF4-FFF2-40B4-BE49-F238E27FC236}">
                <a16:creationId xmlns:a16="http://schemas.microsoft.com/office/drawing/2014/main" id="{2A15B9C8-AA4C-BC4E-2D72-D1373C6B4C44}"/>
              </a:ext>
            </a:extLst>
          </p:cNvPr>
          <p:cNvSpPr txBox="1"/>
          <p:nvPr/>
        </p:nvSpPr>
        <p:spPr>
          <a:xfrm>
            <a:off x="4963648" y="560213"/>
            <a:ext cx="4076985" cy="1938992"/>
          </a:xfrm>
          <a:prstGeom prst="rect">
            <a:avLst/>
          </a:prstGeom>
          <a:noFill/>
        </p:spPr>
        <p:txBody>
          <a:bodyPr wrap="square" rtlCol="0">
            <a:spAutoFit/>
          </a:bodyPr>
          <a:lstStyle/>
          <a:p>
            <a:r>
              <a:rPr lang="en-US" sz="2400" dirty="0"/>
              <a:t>This is a three-credit hour seminar scheduled in the first mini-term, requiring 2,250 minutes of seat time = 330 minutes a week</a:t>
            </a:r>
          </a:p>
        </p:txBody>
      </p:sp>
      <p:sp>
        <p:nvSpPr>
          <p:cNvPr id="13" name="TextBox 12">
            <a:extLst>
              <a:ext uri="{FF2B5EF4-FFF2-40B4-BE49-F238E27FC236}">
                <a16:creationId xmlns:a16="http://schemas.microsoft.com/office/drawing/2014/main" id="{F0567370-6F54-62CA-5DCD-DEBC94A68024}"/>
              </a:ext>
            </a:extLst>
          </p:cNvPr>
          <p:cNvSpPr txBox="1"/>
          <p:nvPr/>
        </p:nvSpPr>
        <p:spPr>
          <a:xfrm>
            <a:off x="103366" y="3919320"/>
            <a:ext cx="3860359" cy="1892826"/>
          </a:xfrm>
          <a:prstGeom prst="rect">
            <a:avLst/>
          </a:prstGeom>
          <a:noFill/>
        </p:spPr>
        <p:txBody>
          <a:bodyPr wrap="square" rtlCol="0">
            <a:spAutoFit/>
          </a:bodyPr>
          <a:lstStyle/>
          <a:p>
            <a:r>
              <a:rPr lang="en-US" sz="1950" b="1" dirty="0"/>
              <a:t>Calculating missing seat time:</a:t>
            </a:r>
          </a:p>
          <a:p>
            <a:pPr marL="285750" indent="-285750">
              <a:buFont typeface="Arial" panose="020B0604020202020204" pitchFamily="34" charset="0"/>
              <a:buChar char="•"/>
            </a:pPr>
            <a:r>
              <a:rPr lang="en-US" sz="1950" dirty="0"/>
              <a:t>Tuesdays 6pm to 8:50pm = 170 minutes scheduled a week</a:t>
            </a:r>
          </a:p>
          <a:p>
            <a:pPr marL="285750" indent="-285750">
              <a:buFont typeface="Arial" panose="020B0604020202020204" pitchFamily="34" charset="0"/>
              <a:buChar char="•"/>
            </a:pPr>
            <a:r>
              <a:rPr lang="en-US" sz="1950" dirty="0"/>
              <a:t>330 (minutes a week required) – 170 minutes (scheduled) = 160 minutes short a week</a:t>
            </a:r>
          </a:p>
        </p:txBody>
      </p:sp>
      <p:pic>
        <p:nvPicPr>
          <p:cNvPr id="10" name="Picture 9">
            <a:extLst>
              <a:ext uri="{FF2B5EF4-FFF2-40B4-BE49-F238E27FC236}">
                <a16:creationId xmlns:a16="http://schemas.microsoft.com/office/drawing/2014/main" id="{072B2E67-8D7A-942F-249E-F55479B9B7BB}"/>
              </a:ext>
            </a:extLst>
          </p:cNvPr>
          <p:cNvPicPr>
            <a:picLocks noChangeAspect="1"/>
          </p:cNvPicPr>
          <p:nvPr/>
        </p:nvPicPr>
        <p:blipFill>
          <a:blip r:embed="rId3"/>
          <a:stretch>
            <a:fillRect/>
          </a:stretch>
        </p:blipFill>
        <p:spPr>
          <a:xfrm>
            <a:off x="3963726" y="2543705"/>
            <a:ext cx="5076907" cy="3175595"/>
          </a:xfrm>
          <a:prstGeom prst="rect">
            <a:avLst/>
          </a:prstGeom>
        </p:spPr>
      </p:pic>
      <p:sp>
        <p:nvSpPr>
          <p:cNvPr id="2" name="Oval 1">
            <a:extLst>
              <a:ext uri="{FF2B5EF4-FFF2-40B4-BE49-F238E27FC236}">
                <a16:creationId xmlns:a16="http://schemas.microsoft.com/office/drawing/2014/main" id="{50D67C03-B973-7805-77A7-82E4759D7A5E}"/>
              </a:ext>
            </a:extLst>
          </p:cNvPr>
          <p:cNvSpPr/>
          <p:nvPr/>
        </p:nvSpPr>
        <p:spPr>
          <a:xfrm>
            <a:off x="4108174" y="3654311"/>
            <a:ext cx="4807239" cy="954381"/>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71179846"/>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1AE11-5E21-3588-BDF0-C580631D90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2C49B9-E9F2-B722-6856-F6040C650EC5}"/>
              </a:ext>
            </a:extLst>
          </p:cNvPr>
          <p:cNvSpPr>
            <a:spLocks noGrp="1"/>
          </p:cNvSpPr>
          <p:nvPr>
            <p:ph type="title"/>
          </p:nvPr>
        </p:nvSpPr>
        <p:spPr>
          <a:xfrm>
            <a:off x="202758" y="2095172"/>
            <a:ext cx="8738483" cy="1143000"/>
          </a:xfrm>
        </p:spPr>
        <p:txBody>
          <a:bodyPr>
            <a:normAutofit/>
          </a:bodyPr>
          <a:lstStyle/>
          <a:p>
            <a:r>
              <a:rPr lang="en-US" dirty="0"/>
              <a:t>10% Allotment Calculations</a:t>
            </a:r>
            <a:endParaRPr lang="en-US" i="1" dirty="0"/>
          </a:p>
        </p:txBody>
      </p:sp>
      <p:cxnSp>
        <p:nvCxnSpPr>
          <p:cNvPr id="6" name="Straight Connector 5">
            <a:extLst>
              <a:ext uri="{FF2B5EF4-FFF2-40B4-BE49-F238E27FC236}">
                <a16:creationId xmlns:a16="http://schemas.microsoft.com/office/drawing/2014/main" id="{14F16FF1-D82E-C000-8008-A4A14ED147BE}"/>
              </a:ext>
            </a:extLst>
          </p:cNvPr>
          <p:cNvCxnSpPr>
            <a:cxnSpLocks/>
          </p:cNvCxnSpPr>
          <p:nvPr/>
        </p:nvCxnSpPr>
        <p:spPr>
          <a:xfrm>
            <a:off x="202759" y="2975780"/>
            <a:ext cx="8738483"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51538543"/>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6302"/>
            <a:ext cx="9143999" cy="746690"/>
          </a:xfrm>
        </p:spPr>
        <p:txBody>
          <a:bodyPr>
            <a:noAutofit/>
          </a:bodyPr>
          <a:lstStyle/>
          <a:p>
            <a:r>
              <a:rPr lang="en-US" dirty="0"/>
              <a:t>Prime Time Allotment Calculation</a:t>
            </a:r>
          </a:p>
        </p:txBody>
      </p:sp>
      <p:cxnSp>
        <p:nvCxnSpPr>
          <p:cNvPr id="5" name="Straight Connector 4">
            <a:extLst>
              <a:ext uri="{FF2B5EF4-FFF2-40B4-BE49-F238E27FC236}">
                <a16:creationId xmlns:a16="http://schemas.microsoft.com/office/drawing/2014/main" id="{0FC1FEE4-0EBD-11D1-A60D-F743F4EC79F6}"/>
              </a:ext>
            </a:extLst>
          </p:cNvPr>
          <p:cNvCxnSpPr>
            <a:cxnSpLocks/>
          </p:cNvCxnSpPr>
          <p:nvPr/>
        </p:nvCxnSpPr>
        <p:spPr>
          <a:xfrm>
            <a:off x="202759" y="766102"/>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404A1958-A37F-365D-C456-01CF59B9720B}"/>
              </a:ext>
            </a:extLst>
          </p:cNvPr>
          <p:cNvSpPr txBox="1"/>
          <p:nvPr/>
        </p:nvSpPr>
        <p:spPr>
          <a:xfrm>
            <a:off x="202759" y="771188"/>
            <a:ext cx="8738483" cy="4262705"/>
          </a:xfrm>
          <a:prstGeom prst="rect">
            <a:avLst/>
          </a:prstGeom>
          <a:noFill/>
        </p:spPr>
        <p:txBody>
          <a:bodyPr wrap="square" rtlCol="0">
            <a:spAutoFit/>
          </a:bodyPr>
          <a:lstStyle/>
          <a:p>
            <a:pPr marL="342900" indent="-342900">
              <a:buAutoNum type="arabicPeriod"/>
            </a:pPr>
            <a:r>
              <a:rPr lang="en-US" sz="2300" dirty="0"/>
              <a:t>What is the prime-time?</a:t>
            </a:r>
          </a:p>
          <a:p>
            <a:pPr marL="800100" lvl="1" indent="-342900">
              <a:buFont typeface="+mj-lt"/>
              <a:buAutoNum type="alphaLcParenR"/>
            </a:pPr>
            <a:r>
              <a:rPr lang="en-US" sz="2300" dirty="0"/>
              <a:t>MWF 9am-3pm</a:t>
            </a:r>
          </a:p>
          <a:p>
            <a:pPr marL="800100" lvl="1" indent="-342900">
              <a:buFont typeface="+mj-lt"/>
              <a:buAutoNum type="alphaLcParenR"/>
            </a:pPr>
            <a:r>
              <a:rPr lang="en-US" sz="2300" dirty="0"/>
              <a:t>TR 9:30am-3:30pm</a:t>
            </a:r>
          </a:p>
          <a:p>
            <a:pPr marL="342900" indent="-342900">
              <a:buFont typeface="+mj-lt"/>
              <a:buAutoNum type="arabicPeriod"/>
            </a:pPr>
            <a:r>
              <a:rPr lang="en-US" sz="2300" dirty="0"/>
              <a:t>To alleviate the issue of classroom availability and to allow students to build a complete schedule, only 10% of a department's total </a:t>
            </a:r>
            <a:r>
              <a:rPr lang="en-US" sz="2300" b="1" dirty="0"/>
              <a:t>combined lecture and seminar sections </a:t>
            </a:r>
            <a:r>
              <a:rPr lang="en-US" sz="2300" dirty="0"/>
              <a:t>can be listed within the each of these prime-time slots.</a:t>
            </a:r>
          </a:p>
          <a:p>
            <a:pPr marL="342900" indent="-342900">
              <a:buFont typeface="+mj-lt"/>
              <a:buAutoNum type="arabicPeriod"/>
            </a:pPr>
            <a:r>
              <a:rPr lang="en-US" sz="2300" dirty="0"/>
              <a:t>The easiest way to see the number that CLSS will consider for your 10% allotment is click “Validate.” CLSS only counts a cross listing within your scheduling unit as one section, so your number allotted is probably lower than you would think. </a:t>
            </a:r>
          </a:p>
          <a:p>
            <a:endParaRPr lang="en-US" dirty="0"/>
          </a:p>
        </p:txBody>
      </p:sp>
      <p:grpSp>
        <p:nvGrpSpPr>
          <p:cNvPr id="3" name="Group 2">
            <a:extLst>
              <a:ext uri="{FF2B5EF4-FFF2-40B4-BE49-F238E27FC236}">
                <a16:creationId xmlns:a16="http://schemas.microsoft.com/office/drawing/2014/main" id="{D2AC4DDE-80A2-00D7-52A4-DC3CAFCAC15C}"/>
              </a:ext>
            </a:extLst>
          </p:cNvPr>
          <p:cNvGrpSpPr/>
          <p:nvPr/>
        </p:nvGrpSpPr>
        <p:grpSpPr>
          <a:xfrm>
            <a:off x="0" y="4823672"/>
            <a:ext cx="9144000" cy="872289"/>
            <a:chOff x="0" y="4362496"/>
            <a:chExt cx="9144000" cy="872289"/>
          </a:xfrm>
        </p:grpSpPr>
        <p:pic>
          <p:nvPicPr>
            <p:cNvPr id="9" name="Picture 8">
              <a:extLst>
                <a:ext uri="{FF2B5EF4-FFF2-40B4-BE49-F238E27FC236}">
                  <a16:creationId xmlns:a16="http://schemas.microsoft.com/office/drawing/2014/main" id="{1F894BD1-53E6-9F1E-894C-BBB751E88722}"/>
                </a:ext>
              </a:extLst>
            </p:cNvPr>
            <p:cNvPicPr>
              <a:picLocks noChangeAspect="1"/>
            </p:cNvPicPr>
            <p:nvPr/>
          </p:nvPicPr>
          <p:blipFill>
            <a:blip r:embed="rId2"/>
            <a:stretch>
              <a:fillRect/>
            </a:stretch>
          </p:blipFill>
          <p:spPr>
            <a:xfrm>
              <a:off x="0" y="4362496"/>
              <a:ext cx="9144000" cy="872289"/>
            </a:xfrm>
            <a:prstGeom prst="rect">
              <a:avLst/>
            </a:prstGeom>
          </p:spPr>
        </p:pic>
        <p:sp>
          <p:nvSpPr>
            <p:cNvPr id="10" name="Oval 9">
              <a:extLst>
                <a:ext uri="{FF2B5EF4-FFF2-40B4-BE49-F238E27FC236}">
                  <a16:creationId xmlns:a16="http://schemas.microsoft.com/office/drawing/2014/main" id="{713EF3A2-3305-FD7F-0FA8-E500A878811D}"/>
                </a:ext>
              </a:extLst>
            </p:cNvPr>
            <p:cNvSpPr/>
            <p:nvPr/>
          </p:nvSpPr>
          <p:spPr>
            <a:xfrm>
              <a:off x="5255812" y="4626449"/>
              <a:ext cx="667910" cy="502142"/>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831101281"/>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F0B918-99FE-7AC2-2732-48236B3125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A5A44C-5556-CEC3-1FDE-ECE160C7C1D7}"/>
              </a:ext>
            </a:extLst>
          </p:cNvPr>
          <p:cNvSpPr>
            <a:spLocks noGrp="1"/>
          </p:cNvSpPr>
          <p:nvPr>
            <p:ph type="title"/>
          </p:nvPr>
        </p:nvSpPr>
        <p:spPr>
          <a:xfrm>
            <a:off x="0" y="-16130"/>
            <a:ext cx="9143999" cy="746690"/>
          </a:xfrm>
        </p:spPr>
        <p:txBody>
          <a:bodyPr>
            <a:noAutofit/>
          </a:bodyPr>
          <a:lstStyle/>
          <a:p>
            <a:r>
              <a:rPr lang="en-US" dirty="0"/>
              <a:t>Prime Time Allotment Calculation</a:t>
            </a:r>
          </a:p>
        </p:txBody>
      </p:sp>
      <p:cxnSp>
        <p:nvCxnSpPr>
          <p:cNvPr id="5" name="Straight Connector 4">
            <a:extLst>
              <a:ext uri="{FF2B5EF4-FFF2-40B4-BE49-F238E27FC236}">
                <a16:creationId xmlns:a16="http://schemas.microsoft.com/office/drawing/2014/main" id="{FCC9C16D-D535-020B-78AB-EE14A815F2D6}"/>
              </a:ext>
            </a:extLst>
          </p:cNvPr>
          <p:cNvCxnSpPr>
            <a:cxnSpLocks/>
          </p:cNvCxnSpPr>
          <p:nvPr/>
        </p:nvCxnSpPr>
        <p:spPr>
          <a:xfrm>
            <a:off x="202757" y="694546"/>
            <a:ext cx="8738483" cy="0"/>
          </a:xfrm>
          <a:prstGeom prst="line">
            <a:avLst/>
          </a:prstGeom>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3230DDCE-C1CD-87A1-57EC-B6F3009FF762}"/>
              </a:ext>
            </a:extLst>
          </p:cNvPr>
          <p:cNvPicPr>
            <a:picLocks noChangeAspect="1"/>
          </p:cNvPicPr>
          <p:nvPr/>
        </p:nvPicPr>
        <p:blipFill>
          <a:blip r:embed="rId2"/>
          <a:stretch>
            <a:fillRect/>
          </a:stretch>
        </p:blipFill>
        <p:spPr>
          <a:xfrm>
            <a:off x="3003355" y="1242705"/>
            <a:ext cx="6053180" cy="4213563"/>
          </a:xfrm>
          <a:prstGeom prst="rect">
            <a:avLst/>
          </a:prstGeom>
        </p:spPr>
      </p:pic>
      <p:sp>
        <p:nvSpPr>
          <p:cNvPr id="12" name="TextBox 11">
            <a:extLst>
              <a:ext uri="{FF2B5EF4-FFF2-40B4-BE49-F238E27FC236}">
                <a16:creationId xmlns:a16="http://schemas.microsoft.com/office/drawing/2014/main" id="{47F64906-333C-38D3-660F-A8C55AE79281}"/>
              </a:ext>
            </a:extLst>
          </p:cNvPr>
          <p:cNvSpPr txBox="1"/>
          <p:nvPr/>
        </p:nvSpPr>
        <p:spPr>
          <a:xfrm>
            <a:off x="87465" y="671830"/>
            <a:ext cx="3045349" cy="5355312"/>
          </a:xfrm>
          <a:prstGeom prst="rect">
            <a:avLst/>
          </a:prstGeom>
          <a:noFill/>
        </p:spPr>
        <p:txBody>
          <a:bodyPr wrap="square">
            <a:spAutoFit/>
          </a:bodyPr>
          <a:lstStyle/>
          <a:p>
            <a:r>
              <a:rPr lang="en-US" sz="1900" dirty="0"/>
              <a:t>Once validation is complete, the highlighted number indicates how many sections CLSS has identified as active &amp; reserved, lecture &amp; seminar, face-to-face &amp; hybrid, with a meeting time, and requesting a room assignment. In this case, the 10% allotment would be 4, since we round up from 3.5, but we would also round down to only 3 if it was 3.4! Pay attention to the time slots in red. Those are the ones you’re possibly over.</a:t>
            </a:r>
          </a:p>
        </p:txBody>
      </p:sp>
    </p:spTree>
    <p:extLst>
      <p:ext uri="{BB962C8B-B14F-4D97-AF65-F5344CB8AC3E}">
        <p14:creationId xmlns:p14="http://schemas.microsoft.com/office/powerpoint/2010/main" val="347444290"/>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B2F3C3-D5DD-BC0F-7B38-ED159A8C5A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58177E-B888-26FB-31BB-F1A2FA4CC629}"/>
              </a:ext>
            </a:extLst>
          </p:cNvPr>
          <p:cNvSpPr>
            <a:spLocks noGrp="1"/>
          </p:cNvSpPr>
          <p:nvPr>
            <p:ph type="title"/>
          </p:nvPr>
        </p:nvSpPr>
        <p:spPr>
          <a:xfrm>
            <a:off x="1" y="-16273"/>
            <a:ext cx="9143999" cy="521869"/>
          </a:xfrm>
        </p:spPr>
        <p:txBody>
          <a:bodyPr>
            <a:noAutofit/>
          </a:bodyPr>
          <a:lstStyle/>
          <a:p>
            <a:r>
              <a:rPr lang="en-US" sz="4000" dirty="0"/>
              <a:t>Prime Time Allotment Calculation</a:t>
            </a:r>
          </a:p>
        </p:txBody>
      </p:sp>
      <p:cxnSp>
        <p:nvCxnSpPr>
          <p:cNvPr id="5" name="Straight Connector 4">
            <a:extLst>
              <a:ext uri="{FF2B5EF4-FFF2-40B4-BE49-F238E27FC236}">
                <a16:creationId xmlns:a16="http://schemas.microsoft.com/office/drawing/2014/main" id="{148C17DD-7B6C-B29E-29BA-AB906065A5E5}"/>
              </a:ext>
            </a:extLst>
          </p:cNvPr>
          <p:cNvCxnSpPr>
            <a:cxnSpLocks/>
          </p:cNvCxnSpPr>
          <p:nvPr/>
        </p:nvCxnSpPr>
        <p:spPr>
          <a:xfrm>
            <a:off x="202759" y="505596"/>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3928BD20-EA1A-DA80-CE85-49265CDAFD25}"/>
              </a:ext>
            </a:extLst>
          </p:cNvPr>
          <p:cNvSpPr txBox="1"/>
          <p:nvPr/>
        </p:nvSpPr>
        <p:spPr>
          <a:xfrm>
            <a:off x="1" y="544353"/>
            <a:ext cx="9143999" cy="646331"/>
          </a:xfrm>
          <a:prstGeom prst="rect">
            <a:avLst/>
          </a:prstGeom>
          <a:noFill/>
        </p:spPr>
        <p:txBody>
          <a:bodyPr wrap="square" rtlCol="0">
            <a:spAutoFit/>
          </a:bodyPr>
          <a:lstStyle/>
          <a:p>
            <a:pPr algn="ctr"/>
            <a:r>
              <a:rPr lang="en-US" dirty="0"/>
              <a:t>To review the sections you have in a specific time slot, you can use the “Filter” tool or export your schedule to an excel file. </a:t>
            </a:r>
            <a:endParaRPr lang="en-US" sz="1400" dirty="0"/>
          </a:p>
        </p:txBody>
      </p:sp>
      <p:grpSp>
        <p:nvGrpSpPr>
          <p:cNvPr id="40" name="Group 39">
            <a:extLst>
              <a:ext uri="{FF2B5EF4-FFF2-40B4-BE49-F238E27FC236}">
                <a16:creationId xmlns:a16="http://schemas.microsoft.com/office/drawing/2014/main" id="{F2DB90D1-E964-6D97-0B82-865E8F3B3657}"/>
              </a:ext>
            </a:extLst>
          </p:cNvPr>
          <p:cNvGrpSpPr/>
          <p:nvPr/>
        </p:nvGrpSpPr>
        <p:grpSpPr>
          <a:xfrm>
            <a:off x="-24882" y="1151343"/>
            <a:ext cx="9168882" cy="4760891"/>
            <a:chOff x="-24882" y="1151343"/>
            <a:chExt cx="9168882" cy="4760891"/>
          </a:xfrm>
        </p:grpSpPr>
        <p:pic>
          <p:nvPicPr>
            <p:cNvPr id="33" name="Picture 32">
              <a:extLst>
                <a:ext uri="{FF2B5EF4-FFF2-40B4-BE49-F238E27FC236}">
                  <a16:creationId xmlns:a16="http://schemas.microsoft.com/office/drawing/2014/main" id="{8492AF02-1333-DE7C-33F6-EE7771E28335}"/>
                </a:ext>
              </a:extLst>
            </p:cNvPr>
            <p:cNvPicPr>
              <a:picLocks noChangeAspect="1"/>
            </p:cNvPicPr>
            <p:nvPr/>
          </p:nvPicPr>
          <p:blipFill>
            <a:blip r:embed="rId2"/>
            <a:stretch>
              <a:fillRect/>
            </a:stretch>
          </p:blipFill>
          <p:spPr>
            <a:xfrm>
              <a:off x="1680499" y="1190684"/>
              <a:ext cx="4629453" cy="4702411"/>
            </a:xfrm>
            <a:prstGeom prst="rect">
              <a:avLst/>
            </a:prstGeom>
          </p:spPr>
        </p:pic>
        <p:grpSp>
          <p:nvGrpSpPr>
            <p:cNvPr id="3" name="Group 2">
              <a:extLst>
                <a:ext uri="{FF2B5EF4-FFF2-40B4-BE49-F238E27FC236}">
                  <a16:creationId xmlns:a16="http://schemas.microsoft.com/office/drawing/2014/main" id="{5FE3B07E-A5C0-082F-EA1D-ECB05D013F2F}"/>
                </a:ext>
              </a:extLst>
            </p:cNvPr>
            <p:cNvGrpSpPr/>
            <p:nvPr/>
          </p:nvGrpSpPr>
          <p:grpSpPr>
            <a:xfrm>
              <a:off x="-24882" y="2435597"/>
              <a:ext cx="8905557" cy="3476637"/>
              <a:chOff x="-1346157" y="1099762"/>
              <a:chExt cx="12217437" cy="4541634"/>
            </a:xfrm>
          </p:grpSpPr>
          <p:sp>
            <p:nvSpPr>
              <p:cNvPr id="8" name="TextBox 7">
                <a:extLst>
                  <a:ext uri="{FF2B5EF4-FFF2-40B4-BE49-F238E27FC236}">
                    <a16:creationId xmlns:a16="http://schemas.microsoft.com/office/drawing/2014/main" id="{F7F21B95-BB2A-1652-FF54-314127241288}"/>
                  </a:ext>
                </a:extLst>
              </p:cNvPr>
              <p:cNvSpPr txBox="1"/>
              <p:nvPr/>
            </p:nvSpPr>
            <p:spPr>
              <a:xfrm>
                <a:off x="-1346157" y="1344981"/>
                <a:ext cx="3237815" cy="542777"/>
              </a:xfrm>
              <a:prstGeom prst="rect">
                <a:avLst/>
              </a:prstGeom>
              <a:noFill/>
            </p:spPr>
            <p:txBody>
              <a:bodyPr wrap="square" rtlCol="0">
                <a:spAutoFit/>
              </a:bodyPr>
              <a:lstStyle/>
              <a:p>
                <a:r>
                  <a:rPr lang="en-US" sz="1050" dirty="0">
                    <a:solidFill>
                      <a:srgbClr val="FF0000"/>
                    </a:solidFill>
                  </a:rPr>
                  <a:t>NOT counting sections that are online for Meridian or Gulf Coast</a:t>
                </a:r>
              </a:p>
            </p:txBody>
          </p:sp>
          <p:cxnSp>
            <p:nvCxnSpPr>
              <p:cNvPr id="11" name="Straight Arrow Connector 10">
                <a:extLst>
                  <a:ext uri="{FF2B5EF4-FFF2-40B4-BE49-F238E27FC236}">
                    <a16:creationId xmlns:a16="http://schemas.microsoft.com/office/drawing/2014/main" id="{AC52065C-B733-76F7-B9FE-43802E001442}"/>
                  </a:ext>
                </a:extLst>
              </p:cNvPr>
              <p:cNvCxnSpPr>
                <a:cxnSpLocks/>
              </p:cNvCxnSpPr>
              <p:nvPr/>
            </p:nvCxnSpPr>
            <p:spPr>
              <a:xfrm flipV="1">
                <a:off x="1605586" y="1563568"/>
                <a:ext cx="1095013" cy="20808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B16A6693-62CB-19BB-D388-68A3A3878943}"/>
                  </a:ext>
                </a:extLst>
              </p:cNvPr>
              <p:cNvSpPr txBox="1"/>
              <p:nvPr/>
            </p:nvSpPr>
            <p:spPr>
              <a:xfrm>
                <a:off x="6513418" y="1099762"/>
                <a:ext cx="4357862" cy="542778"/>
              </a:xfrm>
              <a:prstGeom prst="rect">
                <a:avLst/>
              </a:prstGeom>
              <a:noFill/>
            </p:spPr>
            <p:txBody>
              <a:bodyPr wrap="square" rtlCol="0">
                <a:spAutoFit/>
              </a:bodyPr>
              <a:lstStyle/>
              <a:p>
                <a:r>
                  <a:rPr lang="en-US" sz="1050" dirty="0">
                    <a:solidFill>
                      <a:srgbClr val="FF0000"/>
                    </a:solidFill>
                  </a:rPr>
                  <a:t>This will populate automatically if you’re in your scheduling unit</a:t>
                </a:r>
              </a:p>
            </p:txBody>
          </p:sp>
          <p:cxnSp>
            <p:nvCxnSpPr>
              <p:cNvPr id="13" name="Straight Arrow Connector 12">
                <a:extLst>
                  <a:ext uri="{FF2B5EF4-FFF2-40B4-BE49-F238E27FC236}">
                    <a16:creationId xmlns:a16="http://schemas.microsoft.com/office/drawing/2014/main" id="{4D0B7026-3010-9207-B968-15AF374049B7}"/>
                  </a:ext>
                </a:extLst>
              </p:cNvPr>
              <p:cNvCxnSpPr>
                <a:cxnSpLocks/>
                <a:stCxn id="12" idx="1"/>
              </p:cNvCxnSpPr>
              <p:nvPr/>
            </p:nvCxnSpPr>
            <p:spPr>
              <a:xfrm flipH="1">
                <a:off x="5418405" y="1371151"/>
                <a:ext cx="1095013" cy="47457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22D45274-2E3D-C541-86B7-66C281E4D172}"/>
                  </a:ext>
                </a:extLst>
              </p:cNvPr>
              <p:cNvSpPr txBox="1"/>
              <p:nvPr/>
            </p:nvSpPr>
            <p:spPr>
              <a:xfrm>
                <a:off x="-1345331" y="2125566"/>
                <a:ext cx="3846239" cy="331698"/>
              </a:xfrm>
              <a:prstGeom prst="rect">
                <a:avLst/>
              </a:prstGeom>
              <a:noFill/>
            </p:spPr>
            <p:txBody>
              <a:bodyPr wrap="square" rtlCol="0">
                <a:spAutoFit/>
              </a:bodyPr>
              <a:lstStyle/>
              <a:p>
                <a:r>
                  <a:rPr lang="en-US" sz="1050" dirty="0">
                    <a:solidFill>
                      <a:srgbClr val="FF0000"/>
                    </a:solidFill>
                  </a:rPr>
                  <a:t>Only counting active &amp; reserved sections</a:t>
                </a:r>
              </a:p>
            </p:txBody>
          </p:sp>
          <p:cxnSp>
            <p:nvCxnSpPr>
              <p:cNvPr id="15" name="Straight Arrow Connector 14">
                <a:extLst>
                  <a:ext uri="{FF2B5EF4-FFF2-40B4-BE49-F238E27FC236}">
                    <a16:creationId xmlns:a16="http://schemas.microsoft.com/office/drawing/2014/main" id="{03AAAA3D-C7FB-FD63-DC5A-6F180702F548}"/>
                  </a:ext>
                </a:extLst>
              </p:cNvPr>
              <p:cNvCxnSpPr>
                <a:cxnSpLocks/>
              </p:cNvCxnSpPr>
              <p:nvPr/>
            </p:nvCxnSpPr>
            <p:spPr>
              <a:xfrm flipV="1">
                <a:off x="2113919" y="2180632"/>
                <a:ext cx="855653" cy="9343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5E67FD52-BDBB-E732-F5F0-54851D935D10}"/>
                  </a:ext>
                </a:extLst>
              </p:cNvPr>
              <p:cNvSpPr txBox="1"/>
              <p:nvPr/>
            </p:nvSpPr>
            <p:spPr>
              <a:xfrm>
                <a:off x="6428930" y="2323580"/>
                <a:ext cx="4357862" cy="331698"/>
              </a:xfrm>
              <a:prstGeom prst="rect">
                <a:avLst/>
              </a:prstGeom>
              <a:noFill/>
            </p:spPr>
            <p:txBody>
              <a:bodyPr wrap="square" rtlCol="0">
                <a:spAutoFit/>
              </a:bodyPr>
              <a:lstStyle/>
              <a:p>
                <a:r>
                  <a:rPr lang="en-US" sz="1050" dirty="0">
                    <a:solidFill>
                      <a:srgbClr val="FF0000"/>
                    </a:solidFill>
                  </a:rPr>
                  <a:t>Only counting face-to-face &amp; hybrid sections</a:t>
                </a:r>
              </a:p>
            </p:txBody>
          </p:sp>
          <p:cxnSp>
            <p:nvCxnSpPr>
              <p:cNvPr id="17" name="Straight Arrow Connector 16">
                <a:extLst>
                  <a:ext uri="{FF2B5EF4-FFF2-40B4-BE49-F238E27FC236}">
                    <a16:creationId xmlns:a16="http://schemas.microsoft.com/office/drawing/2014/main" id="{E5AC0420-64E4-805C-6974-32D5FAF82586}"/>
                  </a:ext>
                </a:extLst>
              </p:cNvPr>
              <p:cNvCxnSpPr>
                <a:cxnSpLocks/>
              </p:cNvCxnSpPr>
              <p:nvPr/>
            </p:nvCxnSpPr>
            <p:spPr>
              <a:xfrm flipH="1">
                <a:off x="5505238" y="2497718"/>
                <a:ext cx="838512" cy="101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43CFB5AB-FBE7-6A0D-61EF-B18F0F9F0BDB}"/>
                  </a:ext>
                </a:extLst>
              </p:cNvPr>
              <p:cNvSpPr txBox="1"/>
              <p:nvPr/>
            </p:nvSpPr>
            <p:spPr>
              <a:xfrm>
                <a:off x="-1226279" y="2910872"/>
                <a:ext cx="3846239" cy="331698"/>
              </a:xfrm>
              <a:prstGeom prst="rect">
                <a:avLst/>
              </a:prstGeom>
              <a:noFill/>
            </p:spPr>
            <p:txBody>
              <a:bodyPr wrap="square" rtlCol="0">
                <a:spAutoFit/>
              </a:bodyPr>
              <a:lstStyle/>
              <a:p>
                <a:r>
                  <a:rPr lang="en-US" sz="1050" dirty="0">
                    <a:solidFill>
                      <a:srgbClr val="FF0000"/>
                    </a:solidFill>
                  </a:rPr>
                  <a:t>Only counting lectures &amp; seminars</a:t>
                </a:r>
              </a:p>
            </p:txBody>
          </p:sp>
          <p:cxnSp>
            <p:nvCxnSpPr>
              <p:cNvPr id="19" name="Straight Arrow Connector 18">
                <a:extLst>
                  <a:ext uri="{FF2B5EF4-FFF2-40B4-BE49-F238E27FC236}">
                    <a16:creationId xmlns:a16="http://schemas.microsoft.com/office/drawing/2014/main" id="{EA0957B4-CF37-8492-CBA2-1E983B9377C6}"/>
                  </a:ext>
                </a:extLst>
              </p:cNvPr>
              <p:cNvCxnSpPr>
                <a:cxnSpLocks/>
              </p:cNvCxnSpPr>
              <p:nvPr/>
            </p:nvCxnSpPr>
            <p:spPr>
              <a:xfrm flipV="1">
                <a:off x="1773330" y="2932882"/>
                <a:ext cx="650794" cy="15611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99027C4A-0EAC-93EC-305B-47BBA2B32357}"/>
                  </a:ext>
                </a:extLst>
              </p:cNvPr>
              <p:cNvSpPr txBox="1"/>
              <p:nvPr/>
            </p:nvSpPr>
            <p:spPr>
              <a:xfrm>
                <a:off x="7110062" y="2971181"/>
                <a:ext cx="3634023" cy="542777"/>
              </a:xfrm>
              <a:prstGeom prst="rect">
                <a:avLst/>
              </a:prstGeom>
              <a:noFill/>
            </p:spPr>
            <p:txBody>
              <a:bodyPr wrap="square" rtlCol="0">
                <a:spAutoFit/>
              </a:bodyPr>
              <a:lstStyle/>
              <a:p>
                <a:r>
                  <a:rPr lang="en-US" sz="1050" dirty="0">
                    <a:solidFill>
                      <a:srgbClr val="FF0000"/>
                    </a:solidFill>
                  </a:rPr>
                  <a:t>Only counting sections on Starkville’s campus</a:t>
                </a:r>
              </a:p>
            </p:txBody>
          </p:sp>
          <p:cxnSp>
            <p:nvCxnSpPr>
              <p:cNvPr id="21" name="Straight Arrow Connector 20">
                <a:extLst>
                  <a:ext uri="{FF2B5EF4-FFF2-40B4-BE49-F238E27FC236}">
                    <a16:creationId xmlns:a16="http://schemas.microsoft.com/office/drawing/2014/main" id="{07E22338-EC2C-81D4-9ED5-39EA7F674274}"/>
                  </a:ext>
                </a:extLst>
              </p:cNvPr>
              <p:cNvCxnSpPr>
                <a:cxnSpLocks/>
              </p:cNvCxnSpPr>
              <p:nvPr/>
            </p:nvCxnSpPr>
            <p:spPr>
              <a:xfrm flipH="1" flipV="1">
                <a:off x="5539901" y="3179994"/>
                <a:ext cx="1375575" cy="1227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C23E0D8-DF93-C313-9903-C90D202381F9}"/>
                  </a:ext>
                </a:extLst>
              </p:cNvPr>
              <p:cNvSpPr/>
              <p:nvPr/>
            </p:nvSpPr>
            <p:spPr>
              <a:xfrm>
                <a:off x="6640134" y="5258879"/>
                <a:ext cx="789578" cy="382517"/>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grpSp>
          <p:nvGrpSpPr>
            <p:cNvPr id="28" name="Group 27">
              <a:extLst>
                <a:ext uri="{FF2B5EF4-FFF2-40B4-BE49-F238E27FC236}">
                  <a16:creationId xmlns:a16="http://schemas.microsoft.com/office/drawing/2014/main" id="{759E0FFB-C329-D315-82BC-50979D4F3964}"/>
                </a:ext>
              </a:extLst>
            </p:cNvPr>
            <p:cNvGrpSpPr/>
            <p:nvPr/>
          </p:nvGrpSpPr>
          <p:grpSpPr>
            <a:xfrm>
              <a:off x="0" y="1151343"/>
              <a:ext cx="9144000" cy="872289"/>
              <a:chOff x="0" y="1151343"/>
              <a:chExt cx="9144000" cy="872289"/>
            </a:xfrm>
          </p:grpSpPr>
          <p:grpSp>
            <p:nvGrpSpPr>
              <p:cNvPr id="4" name="Group 3">
                <a:extLst>
                  <a:ext uri="{FF2B5EF4-FFF2-40B4-BE49-F238E27FC236}">
                    <a16:creationId xmlns:a16="http://schemas.microsoft.com/office/drawing/2014/main" id="{5CA2B8E8-8808-53AA-A205-DCF14EA826C1}"/>
                  </a:ext>
                </a:extLst>
              </p:cNvPr>
              <p:cNvGrpSpPr/>
              <p:nvPr/>
            </p:nvGrpSpPr>
            <p:grpSpPr>
              <a:xfrm>
                <a:off x="0" y="1151343"/>
                <a:ext cx="9144000" cy="872289"/>
                <a:chOff x="0" y="1151343"/>
                <a:chExt cx="9144000" cy="872289"/>
              </a:xfrm>
            </p:grpSpPr>
            <p:pic>
              <p:nvPicPr>
                <p:cNvPr id="9" name="Picture 8">
                  <a:extLst>
                    <a:ext uri="{FF2B5EF4-FFF2-40B4-BE49-F238E27FC236}">
                      <a16:creationId xmlns:a16="http://schemas.microsoft.com/office/drawing/2014/main" id="{62BB2649-0140-2E88-9684-77C7C5E23EE7}"/>
                    </a:ext>
                  </a:extLst>
                </p:cNvPr>
                <p:cNvPicPr>
                  <a:picLocks noChangeAspect="1"/>
                </p:cNvPicPr>
                <p:nvPr/>
              </p:nvPicPr>
              <p:blipFill>
                <a:blip r:embed="rId3"/>
                <a:stretch>
                  <a:fillRect/>
                </a:stretch>
              </p:blipFill>
              <p:spPr>
                <a:xfrm>
                  <a:off x="0" y="1151343"/>
                  <a:ext cx="9144000" cy="872289"/>
                </a:xfrm>
                <a:prstGeom prst="rect">
                  <a:avLst/>
                </a:prstGeom>
              </p:spPr>
            </p:pic>
            <p:sp>
              <p:nvSpPr>
                <p:cNvPr id="10" name="Oval 9">
                  <a:extLst>
                    <a:ext uri="{FF2B5EF4-FFF2-40B4-BE49-F238E27FC236}">
                      <a16:creationId xmlns:a16="http://schemas.microsoft.com/office/drawing/2014/main" id="{147CBA2A-12DE-B4A4-AD64-088DC053FD0F}"/>
                    </a:ext>
                  </a:extLst>
                </p:cNvPr>
                <p:cNvSpPr/>
                <p:nvPr/>
              </p:nvSpPr>
              <p:spPr>
                <a:xfrm>
                  <a:off x="7230820" y="1341555"/>
                  <a:ext cx="594924" cy="635049"/>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6" name="Oval 5">
                <a:extLst>
                  <a:ext uri="{FF2B5EF4-FFF2-40B4-BE49-F238E27FC236}">
                    <a16:creationId xmlns:a16="http://schemas.microsoft.com/office/drawing/2014/main" id="{74E485B1-9EFE-1C0A-BF2A-2FAAAD70D8E9}"/>
                  </a:ext>
                </a:extLst>
              </p:cNvPr>
              <p:cNvSpPr/>
              <p:nvPr/>
            </p:nvSpPr>
            <p:spPr>
              <a:xfrm>
                <a:off x="8370486" y="1356624"/>
                <a:ext cx="679354" cy="619980"/>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6595233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CC463A-2C96-1B6F-FE3C-54219F1F05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C832BE-DCFF-41B6-C75C-CBE969A7058E}"/>
              </a:ext>
            </a:extLst>
          </p:cNvPr>
          <p:cNvSpPr>
            <a:spLocks noGrp="1"/>
          </p:cNvSpPr>
          <p:nvPr>
            <p:ph type="title"/>
          </p:nvPr>
        </p:nvSpPr>
        <p:spPr>
          <a:xfrm>
            <a:off x="510269" y="1816879"/>
            <a:ext cx="8123462" cy="1143000"/>
          </a:xfrm>
        </p:spPr>
        <p:txBody>
          <a:bodyPr>
            <a:normAutofit fontScale="90000"/>
          </a:bodyPr>
          <a:lstStyle/>
          <a:p>
            <a:r>
              <a:rPr lang="en-US" dirty="0"/>
              <a:t>Editable Fields During Each Phase</a:t>
            </a:r>
          </a:p>
        </p:txBody>
      </p:sp>
      <p:cxnSp>
        <p:nvCxnSpPr>
          <p:cNvPr id="6" name="Straight Connector 5">
            <a:extLst>
              <a:ext uri="{FF2B5EF4-FFF2-40B4-BE49-F238E27FC236}">
                <a16:creationId xmlns:a16="http://schemas.microsoft.com/office/drawing/2014/main" id="{A4B18737-BDF8-4948-76E7-54A2C2ED9C8B}"/>
              </a:ext>
            </a:extLst>
          </p:cNvPr>
          <p:cNvCxnSpPr>
            <a:cxnSpLocks/>
          </p:cNvCxnSpPr>
          <p:nvPr/>
        </p:nvCxnSpPr>
        <p:spPr>
          <a:xfrm>
            <a:off x="202759" y="2975780"/>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Right Arrow 8">
            <a:extLst>
              <a:ext uri="{FF2B5EF4-FFF2-40B4-BE49-F238E27FC236}">
                <a16:creationId xmlns:a16="http://schemas.microsoft.com/office/drawing/2014/main" id="{BBF6EF68-4B0C-FF05-E642-F46D4015149D}"/>
              </a:ext>
            </a:extLst>
          </p:cNvPr>
          <p:cNvSpPr/>
          <p:nvPr/>
        </p:nvSpPr>
        <p:spPr>
          <a:xfrm>
            <a:off x="772325" y="3332612"/>
            <a:ext cx="7759425" cy="1700533"/>
          </a:xfrm>
          <a:prstGeom prst="rightArrow">
            <a:avLst/>
          </a:prstGeom>
          <a:solidFill>
            <a:srgbClr val="410611"/>
          </a:solidFill>
          <a:ln w="38100">
            <a:solidFill>
              <a:schemeClr val="bg1">
                <a:lumMod val="6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bg1"/>
                </a:solidFill>
              </a:rPr>
              <a:t>Beginning of Term</a:t>
            </a:r>
          </a:p>
        </p:txBody>
      </p:sp>
      <p:sp>
        <p:nvSpPr>
          <p:cNvPr id="4" name="TextBox 3">
            <a:extLst>
              <a:ext uri="{FF2B5EF4-FFF2-40B4-BE49-F238E27FC236}">
                <a16:creationId xmlns:a16="http://schemas.microsoft.com/office/drawing/2014/main" id="{6E0D8193-F77C-AD49-DCF1-84087AAAC2A0}"/>
              </a:ext>
            </a:extLst>
          </p:cNvPr>
          <p:cNvSpPr txBox="1"/>
          <p:nvPr/>
        </p:nvSpPr>
        <p:spPr>
          <a:xfrm>
            <a:off x="0" y="4720711"/>
            <a:ext cx="9144000" cy="1200329"/>
          </a:xfrm>
          <a:prstGeom prst="rect">
            <a:avLst/>
          </a:prstGeom>
          <a:noFill/>
        </p:spPr>
        <p:txBody>
          <a:bodyPr wrap="square" rtlCol="0">
            <a:spAutoFit/>
          </a:bodyPr>
          <a:lstStyle/>
          <a:p>
            <a:pPr algn="ctr"/>
            <a:r>
              <a:rPr lang="en-US" dirty="0"/>
              <a:t>- Can no longer delete a section, you must cancel it.</a:t>
            </a:r>
          </a:p>
          <a:p>
            <a:pPr marL="285750" indent="-285750" algn="ctr">
              <a:buFontTx/>
              <a:buChar char="-"/>
            </a:pPr>
            <a:r>
              <a:rPr lang="en-US" dirty="0"/>
              <a:t>After the 10</a:t>
            </a:r>
            <a:r>
              <a:rPr lang="en-US" baseline="30000" dirty="0"/>
              <a:t>th</a:t>
            </a:r>
            <a:r>
              <a:rPr lang="en-US" dirty="0"/>
              <a:t> class day an Instructor of Record Change Request </a:t>
            </a:r>
            <a:r>
              <a:rPr lang="en-US" dirty="0" err="1"/>
              <a:t>eForm</a:t>
            </a:r>
            <a:r>
              <a:rPr lang="en-US" dirty="0"/>
              <a:t> is needed.</a:t>
            </a:r>
          </a:p>
          <a:p>
            <a:pPr marL="285750" indent="-285750" algn="ctr">
              <a:buFontTx/>
              <a:buChar char="-"/>
            </a:pPr>
            <a:r>
              <a:rPr lang="en-US" dirty="0"/>
              <a:t>Room Seek will be unavailable to keep everyone from stepping on each others toes when requesting rooms.</a:t>
            </a:r>
          </a:p>
        </p:txBody>
      </p:sp>
    </p:spTree>
    <p:extLst>
      <p:ext uri="{BB962C8B-B14F-4D97-AF65-F5344CB8AC3E}">
        <p14:creationId xmlns:p14="http://schemas.microsoft.com/office/powerpoint/2010/main" val="2406056019"/>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E71030-76CA-E282-4173-30D1AC3B627E}"/>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7D8AD9D8-6FDD-A14F-4F2E-0EB85E9F6511}"/>
              </a:ext>
            </a:extLst>
          </p:cNvPr>
          <p:cNvPicPr>
            <a:picLocks noChangeAspect="1"/>
          </p:cNvPicPr>
          <p:nvPr/>
        </p:nvPicPr>
        <p:blipFill>
          <a:blip r:embed="rId2"/>
          <a:stretch>
            <a:fillRect/>
          </a:stretch>
        </p:blipFill>
        <p:spPr>
          <a:xfrm>
            <a:off x="336058" y="598384"/>
            <a:ext cx="5031071" cy="5110357"/>
          </a:xfrm>
          <a:prstGeom prst="rect">
            <a:avLst/>
          </a:prstGeom>
        </p:spPr>
      </p:pic>
      <p:sp>
        <p:nvSpPr>
          <p:cNvPr id="2" name="Title 1">
            <a:extLst>
              <a:ext uri="{FF2B5EF4-FFF2-40B4-BE49-F238E27FC236}">
                <a16:creationId xmlns:a16="http://schemas.microsoft.com/office/drawing/2014/main" id="{7BF7A16D-E9C7-1411-09CC-7C0C98E6BFE4}"/>
              </a:ext>
            </a:extLst>
          </p:cNvPr>
          <p:cNvSpPr>
            <a:spLocks noGrp="1"/>
          </p:cNvSpPr>
          <p:nvPr>
            <p:ph type="title"/>
          </p:nvPr>
        </p:nvSpPr>
        <p:spPr>
          <a:xfrm>
            <a:off x="563338" y="-3652"/>
            <a:ext cx="8123462" cy="568266"/>
          </a:xfrm>
        </p:spPr>
        <p:txBody>
          <a:bodyPr>
            <a:normAutofit fontScale="90000"/>
          </a:bodyPr>
          <a:lstStyle/>
          <a:p>
            <a:r>
              <a:rPr lang="en-US" sz="3600" dirty="0"/>
              <a:t>How to Filter Each Time Slot</a:t>
            </a:r>
            <a:endParaRPr lang="en-US" sz="3600" i="1" dirty="0"/>
          </a:p>
        </p:txBody>
      </p:sp>
      <p:cxnSp>
        <p:nvCxnSpPr>
          <p:cNvPr id="7" name="Straight Connector 6">
            <a:extLst>
              <a:ext uri="{FF2B5EF4-FFF2-40B4-BE49-F238E27FC236}">
                <a16:creationId xmlns:a16="http://schemas.microsoft.com/office/drawing/2014/main" id="{7B5640A0-E60D-3BB0-9F73-AF7496295883}"/>
              </a:ext>
            </a:extLst>
          </p:cNvPr>
          <p:cNvCxnSpPr>
            <a:cxnSpLocks/>
          </p:cNvCxnSpPr>
          <p:nvPr/>
        </p:nvCxnSpPr>
        <p:spPr>
          <a:xfrm>
            <a:off x="202759" y="495761"/>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8BB64000-3FCB-AC62-6EB7-85430E0C0413}"/>
              </a:ext>
            </a:extLst>
          </p:cNvPr>
          <p:cNvSpPr txBox="1"/>
          <p:nvPr/>
        </p:nvSpPr>
        <p:spPr>
          <a:xfrm>
            <a:off x="5548010" y="495761"/>
            <a:ext cx="3595990" cy="5316840"/>
          </a:xfrm>
          <a:prstGeom prst="rect">
            <a:avLst/>
          </a:prstGeom>
          <a:noFill/>
        </p:spPr>
        <p:txBody>
          <a:bodyPr wrap="square" rtlCol="0">
            <a:spAutoFit/>
          </a:bodyPr>
          <a:lstStyle/>
          <a:p>
            <a:pPr algn="ctr"/>
            <a:r>
              <a:rPr lang="en-US" sz="1900" dirty="0"/>
              <a:t>Contained by Attributes to use:</a:t>
            </a:r>
          </a:p>
          <a:p>
            <a:pPr algn="ctr"/>
            <a:endParaRPr lang="en-US" sz="1050" dirty="0"/>
          </a:p>
          <a:p>
            <a:r>
              <a:rPr lang="en-US" sz="1700" dirty="0"/>
              <a:t>Block- MWF 9-9:50</a:t>
            </a:r>
          </a:p>
          <a:p>
            <a:r>
              <a:rPr lang="en-US" sz="1700" dirty="0"/>
              <a:t>Block- MWF 10-10:50</a:t>
            </a:r>
          </a:p>
          <a:p>
            <a:r>
              <a:rPr lang="en-US" sz="1700" dirty="0"/>
              <a:t>Block- MWF 11-11:50</a:t>
            </a:r>
          </a:p>
          <a:p>
            <a:r>
              <a:rPr lang="en-US" sz="1700" dirty="0"/>
              <a:t>Block- MWF 12p-12:50p</a:t>
            </a:r>
          </a:p>
          <a:p>
            <a:r>
              <a:rPr lang="en-US" sz="1700" dirty="0"/>
              <a:t>Block- MWF 1p-1:50p</a:t>
            </a:r>
          </a:p>
          <a:p>
            <a:r>
              <a:rPr lang="en-US" sz="1700" dirty="0"/>
              <a:t>Block- MWF 2p-2:50p</a:t>
            </a:r>
          </a:p>
          <a:p>
            <a:r>
              <a:rPr lang="en-US" sz="1700" dirty="0"/>
              <a:t>Block- MW 12:30p-1:45p</a:t>
            </a:r>
          </a:p>
          <a:p>
            <a:r>
              <a:rPr lang="en-US" sz="1700" dirty="0"/>
              <a:t>Block- MW 2p-3:15p</a:t>
            </a:r>
          </a:p>
          <a:p>
            <a:r>
              <a:rPr lang="en-US" sz="1700" dirty="0"/>
              <a:t>Block- TR 9:30-10:45</a:t>
            </a:r>
          </a:p>
          <a:p>
            <a:r>
              <a:rPr lang="en-US" sz="1700" dirty="0"/>
              <a:t>Block- TR 11-12:15p</a:t>
            </a:r>
          </a:p>
          <a:p>
            <a:r>
              <a:rPr lang="en-US" sz="1700" dirty="0"/>
              <a:t>Block- TR 12:30p-1:45p</a:t>
            </a:r>
          </a:p>
          <a:p>
            <a:r>
              <a:rPr lang="en-US" sz="1700" dirty="0"/>
              <a:t>Block- TR 2p-3:15p</a:t>
            </a:r>
          </a:p>
          <a:p>
            <a:r>
              <a:rPr lang="en-US" sz="1700" dirty="0"/>
              <a:t>Block- M 2p-4:50p</a:t>
            </a:r>
          </a:p>
          <a:p>
            <a:r>
              <a:rPr lang="en-US" sz="1700" dirty="0"/>
              <a:t>Block- W 2p-4:50p</a:t>
            </a:r>
          </a:p>
          <a:p>
            <a:r>
              <a:rPr lang="en-US" sz="1700" dirty="0"/>
              <a:t>Block- T 2p-4:50p</a:t>
            </a:r>
          </a:p>
          <a:p>
            <a:r>
              <a:rPr lang="en-US" sz="1700" dirty="0"/>
              <a:t>Block- R 2p-4:50p</a:t>
            </a:r>
            <a:endParaRPr lang="en-US" sz="2200" dirty="0"/>
          </a:p>
          <a:p>
            <a:endParaRPr lang="en-US" sz="1000" dirty="0"/>
          </a:p>
          <a:p>
            <a:r>
              <a:rPr lang="en-US" sz="1400" dirty="0"/>
              <a:t>*Be sure to use P if you’re doing afternoon because if left off it will default to am.</a:t>
            </a:r>
          </a:p>
        </p:txBody>
      </p:sp>
      <p:grpSp>
        <p:nvGrpSpPr>
          <p:cNvPr id="9" name="Group 8">
            <a:extLst>
              <a:ext uri="{FF2B5EF4-FFF2-40B4-BE49-F238E27FC236}">
                <a16:creationId xmlns:a16="http://schemas.microsoft.com/office/drawing/2014/main" id="{9A9138FB-B4FE-C660-0301-FC95739526B0}"/>
              </a:ext>
            </a:extLst>
          </p:cNvPr>
          <p:cNvGrpSpPr/>
          <p:nvPr/>
        </p:nvGrpSpPr>
        <p:grpSpPr>
          <a:xfrm>
            <a:off x="671872" y="4310914"/>
            <a:ext cx="4730041" cy="1500449"/>
            <a:chOff x="671872" y="4508391"/>
            <a:chExt cx="4730041" cy="1500449"/>
          </a:xfrm>
        </p:grpSpPr>
        <p:sp>
          <p:nvSpPr>
            <p:cNvPr id="23" name="Oval 22">
              <a:extLst>
                <a:ext uri="{FF2B5EF4-FFF2-40B4-BE49-F238E27FC236}">
                  <a16:creationId xmlns:a16="http://schemas.microsoft.com/office/drawing/2014/main" id="{3D963CD8-4FBD-AB0D-9485-6081B4C5A7C6}"/>
                </a:ext>
              </a:extLst>
            </p:cNvPr>
            <p:cNvSpPr/>
            <p:nvPr/>
          </p:nvSpPr>
          <p:spPr>
            <a:xfrm>
              <a:off x="671872" y="4508391"/>
              <a:ext cx="3593989" cy="349858"/>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FFBB52D2-17B3-FFDC-4522-58F344EBFC65}"/>
                </a:ext>
              </a:extLst>
            </p:cNvPr>
            <p:cNvSpPr/>
            <p:nvPr/>
          </p:nvSpPr>
          <p:spPr>
            <a:xfrm>
              <a:off x="4815517" y="5511436"/>
              <a:ext cx="586396" cy="497404"/>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758833195"/>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BB63E7-8A34-6B08-5A9B-BE72B39EF2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4B40C0-97E5-7CE8-214A-D9BFE467F72B}"/>
              </a:ext>
            </a:extLst>
          </p:cNvPr>
          <p:cNvSpPr>
            <a:spLocks noGrp="1"/>
          </p:cNvSpPr>
          <p:nvPr>
            <p:ph type="title"/>
          </p:nvPr>
        </p:nvSpPr>
        <p:spPr>
          <a:xfrm>
            <a:off x="0" y="56302"/>
            <a:ext cx="9143999" cy="746690"/>
          </a:xfrm>
        </p:spPr>
        <p:txBody>
          <a:bodyPr>
            <a:noAutofit/>
          </a:bodyPr>
          <a:lstStyle/>
          <a:p>
            <a:r>
              <a:rPr lang="en-US" dirty="0"/>
              <a:t>Total # Of Sections</a:t>
            </a:r>
          </a:p>
        </p:txBody>
      </p:sp>
      <p:cxnSp>
        <p:nvCxnSpPr>
          <p:cNvPr id="5" name="Straight Connector 4">
            <a:extLst>
              <a:ext uri="{FF2B5EF4-FFF2-40B4-BE49-F238E27FC236}">
                <a16:creationId xmlns:a16="http://schemas.microsoft.com/office/drawing/2014/main" id="{B49FA50C-E333-B5BE-6699-A8B8B7A87A04}"/>
              </a:ext>
            </a:extLst>
          </p:cNvPr>
          <p:cNvCxnSpPr>
            <a:cxnSpLocks/>
          </p:cNvCxnSpPr>
          <p:nvPr/>
        </p:nvCxnSpPr>
        <p:spPr>
          <a:xfrm>
            <a:off x="202759" y="766102"/>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D1179179-C776-E203-0E92-7F3B58FB5F3A}"/>
              </a:ext>
            </a:extLst>
          </p:cNvPr>
          <p:cNvSpPr txBox="1"/>
          <p:nvPr/>
        </p:nvSpPr>
        <p:spPr>
          <a:xfrm>
            <a:off x="63610" y="802992"/>
            <a:ext cx="8984974" cy="1200329"/>
          </a:xfrm>
          <a:prstGeom prst="rect">
            <a:avLst/>
          </a:prstGeom>
          <a:noFill/>
        </p:spPr>
        <p:txBody>
          <a:bodyPr wrap="square" rtlCol="0">
            <a:spAutoFit/>
          </a:bodyPr>
          <a:lstStyle/>
          <a:p>
            <a:pPr algn="ctr"/>
            <a:r>
              <a:rPr lang="en-US" dirty="0"/>
              <a:t>The calculation will treat cross-listed sections within your own scheduling unit as a single section. Sections cross-listed across departments will not be combined and will still require separate review when they come through. In those cases, the section count will apply to the parent scheduling unit’s 10% allotment.</a:t>
            </a:r>
          </a:p>
        </p:txBody>
      </p:sp>
      <p:pic>
        <p:nvPicPr>
          <p:cNvPr id="22" name="Picture 21">
            <a:extLst>
              <a:ext uri="{FF2B5EF4-FFF2-40B4-BE49-F238E27FC236}">
                <a16:creationId xmlns:a16="http://schemas.microsoft.com/office/drawing/2014/main" id="{700C3FFC-6FCE-18D3-3833-CF86A8AF68BB}"/>
              </a:ext>
            </a:extLst>
          </p:cNvPr>
          <p:cNvPicPr>
            <a:picLocks noChangeAspect="1"/>
          </p:cNvPicPr>
          <p:nvPr/>
        </p:nvPicPr>
        <p:blipFill>
          <a:blip r:embed="rId2"/>
          <a:stretch>
            <a:fillRect/>
          </a:stretch>
        </p:blipFill>
        <p:spPr>
          <a:xfrm>
            <a:off x="202759" y="2003321"/>
            <a:ext cx="3704095" cy="3772984"/>
          </a:xfrm>
          <a:prstGeom prst="rect">
            <a:avLst/>
          </a:prstGeom>
        </p:spPr>
      </p:pic>
      <p:pic>
        <p:nvPicPr>
          <p:cNvPr id="24" name="Picture 23">
            <a:extLst>
              <a:ext uri="{FF2B5EF4-FFF2-40B4-BE49-F238E27FC236}">
                <a16:creationId xmlns:a16="http://schemas.microsoft.com/office/drawing/2014/main" id="{51AA22C6-027E-8E6A-5941-197B5BCA676E}"/>
              </a:ext>
            </a:extLst>
          </p:cNvPr>
          <p:cNvPicPr>
            <a:picLocks noChangeAspect="1"/>
          </p:cNvPicPr>
          <p:nvPr/>
        </p:nvPicPr>
        <p:blipFill>
          <a:blip r:embed="rId3"/>
          <a:stretch>
            <a:fillRect/>
          </a:stretch>
        </p:blipFill>
        <p:spPr>
          <a:xfrm>
            <a:off x="2138900" y="2259933"/>
            <a:ext cx="7005099" cy="3251382"/>
          </a:xfrm>
          <a:prstGeom prst="rect">
            <a:avLst/>
          </a:prstGeom>
        </p:spPr>
      </p:pic>
    </p:spTree>
    <p:extLst>
      <p:ext uri="{BB962C8B-B14F-4D97-AF65-F5344CB8AC3E}">
        <p14:creationId xmlns:p14="http://schemas.microsoft.com/office/powerpoint/2010/main" val="3228717405"/>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56"/>
            <a:ext cx="9144000" cy="1143000"/>
          </a:xfrm>
        </p:spPr>
        <p:txBody>
          <a:bodyPr>
            <a:normAutofit/>
          </a:bodyPr>
          <a:lstStyle/>
          <a:p>
            <a:r>
              <a:rPr lang="en-US" dirty="0"/>
              <a:t>Filter – Symbols to Search Criteria</a:t>
            </a:r>
            <a:endParaRPr lang="en-US" i="1" dirty="0"/>
          </a:p>
        </p:txBody>
      </p:sp>
      <p:sp>
        <p:nvSpPr>
          <p:cNvPr id="22" name="TextBox 21">
            <a:extLst>
              <a:ext uri="{FF2B5EF4-FFF2-40B4-BE49-F238E27FC236}">
                <a16:creationId xmlns:a16="http://schemas.microsoft.com/office/drawing/2014/main" id="{377E73C8-2289-451E-2246-E9559C7DBE55}"/>
              </a:ext>
            </a:extLst>
          </p:cNvPr>
          <p:cNvSpPr txBox="1"/>
          <p:nvPr/>
        </p:nvSpPr>
        <p:spPr>
          <a:xfrm>
            <a:off x="75607" y="1240553"/>
            <a:ext cx="4842992" cy="3908762"/>
          </a:xfrm>
          <a:prstGeom prst="rect">
            <a:avLst/>
          </a:prstGeom>
          <a:noFill/>
        </p:spPr>
        <p:txBody>
          <a:bodyPr wrap="none" rtlCol="0">
            <a:spAutoFit/>
          </a:bodyPr>
          <a:lstStyle/>
          <a:p>
            <a:r>
              <a:rPr lang="en-US" sz="2800" dirty="0"/>
              <a:t>! </a:t>
            </a:r>
            <a:r>
              <a:rPr lang="en-US" dirty="0"/>
              <a:t>	Not</a:t>
            </a:r>
            <a:br>
              <a:rPr lang="en-US" dirty="0"/>
            </a:br>
            <a:endParaRPr lang="en-US" dirty="0"/>
          </a:p>
          <a:p>
            <a:r>
              <a:rPr lang="en-US" sz="2800" dirty="0"/>
              <a:t>,</a:t>
            </a:r>
            <a:r>
              <a:rPr lang="en-US" dirty="0"/>
              <a:t> 	</a:t>
            </a:r>
            <a:r>
              <a:rPr lang="en-US" sz="1600" dirty="0"/>
              <a:t>Match any items in comma-separated list</a:t>
            </a:r>
            <a:br>
              <a:rPr lang="en-US" dirty="0"/>
            </a:br>
            <a:endParaRPr lang="en-US" dirty="0"/>
          </a:p>
          <a:p>
            <a:r>
              <a:rPr lang="en-US" sz="2800" dirty="0"/>
              <a:t>=</a:t>
            </a:r>
            <a:r>
              <a:rPr lang="en-US" dirty="0"/>
              <a:t>	Exact match</a:t>
            </a:r>
            <a:br>
              <a:rPr lang="en-US" dirty="0"/>
            </a:br>
            <a:endParaRPr lang="en-US" dirty="0"/>
          </a:p>
          <a:p>
            <a:r>
              <a:rPr lang="en-US" sz="2800" dirty="0"/>
              <a:t>*</a:t>
            </a:r>
            <a:r>
              <a:rPr lang="en-US" dirty="0"/>
              <a:t>	0 or more wild card characters</a:t>
            </a:r>
            <a:endParaRPr lang="en-US" sz="2400" dirty="0"/>
          </a:p>
          <a:p>
            <a:endParaRPr lang="en-US" dirty="0"/>
          </a:p>
          <a:p>
            <a:r>
              <a:rPr lang="en-US" sz="2800" dirty="0"/>
              <a:t>?</a:t>
            </a:r>
            <a:r>
              <a:rPr lang="en-US" dirty="0"/>
              <a:t>	One wild card character</a:t>
            </a:r>
            <a:br>
              <a:rPr lang="en-US" dirty="0"/>
            </a:br>
            <a:br>
              <a:rPr lang="en-US" dirty="0"/>
            </a:br>
            <a:endParaRPr lang="en-US" dirty="0"/>
          </a:p>
        </p:txBody>
      </p:sp>
      <p:sp>
        <p:nvSpPr>
          <p:cNvPr id="23" name="TextBox 22">
            <a:extLst>
              <a:ext uri="{FF2B5EF4-FFF2-40B4-BE49-F238E27FC236}">
                <a16:creationId xmlns:a16="http://schemas.microsoft.com/office/drawing/2014/main" id="{9D007A2B-8598-F2E7-C02F-63C271EDAA96}"/>
              </a:ext>
            </a:extLst>
          </p:cNvPr>
          <p:cNvSpPr txBox="1"/>
          <p:nvPr/>
        </p:nvSpPr>
        <p:spPr>
          <a:xfrm>
            <a:off x="4908527" y="1272360"/>
            <a:ext cx="3965130" cy="4862870"/>
          </a:xfrm>
          <a:prstGeom prst="rect">
            <a:avLst/>
          </a:prstGeom>
          <a:noFill/>
        </p:spPr>
        <p:txBody>
          <a:bodyPr wrap="square" rtlCol="0">
            <a:spAutoFit/>
          </a:bodyPr>
          <a:lstStyle/>
          <a:p>
            <a:r>
              <a:rPr lang="en-US" sz="2800"/>
              <a:t>&gt;</a:t>
            </a:r>
            <a:r>
              <a:rPr lang="en-US"/>
              <a:t>	Greater than</a:t>
            </a:r>
          </a:p>
          <a:p>
            <a:br>
              <a:rPr lang="en-US"/>
            </a:br>
            <a:r>
              <a:rPr lang="en-US" sz="2800"/>
              <a:t>&gt;=</a:t>
            </a:r>
            <a:r>
              <a:rPr lang="en-US"/>
              <a:t>	Greater than or equal to</a:t>
            </a:r>
            <a:br>
              <a:rPr lang="en-US"/>
            </a:br>
            <a:br>
              <a:rPr lang="en-US"/>
            </a:br>
            <a:r>
              <a:rPr lang="en-US" sz="2800"/>
              <a:t>&lt; </a:t>
            </a:r>
            <a:r>
              <a:rPr lang="en-US"/>
              <a:t>	Less than</a:t>
            </a:r>
            <a:br>
              <a:rPr lang="en-US"/>
            </a:br>
            <a:endParaRPr lang="en-US"/>
          </a:p>
          <a:p>
            <a:r>
              <a:rPr lang="en-US" sz="2800"/>
              <a:t>&lt;=</a:t>
            </a:r>
            <a:r>
              <a:rPr lang="en-US"/>
              <a:t>	Less than or equal to</a:t>
            </a:r>
            <a:br>
              <a:rPr lang="en-US"/>
            </a:br>
            <a:endParaRPr lang="en-US"/>
          </a:p>
          <a:p>
            <a:r>
              <a:rPr lang="en-US" sz="2800"/>
              <a:t>::</a:t>
            </a:r>
            <a:r>
              <a:rPr lang="en-US"/>
              <a:t>	Range</a:t>
            </a:r>
            <a:br>
              <a:rPr lang="en-US"/>
            </a:br>
            <a:endParaRPr lang="en-US"/>
          </a:p>
          <a:p>
            <a:r>
              <a:rPr lang="en-US" sz="2800"/>
              <a:t>same</a:t>
            </a:r>
            <a:r>
              <a:rPr lang="en-US"/>
              <a:t>	</a:t>
            </a:r>
            <a:r>
              <a:rPr lang="en-US" sz="1600"/>
              <a:t>Value same as a corresponding 	field in another group</a:t>
            </a:r>
            <a:br>
              <a:rPr lang="en-US"/>
            </a:br>
            <a:br>
              <a:rPr lang="en-US"/>
            </a:br>
            <a:endParaRPr lang="en-US"/>
          </a:p>
        </p:txBody>
      </p:sp>
      <p:cxnSp>
        <p:nvCxnSpPr>
          <p:cNvPr id="6" name="Straight Connector 5">
            <a:extLst>
              <a:ext uri="{FF2B5EF4-FFF2-40B4-BE49-F238E27FC236}">
                <a16:creationId xmlns:a16="http://schemas.microsoft.com/office/drawing/2014/main" id="{07810401-B94A-22D8-3525-347DCD019C46}"/>
              </a:ext>
            </a:extLst>
          </p:cNvPr>
          <p:cNvCxnSpPr>
            <a:cxnSpLocks/>
          </p:cNvCxnSpPr>
          <p:nvPr/>
        </p:nvCxnSpPr>
        <p:spPr>
          <a:xfrm>
            <a:off x="202759" y="996694"/>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312CF691-79FF-9DE4-721D-968055E63BE9}"/>
              </a:ext>
            </a:extLst>
          </p:cNvPr>
          <p:cNvSpPr txBox="1"/>
          <p:nvPr/>
        </p:nvSpPr>
        <p:spPr>
          <a:xfrm>
            <a:off x="75607" y="5585640"/>
            <a:ext cx="8177916" cy="369332"/>
          </a:xfrm>
          <a:prstGeom prst="rect">
            <a:avLst/>
          </a:prstGeom>
          <a:noFill/>
        </p:spPr>
        <p:txBody>
          <a:bodyPr wrap="square" rtlCol="0">
            <a:spAutoFit/>
          </a:bodyPr>
          <a:lstStyle/>
          <a:p>
            <a:r>
              <a:rPr lang="en-US"/>
              <a:t>More Filter Symbols @ this link: </a:t>
            </a:r>
            <a:r>
              <a:rPr lang="en-US">
                <a:hlinkClick r:id="rId2"/>
              </a:rPr>
              <a:t>CLSS Filter Symbols</a:t>
            </a:r>
            <a:endParaRPr lang="en-US"/>
          </a:p>
        </p:txBody>
      </p:sp>
    </p:spTree>
    <p:extLst>
      <p:ext uri="{BB962C8B-B14F-4D97-AF65-F5344CB8AC3E}">
        <p14:creationId xmlns:p14="http://schemas.microsoft.com/office/powerpoint/2010/main" val="1104925403"/>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9A1952-8150-81DA-D300-A5782AD021FE}"/>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0E2E818D-BD8B-4510-5323-C3436DEC13C2}"/>
              </a:ext>
            </a:extLst>
          </p:cNvPr>
          <p:cNvSpPr txBox="1">
            <a:spLocks/>
          </p:cNvSpPr>
          <p:nvPr/>
        </p:nvSpPr>
        <p:spPr>
          <a:xfrm>
            <a:off x="510268" y="13903"/>
            <a:ext cx="8123462" cy="790834"/>
          </a:xfrm>
          <a:prstGeom prst="rect">
            <a:avLst/>
          </a:prstGeom>
        </p:spPr>
        <p:txBody>
          <a:bodyPr>
            <a:normAutofit fontScale="97500"/>
          </a:bodyPr>
          <a:lstStyle>
            <a:lvl1pPr algn="ctr" defTabSz="457200" rtl="0" eaLnBrk="1" latinLnBrk="0" hangingPunct="1">
              <a:spcBef>
                <a:spcPct val="0"/>
              </a:spcBef>
              <a:buNone/>
              <a:defRPr sz="4400" kern="1200">
                <a:solidFill>
                  <a:schemeClr val="tx2"/>
                </a:solidFill>
                <a:latin typeface="+mj-lt"/>
                <a:ea typeface="+mj-ea"/>
                <a:cs typeface="+mj-cs"/>
              </a:defRPr>
            </a:lvl1pPr>
          </a:lstStyle>
          <a:p>
            <a:r>
              <a:rPr lang="en-US" dirty="0"/>
              <a:t>Heat Map</a:t>
            </a:r>
            <a:endParaRPr lang="en-US" b="1" dirty="0"/>
          </a:p>
        </p:txBody>
      </p:sp>
      <p:cxnSp>
        <p:nvCxnSpPr>
          <p:cNvPr id="4" name="Straight Connector 3">
            <a:extLst>
              <a:ext uri="{FF2B5EF4-FFF2-40B4-BE49-F238E27FC236}">
                <a16:creationId xmlns:a16="http://schemas.microsoft.com/office/drawing/2014/main" id="{E1C1379A-C376-68F9-CE44-B3048B67B901}"/>
              </a:ext>
            </a:extLst>
          </p:cNvPr>
          <p:cNvCxnSpPr>
            <a:cxnSpLocks/>
          </p:cNvCxnSpPr>
          <p:nvPr/>
        </p:nvCxnSpPr>
        <p:spPr>
          <a:xfrm>
            <a:off x="202758" y="742253"/>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35AA1133-258C-AD85-16F6-805614CF4FBD}"/>
              </a:ext>
            </a:extLst>
          </p:cNvPr>
          <p:cNvSpPr txBox="1"/>
          <p:nvPr/>
        </p:nvSpPr>
        <p:spPr>
          <a:xfrm>
            <a:off x="23853" y="804737"/>
            <a:ext cx="9120147" cy="830997"/>
          </a:xfrm>
          <a:prstGeom prst="rect">
            <a:avLst/>
          </a:prstGeom>
          <a:noFill/>
        </p:spPr>
        <p:txBody>
          <a:bodyPr wrap="square" rtlCol="0">
            <a:spAutoFit/>
          </a:bodyPr>
          <a:lstStyle/>
          <a:p>
            <a:r>
              <a:rPr lang="en-US" sz="1600" dirty="0"/>
              <a:t>The heat map provides a visual representation of day and time saturation, showing how many sections are scheduled during specific periods. Darker red areas reflect the times with the greatest scheduling density. If you hover over that area, it tells you how many sections are in that slot.</a:t>
            </a:r>
          </a:p>
        </p:txBody>
      </p:sp>
      <p:grpSp>
        <p:nvGrpSpPr>
          <p:cNvPr id="2" name="Group 1">
            <a:extLst>
              <a:ext uri="{FF2B5EF4-FFF2-40B4-BE49-F238E27FC236}">
                <a16:creationId xmlns:a16="http://schemas.microsoft.com/office/drawing/2014/main" id="{16054C16-4B7D-99E1-1B6A-039365D54409}"/>
              </a:ext>
            </a:extLst>
          </p:cNvPr>
          <p:cNvGrpSpPr/>
          <p:nvPr/>
        </p:nvGrpSpPr>
        <p:grpSpPr>
          <a:xfrm>
            <a:off x="11926" y="1635734"/>
            <a:ext cx="9144000" cy="4101453"/>
            <a:chOff x="0" y="1745548"/>
            <a:chExt cx="9144000" cy="4101453"/>
          </a:xfrm>
        </p:grpSpPr>
        <p:pic>
          <p:nvPicPr>
            <p:cNvPr id="11" name="Picture 10">
              <a:extLst>
                <a:ext uri="{FF2B5EF4-FFF2-40B4-BE49-F238E27FC236}">
                  <a16:creationId xmlns:a16="http://schemas.microsoft.com/office/drawing/2014/main" id="{2DA374C0-4853-E135-8BB8-496FEEE0F864}"/>
                </a:ext>
              </a:extLst>
            </p:cNvPr>
            <p:cNvPicPr>
              <a:picLocks noChangeAspect="1"/>
            </p:cNvPicPr>
            <p:nvPr/>
          </p:nvPicPr>
          <p:blipFill>
            <a:blip r:embed="rId2"/>
            <a:stretch>
              <a:fillRect/>
            </a:stretch>
          </p:blipFill>
          <p:spPr>
            <a:xfrm>
              <a:off x="0" y="1745548"/>
              <a:ext cx="9144000" cy="3732663"/>
            </a:xfrm>
            <a:prstGeom prst="rect">
              <a:avLst/>
            </a:prstGeom>
          </p:spPr>
        </p:pic>
        <p:sp>
          <p:nvSpPr>
            <p:cNvPr id="7" name="Oval 6">
              <a:extLst>
                <a:ext uri="{FF2B5EF4-FFF2-40B4-BE49-F238E27FC236}">
                  <a16:creationId xmlns:a16="http://schemas.microsoft.com/office/drawing/2014/main" id="{2AE711A2-747A-AF1E-86AF-1EB44FAF7214}"/>
                </a:ext>
              </a:extLst>
            </p:cNvPr>
            <p:cNvSpPr/>
            <p:nvPr/>
          </p:nvSpPr>
          <p:spPr>
            <a:xfrm>
              <a:off x="6079088" y="2074475"/>
              <a:ext cx="933947" cy="337169"/>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9DB4C9FE-B19B-BC05-B608-ABC2BD6210A1}"/>
                </a:ext>
              </a:extLst>
            </p:cNvPr>
            <p:cNvPicPr>
              <a:picLocks noChangeAspect="1"/>
            </p:cNvPicPr>
            <p:nvPr/>
          </p:nvPicPr>
          <p:blipFill>
            <a:blip r:embed="rId3"/>
            <a:stretch>
              <a:fillRect/>
            </a:stretch>
          </p:blipFill>
          <p:spPr>
            <a:xfrm>
              <a:off x="93608" y="2485998"/>
              <a:ext cx="5034983" cy="3361003"/>
            </a:xfrm>
            <a:prstGeom prst="rect">
              <a:avLst/>
            </a:prstGeom>
          </p:spPr>
        </p:pic>
      </p:grpSp>
    </p:spTree>
    <p:extLst>
      <p:ext uri="{BB962C8B-B14F-4D97-AF65-F5344CB8AC3E}">
        <p14:creationId xmlns:p14="http://schemas.microsoft.com/office/powerpoint/2010/main" val="121132529"/>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402686-D799-42E5-8D2A-9BC864E70B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0F1D53-6D14-A571-3D0E-0094F22662EA}"/>
              </a:ext>
            </a:extLst>
          </p:cNvPr>
          <p:cNvSpPr>
            <a:spLocks noGrp="1"/>
          </p:cNvSpPr>
          <p:nvPr>
            <p:ph type="title"/>
          </p:nvPr>
        </p:nvSpPr>
        <p:spPr>
          <a:xfrm>
            <a:off x="510269" y="1999757"/>
            <a:ext cx="8123462" cy="1143000"/>
          </a:xfrm>
        </p:spPr>
        <p:txBody>
          <a:bodyPr>
            <a:normAutofit/>
          </a:bodyPr>
          <a:lstStyle/>
          <a:p>
            <a:r>
              <a:rPr lang="en-US" dirty="0"/>
              <a:t>Section Numbering</a:t>
            </a:r>
            <a:endParaRPr lang="en-US" i="1" dirty="0"/>
          </a:p>
        </p:txBody>
      </p:sp>
      <p:cxnSp>
        <p:nvCxnSpPr>
          <p:cNvPr id="6" name="Straight Connector 5">
            <a:extLst>
              <a:ext uri="{FF2B5EF4-FFF2-40B4-BE49-F238E27FC236}">
                <a16:creationId xmlns:a16="http://schemas.microsoft.com/office/drawing/2014/main" id="{7BAB4F3D-AD4B-CD57-69F9-0DB0A41694F5}"/>
              </a:ext>
            </a:extLst>
          </p:cNvPr>
          <p:cNvCxnSpPr>
            <a:cxnSpLocks/>
          </p:cNvCxnSpPr>
          <p:nvPr/>
        </p:nvCxnSpPr>
        <p:spPr>
          <a:xfrm>
            <a:off x="202759" y="2975780"/>
            <a:ext cx="8738483"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16176776"/>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1F984D-7264-D06F-B67B-EBE26DEF5C57}"/>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0D11B952-6198-7E39-C07F-332B1AEF2EEF}"/>
              </a:ext>
            </a:extLst>
          </p:cNvPr>
          <p:cNvCxnSpPr>
            <a:cxnSpLocks/>
          </p:cNvCxnSpPr>
          <p:nvPr/>
        </p:nvCxnSpPr>
        <p:spPr>
          <a:xfrm>
            <a:off x="202759" y="597080"/>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8" name="Title 1">
            <a:extLst>
              <a:ext uri="{FF2B5EF4-FFF2-40B4-BE49-F238E27FC236}">
                <a16:creationId xmlns:a16="http://schemas.microsoft.com/office/drawing/2014/main" id="{11627E5B-B314-0A35-F8E7-D6247F22B01E}"/>
              </a:ext>
            </a:extLst>
          </p:cNvPr>
          <p:cNvSpPr txBox="1">
            <a:spLocks/>
          </p:cNvSpPr>
          <p:nvPr/>
        </p:nvSpPr>
        <p:spPr>
          <a:xfrm>
            <a:off x="1" y="22886"/>
            <a:ext cx="9144000" cy="53315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2"/>
                </a:solidFill>
                <a:latin typeface="+mj-lt"/>
                <a:ea typeface="+mj-ea"/>
                <a:cs typeface="+mj-cs"/>
              </a:defRPr>
            </a:lvl1pPr>
          </a:lstStyle>
          <a:p>
            <a:r>
              <a:rPr lang="en-US" sz="4000" dirty="0"/>
              <a:t>Section Numbering Errors</a:t>
            </a:r>
          </a:p>
        </p:txBody>
      </p:sp>
      <p:pic>
        <p:nvPicPr>
          <p:cNvPr id="10" name="Picture 9">
            <a:extLst>
              <a:ext uri="{FF2B5EF4-FFF2-40B4-BE49-F238E27FC236}">
                <a16:creationId xmlns:a16="http://schemas.microsoft.com/office/drawing/2014/main" id="{ADB8FD0F-45B3-4FAD-1459-3B1D97C17EFF}"/>
              </a:ext>
            </a:extLst>
          </p:cNvPr>
          <p:cNvPicPr>
            <a:picLocks noChangeAspect="1"/>
          </p:cNvPicPr>
          <p:nvPr/>
        </p:nvPicPr>
        <p:blipFill>
          <a:blip r:embed="rId2"/>
          <a:stretch>
            <a:fillRect/>
          </a:stretch>
        </p:blipFill>
        <p:spPr>
          <a:xfrm>
            <a:off x="304255" y="643507"/>
            <a:ext cx="8676013" cy="1050123"/>
          </a:xfrm>
          <a:prstGeom prst="rect">
            <a:avLst/>
          </a:prstGeom>
        </p:spPr>
      </p:pic>
      <p:sp>
        <p:nvSpPr>
          <p:cNvPr id="11" name="TextBox 10">
            <a:extLst>
              <a:ext uri="{FF2B5EF4-FFF2-40B4-BE49-F238E27FC236}">
                <a16:creationId xmlns:a16="http://schemas.microsoft.com/office/drawing/2014/main" id="{ACE29224-7D5C-EFE3-440E-9810A3B00973}"/>
              </a:ext>
            </a:extLst>
          </p:cNvPr>
          <p:cNvSpPr txBox="1"/>
          <p:nvPr/>
        </p:nvSpPr>
        <p:spPr>
          <a:xfrm>
            <a:off x="0" y="1717484"/>
            <a:ext cx="9144000" cy="830997"/>
          </a:xfrm>
          <a:prstGeom prst="rect">
            <a:avLst/>
          </a:prstGeom>
          <a:noFill/>
        </p:spPr>
        <p:txBody>
          <a:bodyPr wrap="square" rtlCol="0">
            <a:spAutoFit/>
          </a:bodyPr>
          <a:lstStyle/>
          <a:p>
            <a:r>
              <a:rPr lang="en-US" sz="1600" dirty="0"/>
              <a:t>The red highlight shows where the part of term and campus section number don’t match. In this case, a section is listed in Part of Term 1 (Full Term) but starts with a “4,” which isn’t correct. If you click the error, you’ll see which course and section number are causing it.</a:t>
            </a:r>
          </a:p>
        </p:txBody>
      </p:sp>
      <p:pic>
        <p:nvPicPr>
          <p:cNvPr id="20" name="Picture 19">
            <a:extLst>
              <a:ext uri="{FF2B5EF4-FFF2-40B4-BE49-F238E27FC236}">
                <a16:creationId xmlns:a16="http://schemas.microsoft.com/office/drawing/2014/main" id="{54022578-0D0E-50FF-D35E-5888A2D117B7}"/>
              </a:ext>
            </a:extLst>
          </p:cNvPr>
          <p:cNvPicPr>
            <a:picLocks noChangeAspect="1"/>
          </p:cNvPicPr>
          <p:nvPr/>
        </p:nvPicPr>
        <p:blipFill>
          <a:blip r:embed="rId3"/>
          <a:stretch>
            <a:fillRect/>
          </a:stretch>
        </p:blipFill>
        <p:spPr>
          <a:xfrm>
            <a:off x="4996849" y="2855069"/>
            <a:ext cx="4123459" cy="2719429"/>
          </a:xfrm>
          <a:prstGeom prst="rect">
            <a:avLst/>
          </a:prstGeom>
        </p:spPr>
      </p:pic>
      <p:pic>
        <p:nvPicPr>
          <p:cNvPr id="22" name="Picture 21">
            <a:extLst>
              <a:ext uri="{FF2B5EF4-FFF2-40B4-BE49-F238E27FC236}">
                <a16:creationId xmlns:a16="http://schemas.microsoft.com/office/drawing/2014/main" id="{42726665-9FC6-9CCB-37D4-D651F12880AD}"/>
              </a:ext>
            </a:extLst>
          </p:cNvPr>
          <p:cNvPicPr>
            <a:picLocks noChangeAspect="1"/>
          </p:cNvPicPr>
          <p:nvPr/>
        </p:nvPicPr>
        <p:blipFill>
          <a:blip r:embed="rId4"/>
          <a:stretch>
            <a:fillRect/>
          </a:stretch>
        </p:blipFill>
        <p:spPr>
          <a:xfrm>
            <a:off x="87463" y="2515685"/>
            <a:ext cx="4821923" cy="3403003"/>
          </a:xfrm>
          <a:prstGeom prst="rect">
            <a:avLst/>
          </a:prstGeom>
        </p:spPr>
      </p:pic>
    </p:spTree>
    <p:extLst>
      <p:ext uri="{BB962C8B-B14F-4D97-AF65-F5344CB8AC3E}">
        <p14:creationId xmlns:p14="http://schemas.microsoft.com/office/powerpoint/2010/main" val="2901467128"/>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010EA3-EF5B-8735-A95A-76AC61743F4B}"/>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ED592EA7-598D-1992-6499-D7D385B0434E}"/>
              </a:ext>
            </a:extLst>
          </p:cNvPr>
          <p:cNvCxnSpPr>
            <a:cxnSpLocks/>
          </p:cNvCxnSpPr>
          <p:nvPr/>
        </p:nvCxnSpPr>
        <p:spPr>
          <a:xfrm>
            <a:off x="202759" y="597080"/>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8" name="Title 1">
            <a:extLst>
              <a:ext uri="{FF2B5EF4-FFF2-40B4-BE49-F238E27FC236}">
                <a16:creationId xmlns:a16="http://schemas.microsoft.com/office/drawing/2014/main" id="{EABF7C71-D2C2-A44A-0C01-B5DFC444BA6B}"/>
              </a:ext>
            </a:extLst>
          </p:cNvPr>
          <p:cNvSpPr txBox="1">
            <a:spLocks/>
          </p:cNvSpPr>
          <p:nvPr/>
        </p:nvSpPr>
        <p:spPr>
          <a:xfrm>
            <a:off x="1" y="22886"/>
            <a:ext cx="9144000" cy="53315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2"/>
                </a:solidFill>
                <a:latin typeface="+mj-lt"/>
                <a:ea typeface="+mj-ea"/>
                <a:cs typeface="+mj-cs"/>
              </a:defRPr>
            </a:lvl1pPr>
          </a:lstStyle>
          <a:p>
            <a:r>
              <a:rPr lang="en-US" sz="4000" dirty="0"/>
              <a:t>Section Numbering Errors</a:t>
            </a:r>
          </a:p>
        </p:txBody>
      </p:sp>
      <p:sp>
        <p:nvSpPr>
          <p:cNvPr id="11" name="TextBox 10">
            <a:extLst>
              <a:ext uri="{FF2B5EF4-FFF2-40B4-BE49-F238E27FC236}">
                <a16:creationId xmlns:a16="http://schemas.microsoft.com/office/drawing/2014/main" id="{078F6119-FA76-BAD6-C3BF-88D0BF4D5E7E}"/>
              </a:ext>
            </a:extLst>
          </p:cNvPr>
          <p:cNvSpPr txBox="1"/>
          <p:nvPr/>
        </p:nvSpPr>
        <p:spPr>
          <a:xfrm>
            <a:off x="0" y="636228"/>
            <a:ext cx="9144000" cy="646331"/>
          </a:xfrm>
          <a:prstGeom prst="rect">
            <a:avLst/>
          </a:prstGeom>
          <a:noFill/>
        </p:spPr>
        <p:txBody>
          <a:bodyPr wrap="square" rtlCol="0">
            <a:spAutoFit/>
          </a:bodyPr>
          <a:lstStyle/>
          <a:p>
            <a:r>
              <a:rPr lang="en-US" dirty="0"/>
              <a:t>Here you’ll see that this section is 41, but it is not in a mini-term. Per the section number rule, it cannot be 41 unless it’s in the first mini-term.</a:t>
            </a:r>
          </a:p>
        </p:txBody>
      </p:sp>
      <p:pic>
        <p:nvPicPr>
          <p:cNvPr id="17" name="Picture 16">
            <a:extLst>
              <a:ext uri="{FF2B5EF4-FFF2-40B4-BE49-F238E27FC236}">
                <a16:creationId xmlns:a16="http://schemas.microsoft.com/office/drawing/2014/main" id="{A1C7CC2C-E89F-252E-9CEF-91A042AD3D60}"/>
              </a:ext>
            </a:extLst>
          </p:cNvPr>
          <p:cNvPicPr>
            <a:picLocks noChangeAspect="1"/>
          </p:cNvPicPr>
          <p:nvPr/>
        </p:nvPicPr>
        <p:blipFill>
          <a:blip r:embed="rId2"/>
          <a:stretch>
            <a:fillRect/>
          </a:stretch>
        </p:blipFill>
        <p:spPr>
          <a:xfrm>
            <a:off x="1253388" y="1321706"/>
            <a:ext cx="6637224" cy="4530683"/>
          </a:xfrm>
          <a:prstGeom prst="rect">
            <a:avLst/>
          </a:prstGeom>
        </p:spPr>
      </p:pic>
    </p:spTree>
    <p:extLst>
      <p:ext uri="{BB962C8B-B14F-4D97-AF65-F5344CB8AC3E}">
        <p14:creationId xmlns:p14="http://schemas.microsoft.com/office/powerpoint/2010/main" val="1060101542"/>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C6DEB6-4E44-E6FB-7141-DA189AE33A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DCA8D8-37A1-3B1B-6599-5C9906684A5E}"/>
              </a:ext>
            </a:extLst>
          </p:cNvPr>
          <p:cNvSpPr>
            <a:spLocks noGrp="1"/>
          </p:cNvSpPr>
          <p:nvPr>
            <p:ph type="title"/>
          </p:nvPr>
        </p:nvSpPr>
        <p:spPr>
          <a:xfrm>
            <a:off x="1" y="22886"/>
            <a:ext cx="9144000" cy="533159"/>
          </a:xfrm>
        </p:spPr>
        <p:txBody>
          <a:bodyPr>
            <a:noAutofit/>
          </a:bodyPr>
          <a:lstStyle/>
          <a:p>
            <a:r>
              <a:rPr lang="en-US" sz="3200" dirty="0"/>
              <a:t>Section Numbering Per Term, Per Campus</a:t>
            </a:r>
          </a:p>
        </p:txBody>
      </p:sp>
      <p:cxnSp>
        <p:nvCxnSpPr>
          <p:cNvPr id="5" name="Straight Connector 4">
            <a:extLst>
              <a:ext uri="{FF2B5EF4-FFF2-40B4-BE49-F238E27FC236}">
                <a16:creationId xmlns:a16="http://schemas.microsoft.com/office/drawing/2014/main" id="{0DEADF03-BC95-7FC3-9CAA-6103C6EAE5D0}"/>
              </a:ext>
            </a:extLst>
          </p:cNvPr>
          <p:cNvCxnSpPr>
            <a:cxnSpLocks/>
          </p:cNvCxnSpPr>
          <p:nvPr/>
        </p:nvCxnSpPr>
        <p:spPr>
          <a:xfrm>
            <a:off x="202759" y="597080"/>
            <a:ext cx="8738483" cy="0"/>
          </a:xfrm>
          <a:prstGeom prst="line">
            <a:avLst/>
          </a:prstGeom>
        </p:spPr>
        <p:style>
          <a:lnRef idx="2">
            <a:schemeClr val="accent1"/>
          </a:lnRef>
          <a:fillRef idx="0">
            <a:schemeClr val="accent1"/>
          </a:fillRef>
          <a:effectRef idx="1">
            <a:schemeClr val="accent1"/>
          </a:effectRef>
          <a:fontRef idx="minor">
            <a:schemeClr val="tx1"/>
          </a:fontRef>
        </p:style>
      </p:cxnSp>
      <p:graphicFrame>
        <p:nvGraphicFramePr>
          <p:cNvPr id="4" name="Table 3">
            <a:extLst>
              <a:ext uri="{FF2B5EF4-FFF2-40B4-BE49-F238E27FC236}">
                <a16:creationId xmlns:a16="http://schemas.microsoft.com/office/drawing/2014/main" id="{8E1DD4AD-6420-4F7C-428A-F926A58219EC}"/>
              </a:ext>
            </a:extLst>
          </p:cNvPr>
          <p:cNvGraphicFramePr>
            <a:graphicFrameLocks noGrp="1"/>
          </p:cNvGraphicFramePr>
          <p:nvPr>
            <p:extLst>
              <p:ext uri="{D42A27DB-BD31-4B8C-83A1-F6EECF244321}">
                <p14:modId xmlns:p14="http://schemas.microsoft.com/office/powerpoint/2010/main" val="3985066829"/>
              </p:ext>
            </p:extLst>
          </p:nvPr>
        </p:nvGraphicFramePr>
        <p:xfrm>
          <a:off x="71562" y="638117"/>
          <a:ext cx="8992925" cy="5261750"/>
        </p:xfrm>
        <a:graphic>
          <a:graphicData uri="http://schemas.openxmlformats.org/drawingml/2006/table">
            <a:tbl>
              <a:tblPr firstRow="1" firstCol="1" bandRow="1">
                <a:tableStyleId>{69012ECD-51FC-41F1-AA8D-1B2483CD663E}</a:tableStyleId>
              </a:tblPr>
              <a:tblGrid>
                <a:gridCol w="1005091">
                  <a:extLst>
                    <a:ext uri="{9D8B030D-6E8A-4147-A177-3AD203B41FA5}">
                      <a16:colId xmlns:a16="http://schemas.microsoft.com/office/drawing/2014/main" val="809495409"/>
                    </a:ext>
                  </a:extLst>
                </a:gridCol>
                <a:gridCol w="3226873">
                  <a:extLst>
                    <a:ext uri="{9D8B030D-6E8A-4147-A177-3AD203B41FA5}">
                      <a16:colId xmlns:a16="http://schemas.microsoft.com/office/drawing/2014/main" val="2562409162"/>
                    </a:ext>
                  </a:extLst>
                </a:gridCol>
                <a:gridCol w="1163790">
                  <a:extLst>
                    <a:ext uri="{9D8B030D-6E8A-4147-A177-3AD203B41FA5}">
                      <a16:colId xmlns:a16="http://schemas.microsoft.com/office/drawing/2014/main" val="3552502518"/>
                    </a:ext>
                  </a:extLst>
                </a:gridCol>
                <a:gridCol w="1216690">
                  <a:extLst>
                    <a:ext uri="{9D8B030D-6E8A-4147-A177-3AD203B41FA5}">
                      <a16:colId xmlns:a16="http://schemas.microsoft.com/office/drawing/2014/main" val="1021462006"/>
                    </a:ext>
                  </a:extLst>
                </a:gridCol>
                <a:gridCol w="1057992">
                  <a:extLst>
                    <a:ext uri="{9D8B030D-6E8A-4147-A177-3AD203B41FA5}">
                      <a16:colId xmlns:a16="http://schemas.microsoft.com/office/drawing/2014/main" val="656048327"/>
                    </a:ext>
                  </a:extLst>
                </a:gridCol>
                <a:gridCol w="1322489">
                  <a:extLst>
                    <a:ext uri="{9D8B030D-6E8A-4147-A177-3AD203B41FA5}">
                      <a16:colId xmlns:a16="http://schemas.microsoft.com/office/drawing/2014/main" val="1884045669"/>
                    </a:ext>
                  </a:extLst>
                </a:gridCol>
              </a:tblGrid>
              <a:tr h="308010">
                <a:tc>
                  <a:txBody>
                    <a:bodyPr/>
                    <a:lstStyle/>
                    <a:p>
                      <a:pPr marL="0" marR="0" algn="ctr">
                        <a:lnSpc>
                          <a:spcPct val="107000"/>
                        </a:lnSpc>
                      </a:pPr>
                      <a:r>
                        <a:rPr lang="en-US" sz="900">
                          <a:solidFill>
                            <a:schemeClr val="tx1"/>
                          </a:solidFill>
                          <a:effectLst/>
                        </a:rPr>
                        <a:t> </a:t>
                      </a:r>
                      <a:endParaRPr lang="en-US" sz="9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34" marR="43434" marT="0" marB="0" anchor="ctr">
                    <a:lnB w="38100" cap="flat" cmpd="sng" algn="ctr">
                      <a:solidFill>
                        <a:schemeClr val="tx1"/>
                      </a:solidFill>
                      <a:prstDash val="solid"/>
                      <a:round/>
                      <a:headEnd type="none" w="med" len="med"/>
                      <a:tailEnd type="none" w="med" len="med"/>
                    </a:lnB>
                    <a:solidFill>
                      <a:schemeClr val="bg2"/>
                    </a:solidFill>
                  </a:tcPr>
                </a:tc>
                <a:tc>
                  <a:txBody>
                    <a:bodyPr/>
                    <a:lstStyle/>
                    <a:p>
                      <a:pPr marL="0" marR="0" algn="ctr">
                        <a:lnSpc>
                          <a:spcPct val="107000"/>
                        </a:lnSpc>
                      </a:pPr>
                      <a:r>
                        <a:rPr lang="en-US" sz="1600">
                          <a:solidFill>
                            <a:schemeClr val="tx1"/>
                          </a:solidFill>
                          <a:effectLst/>
                        </a:rPr>
                        <a:t>Campus 1</a:t>
                      </a:r>
                      <a:endParaRPr lang="en-US"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34" marR="43434" marT="0" marB="0" anchor="ctr">
                    <a:lnR w="9525"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chemeClr val="bg2"/>
                    </a:solidFill>
                  </a:tcPr>
                </a:tc>
                <a:tc>
                  <a:txBody>
                    <a:bodyPr/>
                    <a:lstStyle/>
                    <a:p>
                      <a:pPr marL="0" marR="0" algn="ctr">
                        <a:lnSpc>
                          <a:spcPct val="107000"/>
                        </a:lnSpc>
                      </a:pPr>
                      <a:r>
                        <a:rPr lang="en-US" sz="1600" dirty="0">
                          <a:solidFill>
                            <a:schemeClr val="tx1"/>
                          </a:solidFill>
                          <a:effectLst/>
                        </a:rPr>
                        <a:t>Campus 2</a:t>
                      </a:r>
                      <a:endPar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34" marR="43434"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chemeClr val="bg2"/>
                    </a:solidFill>
                  </a:tcPr>
                </a:tc>
                <a:tc>
                  <a:txBody>
                    <a:bodyPr/>
                    <a:lstStyle/>
                    <a:p>
                      <a:pPr marL="0" marR="0" algn="ctr">
                        <a:lnSpc>
                          <a:spcPct val="107000"/>
                        </a:lnSpc>
                      </a:pPr>
                      <a:r>
                        <a:rPr lang="en-US" sz="1600">
                          <a:solidFill>
                            <a:schemeClr val="tx1"/>
                          </a:solidFill>
                          <a:effectLst/>
                        </a:rPr>
                        <a:t>Campus 5</a:t>
                      </a:r>
                      <a:endParaRPr lang="en-US"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34" marR="43434"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chemeClr val="bg2"/>
                    </a:solidFill>
                  </a:tcPr>
                </a:tc>
                <a:tc>
                  <a:txBody>
                    <a:bodyPr/>
                    <a:lstStyle/>
                    <a:p>
                      <a:pPr marL="0" marR="0" algn="ctr">
                        <a:lnSpc>
                          <a:spcPct val="107000"/>
                        </a:lnSpc>
                      </a:pPr>
                      <a:r>
                        <a:rPr lang="en-US" sz="1600">
                          <a:solidFill>
                            <a:schemeClr val="tx1"/>
                          </a:solidFill>
                          <a:effectLst/>
                        </a:rPr>
                        <a:t>Campus 6</a:t>
                      </a:r>
                      <a:endParaRPr lang="en-US"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34" marR="43434"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chemeClr val="bg2"/>
                    </a:solidFill>
                  </a:tcPr>
                </a:tc>
                <a:tc>
                  <a:txBody>
                    <a:bodyPr/>
                    <a:lstStyle/>
                    <a:p>
                      <a:pPr marL="0" marR="0" algn="ctr">
                        <a:lnSpc>
                          <a:spcPct val="107000"/>
                        </a:lnSpc>
                        <a:spcAft>
                          <a:spcPts val="800"/>
                        </a:spcAft>
                      </a:pPr>
                      <a:r>
                        <a:rPr lang="en-US" sz="1600">
                          <a:solidFill>
                            <a:schemeClr val="tx1"/>
                          </a:solidFill>
                          <a:effectLst/>
                        </a:rPr>
                        <a:t>Campus 8</a:t>
                      </a:r>
                      <a:endParaRPr lang="en-US"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34" marR="43434" marT="0" marB="0" anchor="ctr">
                    <a:lnL w="9525" cap="flat" cmpd="sng" algn="ctr">
                      <a:solidFill>
                        <a:schemeClr val="tx1"/>
                      </a:solidFill>
                      <a:prstDash val="solid"/>
                      <a:round/>
                      <a:headEnd type="none" w="med" len="med"/>
                      <a:tailEnd type="none" w="med" len="med"/>
                    </a:lnL>
                    <a:lnB w="381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861825971"/>
                  </a:ext>
                </a:extLst>
              </a:tr>
              <a:tr h="450340">
                <a:tc>
                  <a:txBody>
                    <a:bodyPr/>
                    <a:lstStyle/>
                    <a:p>
                      <a:pPr marL="0" marR="0" algn="ctr">
                        <a:lnSpc>
                          <a:spcPct val="107000"/>
                        </a:lnSpc>
                      </a:pPr>
                      <a:r>
                        <a:rPr lang="en-US" sz="1050">
                          <a:solidFill>
                            <a:schemeClr val="tx1"/>
                          </a:solidFill>
                          <a:effectLst/>
                        </a:rPr>
                        <a:t>Wintersession</a:t>
                      </a:r>
                    </a:p>
                    <a:p>
                      <a:pPr marL="0" marR="0" algn="ctr">
                        <a:lnSpc>
                          <a:spcPct val="107000"/>
                        </a:lnSpc>
                      </a:pPr>
                      <a:r>
                        <a:rPr lang="en-US" sz="105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(Part of Term 0)</a:t>
                      </a:r>
                    </a:p>
                  </a:txBody>
                  <a:tcPr marL="43434" marR="43434" marT="0" marB="0" anchor="ctr">
                    <a:lnL w="38100"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solidFill>
                      <a:srgbClr val="FFFFCC"/>
                    </a:solidFill>
                  </a:tcPr>
                </a:tc>
                <a:tc>
                  <a:txBody>
                    <a:bodyPr/>
                    <a:lstStyle/>
                    <a:p>
                      <a:pPr marL="0" marR="0" algn="ctr">
                        <a:lnSpc>
                          <a:spcPct val="107000"/>
                        </a:lnSpc>
                      </a:pPr>
                      <a:r>
                        <a:rPr lang="en-US" sz="900" dirty="0">
                          <a:solidFill>
                            <a:schemeClr val="tx1"/>
                          </a:solidFill>
                          <a:effectLst/>
                        </a:rPr>
                        <a:t>001, 002, etc.</a:t>
                      </a:r>
                    </a:p>
                    <a:p>
                      <a:pPr marL="0" marR="0" algn="ctr">
                        <a:lnSpc>
                          <a:spcPct val="107000"/>
                        </a:lnSpc>
                      </a:pPr>
                      <a:r>
                        <a:rPr lang="en-US" sz="900" dirty="0">
                          <a:solidFill>
                            <a:schemeClr val="tx1"/>
                          </a:solidFill>
                          <a:effectLst/>
                        </a:rPr>
                        <a:t>Gulf Coast Online-G71, G72, etc.</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34" marR="43434"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solidFill>
                      <a:srgbClr val="FFFFCC"/>
                    </a:solidFill>
                  </a:tcPr>
                </a:tc>
                <a:tc>
                  <a:txBody>
                    <a:bodyPr/>
                    <a:lstStyle/>
                    <a:p>
                      <a:pPr marL="0" marR="0" algn="ctr">
                        <a:lnSpc>
                          <a:spcPct val="107000"/>
                        </a:lnSpc>
                      </a:pPr>
                      <a:r>
                        <a:rPr lang="en-US" sz="900">
                          <a:solidFill>
                            <a:schemeClr val="tx1"/>
                          </a:solidFill>
                          <a:effectLst/>
                        </a:rPr>
                        <a:t>271, 272, etc.</a:t>
                      </a:r>
                      <a:endParaRPr lang="en-US" sz="9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34" marR="43434"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solidFill>
                      <a:srgbClr val="FFFFCC"/>
                    </a:solidFill>
                  </a:tcPr>
                </a:tc>
                <a:tc>
                  <a:txBody>
                    <a:bodyPr/>
                    <a:lstStyle/>
                    <a:p>
                      <a:pPr marL="0" marR="0" algn="ctr">
                        <a:lnSpc>
                          <a:spcPct val="107000"/>
                        </a:lnSpc>
                      </a:pPr>
                      <a:r>
                        <a:rPr lang="en-US" sz="900">
                          <a:solidFill>
                            <a:schemeClr val="tx1"/>
                          </a:solidFill>
                          <a:effectLst/>
                        </a:rPr>
                        <a:t>571, 572, etc.</a:t>
                      </a:r>
                      <a:endParaRPr lang="en-US" sz="9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34" marR="43434"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solidFill>
                      <a:srgbClr val="FFFFCC"/>
                    </a:solidFill>
                  </a:tcPr>
                </a:tc>
                <a:tc>
                  <a:txBody>
                    <a:bodyPr/>
                    <a:lstStyle/>
                    <a:p>
                      <a:pPr marL="0" marR="0" algn="ctr">
                        <a:lnSpc>
                          <a:spcPct val="107000"/>
                        </a:lnSpc>
                      </a:pPr>
                      <a:r>
                        <a:rPr lang="en-US" sz="900">
                          <a:solidFill>
                            <a:schemeClr val="tx1"/>
                          </a:solidFill>
                          <a:effectLst/>
                        </a:rPr>
                        <a:t>671, 672, etc.</a:t>
                      </a:r>
                      <a:endParaRPr lang="en-US" sz="9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34" marR="43434"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solidFill>
                      <a:srgbClr val="FFFFCC"/>
                    </a:solidFill>
                  </a:tcPr>
                </a:tc>
                <a:tc>
                  <a:txBody>
                    <a:bodyPr/>
                    <a:lstStyle/>
                    <a:p>
                      <a:pPr marL="0" marR="0" algn="ctr">
                        <a:lnSpc>
                          <a:spcPct val="107000"/>
                        </a:lnSpc>
                        <a:spcAft>
                          <a:spcPts val="800"/>
                        </a:spcAft>
                      </a:pPr>
                      <a:r>
                        <a:rPr lang="en-US" sz="900">
                          <a:solidFill>
                            <a:schemeClr val="tx1"/>
                          </a:solidFill>
                          <a:effectLst/>
                        </a:rPr>
                        <a:t>871, 872, etc.</a:t>
                      </a:r>
                      <a:endParaRPr lang="en-US" sz="9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34" marR="43434" marT="0" marB="0" anchor="ctr">
                    <a:lnL w="952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solidFill>
                      <a:srgbClr val="FFFFCC"/>
                    </a:solidFill>
                  </a:tcPr>
                </a:tc>
                <a:extLst>
                  <a:ext uri="{0D108BD9-81ED-4DB2-BD59-A6C34878D82A}">
                    <a16:rowId xmlns:a16="http://schemas.microsoft.com/office/drawing/2014/main" val="3805084690"/>
                  </a:ext>
                </a:extLst>
              </a:tr>
              <a:tr h="450340">
                <a:tc>
                  <a:txBody>
                    <a:bodyPr/>
                    <a:lstStyle/>
                    <a:p>
                      <a:pPr marL="0" marR="0" algn="ctr">
                        <a:lnSpc>
                          <a:spcPct val="107000"/>
                        </a:lnSpc>
                      </a:pPr>
                      <a:r>
                        <a:rPr lang="en-US" sz="1050">
                          <a:solidFill>
                            <a:schemeClr val="tx1"/>
                          </a:solidFill>
                          <a:effectLst/>
                        </a:rPr>
                        <a:t>Spring</a:t>
                      </a:r>
                    </a:p>
                    <a:p>
                      <a:pPr marL="0" marR="0" algn="ctr">
                        <a:lnSpc>
                          <a:spcPct val="107000"/>
                        </a:lnSpc>
                      </a:pPr>
                      <a:r>
                        <a:rPr lang="en-US" sz="105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(Part of Term 1)</a:t>
                      </a:r>
                    </a:p>
                  </a:txBody>
                  <a:tcPr marL="43434" marR="43434" marT="0" marB="0" anchor="ctr">
                    <a:lnL w="38100"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solidFill>
                      <a:srgbClr val="FFFFCC"/>
                    </a:solidFill>
                  </a:tcPr>
                </a:tc>
                <a:tc>
                  <a:txBody>
                    <a:bodyPr/>
                    <a:lstStyle/>
                    <a:p>
                      <a:pPr marL="0" marR="0" algn="ctr">
                        <a:lnSpc>
                          <a:spcPct val="107000"/>
                        </a:lnSpc>
                      </a:pPr>
                      <a:r>
                        <a:rPr lang="en-US" sz="900" dirty="0">
                          <a:solidFill>
                            <a:schemeClr val="tx1"/>
                          </a:solidFill>
                          <a:effectLst/>
                        </a:rPr>
                        <a:t>01, 02, etc.</a:t>
                      </a:r>
                    </a:p>
                    <a:p>
                      <a:pPr marL="0" marR="0" algn="ctr">
                        <a:lnSpc>
                          <a:spcPct val="107000"/>
                        </a:lnSpc>
                      </a:pPr>
                      <a:r>
                        <a:rPr lang="en-US" sz="900" dirty="0">
                          <a:solidFill>
                            <a:schemeClr val="tx1"/>
                          </a:solidFill>
                          <a:effectLst/>
                        </a:rPr>
                        <a:t>Gulf Coast Online-G01, G02, etc.</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34" marR="43434"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solidFill>
                      <a:srgbClr val="FFFFCC"/>
                    </a:solidFill>
                  </a:tcPr>
                </a:tc>
                <a:tc>
                  <a:txBody>
                    <a:bodyPr/>
                    <a:lstStyle/>
                    <a:p>
                      <a:pPr marL="0" marR="0" algn="ctr">
                        <a:lnSpc>
                          <a:spcPct val="107000"/>
                        </a:lnSpc>
                      </a:pPr>
                      <a:r>
                        <a:rPr lang="en-US" sz="900">
                          <a:solidFill>
                            <a:schemeClr val="tx1"/>
                          </a:solidFill>
                          <a:effectLst/>
                        </a:rPr>
                        <a:t>201, 202, etc.</a:t>
                      </a:r>
                      <a:endParaRPr lang="en-US" sz="9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34" marR="43434"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solidFill>
                      <a:srgbClr val="FFFFCC"/>
                    </a:solidFill>
                  </a:tcPr>
                </a:tc>
                <a:tc>
                  <a:txBody>
                    <a:bodyPr/>
                    <a:lstStyle/>
                    <a:p>
                      <a:pPr marL="0" marR="0" algn="ctr">
                        <a:lnSpc>
                          <a:spcPct val="107000"/>
                        </a:lnSpc>
                      </a:pPr>
                      <a:r>
                        <a:rPr lang="en-US" sz="900">
                          <a:solidFill>
                            <a:schemeClr val="tx1"/>
                          </a:solidFill>
                          <a:effectLst/>
                        </a:rPr>
                        <a:t>501, 502, etc.</a:t>
                      </a:r>
                      <a:endParaRPr lang="en-US" sz="9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34" marR="43434"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solidFill>
                      <a:srgbClr val="FFFFCC"/>
                    </a:solidFill>
                  </a:tcPr>
                </a:tc>
                <a:tc>
                  <a:txBody>
                    <a:bodyPr/>
                    <a:lstStyle/>
                    <a:p>
                      <a:pPr marL="0" marR="0" algn="ctr">
                        <a:lnSpc>
                          <a:spcPct val="107000"/>
                        </a:lnSpc>
                      </a:pPr>
                      <a:r>
                        <a:rPr lang="en-US" sz="900">
                          <a:solidFill>
                            <a:schemeClr val="tx1"/>
                          </a:solidFill>
                          <a:effectLst/>
                        </a:rPr>
                        <a:t>601, 602, etc.</a:t>
                      </a:r>
                      <a:endParaRPr lang="en-US" sz="9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34" marR="43434"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solidFill>
                      <a:srgbClr val="FFFFCC"/>
                    </a:solidFill>
                  </a:tcPr>
                </a:tc>
                <a:tc>
                  <a:txBody>
                    <a:bodyPr/>
                    <a:lstStyle/>
                    <a:p>
                      <a:pPr marL="0" marR="0" algn="ctr">
                        <a:lnSpc>
                          <a:spcPct val="107000"/>
                        </a:lnSpc>
                        <a:spcAft>
                          <a:spcPts val="800"/>
                        </a:spcAft>
                      </a:pPr>
                      <a:r>
                        <a:rPr lang="en-US" sz="900">
                          <a:solidFill>
                            <a:schemeClr val="tx1"/>
                          </a:solidFill>
                          <a:effectLst/>
                        </a:rPr>
                        <a:t>801, 802, etc.</a:t>
                      </a:r>
                      <a:endParaRPr lang="en-US" sz="9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34" marR="43434" marT="0" marB="0" anchor="ctr">
                    <a:lnL w="952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solidFill>
                      <a:srgbClr val="FFFFCC"/>
                    </a:solidFill>
                  </a:tcPr>
                </a:tc>
                <a:extLst>
                  <a:ext uri="{0D108BD9-81ED-4DB2-BD59-A6C34878D82A}">
                    <a16:rowId xmlns:a16="http://schemas.microsoft.com/office/drawing/2014/main" val="4292988283"/>
                  </a:ext>
                </a:extLst>
              </a:tr>
              <a:tr h="450340">
                <a:tc>
                  <a:txBody>
                    <a:bodyPr/>
                    <a:lstStyle/>
                    <a:p>
                      <a:pPr marL="0" marR="0" algn="ctr">
                        <a:lnSpc>
                          <a:spcPct val="107000"/>
                        </a:lnSpc>
                        <a:tabLst>
                          <a:tab pos="1150620" algn="l"/>
                        </a:tabLst>
                      </a:pPr>
                      <a:r>
                        <a:rPr lang="en-US" sz="1050">
                          <a:solidFill>
                            <a:schemeClr val="tx1"/>
                          </a:solidFill>
                          <a:effectLst/>
                        </a:rPr>
                        <a:t>Spring Term 1</a:t>
                      </a:r>
                    </a:p>
                    <a:p>
                      <a:pPr marL="0" marR="0" algn="ctr">
                        <a:lnSpc>
                          <a:spcPct val="107000"/>
                        </a:lnSpc>
                        <a:tabLst>
                          <a:tab pos="1150620" algn="l"/>
                        </a:tabLst>
                      </a:pPr>
                      <a:r>
                        <a:rPr lang="en-US" sz="105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(Part of Term 4)</a:t>
                      </a:r>
                    </a:p>
                  </a:txBody>
                  <a:tcPr marL="43434" marR="43434" marT="0" marB="0" anchor="ctr">
                    <a:lnL w="38100"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solidFill>
                      <a:srgbClr val="FFFFCC"/>
                    </a:solidFill>
                  </a:tcPr>
                </a:tc>
                <a:tc>
                  <a:txBody>
                    <a:bodyPr/>
                    <a:lstStyle/>
                    <a:p>
                      <a:pPr marL="0" marR="0" algn="ctr">
                        <a:lnSpc>
                          <a:spcPct val="107000"/>
                        </a:lnSpc>
                      </a:pPr>
                      <a:r>
                        <a:rPr lang="en-US" sz="900" dirty="0">
                          <a:solidFill>
                            <a:schemeClr val="tx1"/>
                          </a:solidFill>
                          <a:effectLst/>
                        </a:rPr>
                        <a:t>41, 42, etc.</a:t>
                      </a:r>
                    </a:p>
                    <a:p>
                      <a:pPr marL="0" marR="0" algn="ctr">
                        <a:lnSpc>
                          <a:spcPct val="107000"/>
                        </a:lnSpc>
                      </a:pPr>
                      <a:r>
                        <a:rPr lang="en-US" sz="900" dirty="0">
                          <a:solidFill>
                            <a:schemeClr val="tx1"/>
                          </a:solidFill>
                          <a:effectLst/>
                        </a:rPr>
                        <a:t>Gulf Coast Online-G41, G42, etc.</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34" marR="43434"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solidFill>
                      <a:srgbClr val="FFFFCC"/>
                    </a:solidFill>
                  </a:tcPr>
                </a:tc>
                <a:tc>
                  <a:txBody>
                    <a:bodyPr/>
                    <a:lstStyle/>
                    <a:p>
                      <a:pPr marL="0" marR="0" algn="ctr">
                        <a:lnSpc>
                          <a:spcPct val="107000"/>
                        </a:lnSpc>
                      </a:pPr>
                      <a:r>
                        <a:rPr lang="en-US" sz="900">
                          <a:solidFill>
                            <a:schemeClr val="tx1"/>
                          </a:solidFill>
                          <a:effectLst/>
                        </a:rPr>
                        <a:t>241, 242, etc.</a:t>
                      </a:r>
                      <a:endParaRPr lang="en-US" sz="9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34" marR="43434"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solidFill>
                      <a:srgbClr val="FFFFCC"/>
                    </a:solidFill>
                  </a:tcPr>
                </a:tc>
                <a:tc>
                  <a:txBody>
                    <a:bodyPr/>
                    <a:lstStyle/>
                    <a:p>
                      <a:pPr marL="0" marR="0" algn="ctr">
                        <a:lnSpc>
                          <a:spcPct val="107000"/>
                        </a:lnSpc>
                      </a:pPr>
                      <a:r>
                        <a:rPr lang="en-US" sz="900">
                          <a:solidFill>
                            <a:schemeClr val="tx1"/>
                          </a:solidFill>
                          <a:effectLst/>
                        </a:rPr>
                        <a:t>541, 542, etc.</a:t>
                      </a:r>
                      <a:endParaRPr lang="en-US" sz="9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34" marR="43434"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solidFill>
                      <a:srgbClr val="FFFFCC"/>
                    </a:solidFill>
                  </a:tcPr>
                </a:tc>
                <a:tc>
                  <a:txBody>
                    <a:bodyPr/>
                    <a:lstStyle/>
                    <a:p>
                      <a:pPr marL="0" marR="0" algn="ctr">
                        <a:lnSpc>
                          <a:spcPct val="107000"/>
                        </a:lnSpc>
                      </a:pPr>
                      <a:r>
                        <a:rPr lang="en-US" sz="900">
                          <a:solidFill>
                            <a:schemeClr val="tx1"/>
                          </a:solidFill>
                          <a:effectLst/>
                        </a:rPr>
                        <a:t>641, 642, etc.</a:t>
                      </a:r>
                      <a:endParaRPr lang="en-US" sz="9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34" marR="43434"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solidFill>
                      <a:srgbClr val="FFFFCC"/>
                    </a:solidFill>
                  </a:tcPr>
                </a:tc>
                <a:tc>
                  <a:txBody>
                    <a:bodyPr/>
                    <a:lstStyle/>
                    <a:p>
                      <a:pPr marL="0" marR="0" algn="ctr">
                        <a:lnSpc>
                          <a:spcPct val="107000"/>
                        </a:lnSpc>
                        <a:spcAft>
                          <a:spcPts val="800"/>
                        </a:spcAft>
                      </a:pPr>
                      <a:r>
                        <a:rPr lang="en-US" sz="900">
                          <a:solidFill>
                            <a:schemeClr val="tx1"/>
                          </a:solidFill>
                          <a:effectLst/>
                        </a:rPr>
                        <a:t>841, 842, etc.</a:t>
                      </a:r>
                      <a:endParaRPr lang="en-US" sz="9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34" marR="43434" marT="0" marB="0" anchor="ctr">
                    <a:lnL w="952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solidFill>
                      <a:srgbClr val="FFFFCC"/>
                    </a:solidFill>
                  </a:tcPr>
                </a:tc>
                <a:extLst>
                  <a:ext uri="{0D108BD9-81ED-4DB2-BD59-A6C34878D82A}">
                    <a16:rowId xmlns:a16="http://schemas.microsoft.com/office/drawing/2014/main" val="2461987241"/>
                  </a:ext>
                </a:extLst>
              </a:tr>
              <a:tr h="450340">
                <a:tc>
                  <a:txBody>
                    <a:bodyPr/>
                    <a:lstStyle/>
                    <a:p>
                      <a:pPr marL="0" marR="0" algn="ctr">
                        <a:lnSpc>
                          <a:spcPct val="107000"/>
                        </a:lnSpc>
                      </a:pPr>
                      <a:r>
                        <a:rPr lang="en-US" sz="1050">
                          <a:solidFill>
                            <a:schemeClr val="tx1"/>
                          </a:solidFill>
                          <a:effectLst/>
                        </a:rPr>
                        <a:t>Spring Term 2</a:t>
                      </a:r>
                    </a:p>
                    <a:p>
                      <a:pPr marL="0" marR="0" algn="ctr">
                        <a:lnSpc>
                          <a:spcPct val="107000"/>
                        </a:lnSpc>
                      </a:pPr>
                      <a:r>
                        <a:rPr lang="en-US" sz="105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(Part of Term 5)</a:t>
                      </a:r>
                    </a:p>
                  </a:txBody>
                  <a:tcPr marL="43434" marR="43434" marT="0" marB="0" anchor="ctr">
                    <a:lnL w="38100"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rgbClr val="FFFFCC"/>
                    </a:solidFill>
                  </a:tcPr>
                </a:tc>
                <a:tc>
                  <a:txBody>
                    <a:bodyPr/>
                    <a:lstStyle/>
                    <a:p>
                      <a:pPr marL="0" marR="0" algn="ctr">
                        <a:lnSpc>
                          <a:spcPct val="107000"/>
                        </a:lnSpc>
                      </a:pPr>
                      <a:r>
                        <a:rPr lang="en-US" sz="900" dirty="0">
                          <a:solidFill>
                            <a:schemeClr val="tx1"/>
                          </a:solidFill>
                          <a:effectLst/>
                        </a:rPr>
                        <a:t>51, 52, etc.</a:t>
                      </a:r>
                    </a:p>
                    <a:p>
                      <a:pPr marL="0" marR="0" algn="ctr">
                        <a:lnSpc>
                          <a:spcPct val="107000"/>
                        </a:lnSpc>
                      </a:pPr>
                      <a:r>
                        <a:rPr lang="en-US" sz="900" dirty="0">
                          <a:solidFill>
                            <a:schemeClr val="tx1"/>
                          </a:solidFill>
                          <a:effectLst/>
                        </a:rPr>
                        <a:t>Gulf Coast Online-G51, G52, etc.</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34" marR="43434"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rgbClr val="FFFFCC"/>
                    </a:solidFill>
                  </a:tcPr>
                </a:tc>
                <a:tc>
                  <a:txBody>
                    <a:bodyPr/>
                    <a:lstStyle/>
                    <a:p>
                      <a:pPr marL="0" marR="0" algn="ctr">
                        <a:lnSpc>
                          <a:spcPct val="107000"/>
                        </a:lnSpc>
                      </a:pPr>
                      <a:r>
                        <a:rPr lang="en-US" sz="900">
                          <a:solidFill>
                            <a:schemeClr val="tx1"/>
                          </a:solidFill>
                          <a:effectLst/>
                        </a:rPr>
                        <a:t>251, 252, etc.</a:t>
                      </a:r>
                      <a:endParaRPr lang="en-US" sz="9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34" marR="43434"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rgbClr val="FFFFCC"/>
                    </a:solidFill>
                  </a:tcPr>
                </a:tc>
                <a:tc>
                  <a:txBody>
                    <a:bodyPr/>
                    <a:lstStyle/>
                    <a:p>
                      <a:pPr marL="0" marR="0" algn="ctr">
                        <a:lnSpc>
                          <a:spcPct val="107000"/>
                        </a:lnSpc>
                      </a:pPr>
                      <a:r>
                        <a:rPr lang="en-US" sz="900">
                          <a:solidFill>
                            <a:schemeClr val="tx1"/>
                          </a:solidFill>
                          <a:effectLst/>
                        </a:rPr>
                        <a:t>551, 552, etc.</a:t>
                      </a:r>
                      <a:endParaRPr lang="en-US" sz="9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34" marR="43434"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rgbClr val="FFFFCC"/>
                    </a:solidFill>
                  </a:tcPr>
                </a:tc>
                <a:tc>
                  <a:txBody>
                    <a:bodyPr/>
                    <a:lstStyle/>
                    <a:p>
                      <a:pPr marL="0" marR="0" algn="ctr">
                        <a:lnSpc>
                          <a:spcPct val="107000"/>
                        </a:lnSpc>
                      </a:pPr>
                      <a:r>
                        <a:rPr lang="en-US" sz="900">
                          <a:solidFill>
                            <a:schemeClr val="tx1"/>
                          </a:solidFill>
                          <a:effectLst/>
                        </a:rPr>
                        <a:t>651, 652, etc.</a:t>
                      </a:r>
                      <a:endParaRPr lang="en-US" sz="9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34" marR="43434"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rgbClr val="FFFFCC"/>
                    </a:solidFill>
                  </a:tcPr>
                </a:tc>
                <a:tc>
                  <a:txBody>
                    <a:bodyPr/>
                    <a:lstStyle/>
                    <a:p>
                      <a:pPr marL="0" marR="0" algn="ctr">
                        <a:lnSpc>
                          <a:spcPct val="107000"/>
                        </a:lnSpc>
                        <a:spcAft>
                          <a:spcPts val="800"/>
                        </a:spcAft>
                      </a:pPr>
                      <a:r>
                        <a:rPr lang="en-US" sz="900">
                          <a:solidFill>
                            <a:schemeClr val="tx1"/>
                          </a:solidFill>
                          <a:effectLst/>
                        </a:rPr>
                        <a:t>851, 852, etc.</a:t>
                      </a:r>
                      <a:endParaRPr lang="en-US" sz="9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34" marR="43434" marT="0" marB="0" anchor="ctr">
                    <a:lnL w="952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1355169063"/>
                  </a:ext>
                </a:extLst>
              </a:tr>
              <a:tr h="450340">
                <a:tc>
                  <a:txBody>
                    <a:bodyPr/>
                    <a:lstStyle/>
                    <a:p>
                      <a:pPr marL="0" marR="0" algn="ctr">
                        <a:lnSpc>
                          <a:spcPct val="107000"/>
                        </a:lnSpc>
                      </a:pPr>
                      <a:r>
                        <a:rPr lang="en-US" sz="1050">
                          <a:solidFill>
                            <a:schemeClr val="tx1"/>
                          </a:solidFill>
                          <a:effectLst/>
                        </a:rPr>
                        <a:t>Maymester</a:t>
                      </a:r>
                    </a:p>
                    <a:p>
                      <a:pPr marL="0" marR="0" algn="ctr">
                        <a:lnSpc>
                          <a:spcPct val="107000"/>
                        </a:lnSpc>
                      </a:pPr>
                      <a:r>
                        <a:rPr lang="en-US" sz="105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(Part of Term 0)</a:t>
                      </a:r>
                    </a:p>
                  </a:txBody>
                  <a:tcPr marL="43434" marR="43434" marT="0" marB="0" anchor="ctr">
                    <a:lnL w="38100"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solidFill>
                      <a:srgbClr val="FF9999"/>
                    </a:solidFill>
                  </a:tcPr>
                </a:tc>
                <a:tc>
                  <a:txBody>
                    <a:bodyPr/>
                    <a:lstStyle/>
                    <a:p>
                      <a:pPr marL="0" marR="0" algn="ctr">
                        <a:lnSpc>
                          <a:spcPct val="107000"/>
                        </a:lnSpc>
                      </a:pPr>
                      <a:r>
                        <a:rPr lang="en-US" sz="900" dirty="0">
                          <a:solidFill>
                            <a:schemeClr val="tx1"/>
                          </a:solidFill>
                          <a:effectLst/>
                        </a:rPr>
                        <a:t>001, 002, etc.</a:t>
                      </a:r>
                    </a:p>
                    <a:p>
                      <a:pPr marL="0" marR="0" algn="ctr">
                        <a:lnSpc>
                          <a:spcPct val="107000"/>
                        </a:lnSpc>
                      </a:pPr>
                      <a:r>
                        <a:rPr lang="en-US" sz="900" dirty="0">
                          <a:solidFill>
                            <a:schemeClr val="tx1"/>
                          </a:solidFill>
                          <a:effectLst/>
                        </a:rPr>
                        <a:t>Gulf Coast Online-G71, G72, etc.</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34" marR="43434"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solidFill>
                      <a:srgbClr val="FF9999"/>
                    </a:solidFill>
                  </a:tcPr>
                </a:tc>
                <a:tc>
                  <a:txBody>
                    <a:bodyPr/>
                    <a:lstStyle/>
                    <a:p>
                      <a:pPr marL="0" marR="0" algn="ctr">
                        <a:lnSpc>
                          <a:spcPct val="107000"/>
                        </a:lnSpc>
                      </a:pPr>
                      <a:r>
                        <a:rPr lang="en-US" sz="900">
                          <a:solidFill>
                            <a:schemeClr val="tx1"/>
                          </a:solidFill>
                          <a:effectLst/>
                        </a:rPr>
                        <a:t>271, 272, etc.</a:t>
                      </a:r>
                      <a:endParaRPr lang="en-US" sz="9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34" marR="43434"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solidFill>
                      <a:srgbClr val="FF9999"/>
                    </a:solidFill>
                  </a:tcPr>
                </a:tc>
                <a:tc>
                  <a:txBody>
                    <a:bodyPr/>
                    <a:lstStyle/>
                    <a:p>
                      <a:pPr marL="0" marR="0" algn="ctr">
                        <a:lnSpc>
                          <a:spcPct val="107000"/>
                        </a:lnSpc>
                      </a:pPr>
                      <a:r>
                        <a:rPr lang="en-US" sz="900">
                          <a:solidFill>
                            <a:schemeClr val="tx1"/>
                          </a:solidFill>
                          <a:effectLst/>
                        </a:rPr>
                        <a:t>571, 572, etc.</a:t>
                      </a:r>
                      <a:endParaRPr lang="en-US" sz="9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34" marR="43434"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solidFill>
                      <a:srgbClr val="FF9999"/>
                    </a:solidFill>
                  </a:tcPr>
                </a:tc>
                <a:tc>
                  <a:txBody>
                    <a:bodyPr/>
                    <a:lstStyle/>
                    <a:p>
                      <a:pPr marL="0" marR="0" algn="ctr">
                        <a:lnSpc>
                          <a:spcPct val="107000"/>
                        </a:lnSpc>
                      </a:pPr>
                      <a:r>
                        <a:rPr lang="en-US" sz="900">
                          <a:solidFill>
                            <a:schemeClr val="tx1"/>
                          </a:solidFill>
                          <a:effectLst/>
                        </a:rPr>
                        <a:t>671, 672, etc.</a:t>
                      </a:r>
                      <a:endParaRPr lang="en-US" sz="9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34" marR="43434"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solidFill>
                      <a:srgbClr val="FF9999"/>
                    </a:solidFill>
                  </a:tcPr>
                </a:tc>
                <a:tc>
                  <a:txBody>
                    <a:bodyPr/>
                    <a:lstStyle/>
                    <a:p>
                      <a:pPr marL="0" marR="0" algn="ctr">
                        <a:lnSpc>
                          <a:spcPct val="107000"/>
                        </a:lnSpc>
                        <a:spcAft>
                          <a:spcPts val="800"/>
                        </a:spcAft>
                      </a:pPr>
                      <a:r>
                        <a:rPr lang="en-US" sz="900">
                          <a:solidFill>
                            <a:schemeClr val="tx1"/>
                          </a:solidFill>
                          <a:effectLst/>
                        </a:rPr>
                        <a:t>871, 872, etc.</a:t>
                      </a:r>
                      <a:endParaRPr lang="en-US" sz="9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34" marR="43434" marT="0" marB="0" anchor="ctr">
                    <a:lnL w="952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solidFill>
                      <a:srgbClr val="FF9999"/>
                    </a:solidFill>
                  </a:tcPr>
                </a:tc>
                <a:extLst>
                  <a:ext uri="{0D108BD9-81ED-4DB2-BD59-A6C34878D82A}">
                    <a16:rowId xmlns:a16="http://schemas.microsoft.com/office/drawing/2014/main" val="1781718673"/>
                  </a:ext>
                </a:extLst>
              </a:tr>
              <a:tr h="450340">
                <a:tc>
                  <a:txBody>
                    <a:bodyPr/>
                    <a:lstStyle/>
                    <a:p>
                      <a:pPr marL="0" marR="0" algn="ctr">
                        <a:lnSpc>
                          <a:spcPct val="107000"/>
                        </a:lnSpc>
                      </a:pPr>
                      <a:r>
                        <a:rPr lang="en-US" sz="1050">
                          <a:solidFill>
                            <a:schemeClr val="tx1"/>
                          </a:solidFill>
                          <a:effectLst/>
                        </a:rPr>
                        <a:t>Full 10 Weeks</a:t>
                      </a:r>
                    </a:p>
                    <a:p>
                      <a:pPr marL="0" marR="0" algn="ctr">
                        <a:lnSpc>
                          <a:spcPct val="107000"/>
                        </a:lnSpc>
                      </a:pPr>
                      <a:r>
                        <a:rPr lang="en-US" sz="105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(Part of Term 1)</a:t>
                      </a:r>
                    </a:p>
                  </a:txBody>
                  <a:tcPr marL="43434" marR="43434" marT="0" marB="0" anchor="ctr">
                    <a:lnL w="38100"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solidFill>
                      <a:srgbClr val="FF9999"/>
                    </a:solidFill>
                  </a:tcPr>
                </a:tc>
                <a:tc>
                  <a:txBody>
                    <a:bodyPr/>
                    <a:lstStyle/>
                    <a:p>
                      <a:pPr marL="0" marR="0" algn="ctr">
                        <a:lnSpc>
                          <a:spcPct val="107000"/>
                        </a:lnSpc>
                      </a:pPr>
                      <a:r>
                        <a:rPr lang="en-US" sz="900" dirty="0">
                          <a:solidFill>
                            <a:schemeClr val="tx1"/>
                          </a:solidFill>
                          <a:effectLst/>
                        </a:rPr>
                        <a:t>101, 102, etc.</a:t>
                      </a:r>
                    </a:p>
                    <a:p>
                      <a:pPr marL="0" marR="0" algn="ctr">
                        <a:lnSpc>
                          <a:spcPct val="107000"/>
                        </a:lnSpc>
                      </a:pPr>
                      <a:r>
                        <a:rPr lang="en-US" sz="900" dirty="0">
                          <a:solidFill>
                            <a:schemeClr val="tx1"/>
                          </a:solidFill>
                          <a:effectLst/>
                        </a:rPr>
                        <a:t>Gulf Coast Online-G01, G02, etc.</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34" marR="43434"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solidFill>
                      <a:srgbClr val="FF9999"/>
                    </a:solidFill>
                  </a:tcPr>
                </a:tc>
                <a:tc>
                  <a:txBody>
                    <a:bodyPr/>
                    <a:lstStyle/>
                    <a:p>
                      <a:pPr marL="0" marR="0" algn="ctr">
                        <a:lnSpc>
                          <a:spcPct val="107000"/>
                        </a:lnSpc>
                      </a:pPr>
                      <a:r>
                        <a:rPr lang="en-US" sz="900">
                          <a:solidFill>
                            <a:schemeClr val="tx1"/>
                          </a:solidFill>
                          <a:effectLst/>
                        </a:rPr>
                        <a:t>201, 202, etc.</a:t>
                      </a:r>
                      <a:endParaRPr lang="en-US" sz="9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34" marR="43434"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solidFill>
                      <a:srgbClr val="FF9999"/>
                    </a:solidFill>
                  </a:tcPr>
                </a:tc>
                <a:tc>
                  <a:txBody>
                    <a:bodyPr/>
                    <a:lstStyle/>
                    <a:p>
                      <a:pPr marL="0" marR="0" algn="ctr">
                        <a:lnSpc>
                          <a:spcPct val="107000"/>
                        </a:lnSpc>
                      </a:pPr>
                      <a:r>
                        <a:rPr lang="en-US" sz="900">
                          <a:solidFill>
                            <a:schemeClr val="tx1"/>
                          </a:solidFill>
                          <a:effectLst/>
                        </a:rPr>
                        <a:t>501, 502, etc.</a:t>
                      </a:r>
                      <a:endParaRPr lang="en-US" sz="9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34" marR="43434"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solidFill>
                      <a:srgbClr val="FF9999"/>
                    </a:solidFill>
                  </a:tcPr>
                </a:tc>
                <a:tc>
                  <a:txBody>
                    <a:bodyPr/>
                    <a:lstStyle/>
                    <a:p>
                      <a:pPr marL="0" marR="0" algn="ctr">
                        <a:lnSpc>
                          <a:spcPct val="107000"/>
                        </a:lnSpc>
                      </a:pPr>
                      <a:r>
                        <a:rPr lang="en-US" sz="900">
                          <a:solidFill>
                            <a:schemeClr val="tx1"/>
                          </a:solidFill>
                          <a:effectLst/>
                        </a:rPr>
                        <a:t>601, 602, etc.</a:t>
                      </a:r>
                      <a:endParaRPr lang="en-US" sz="9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34" marR="43434"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solidFill>
                      <a:srgbClr val="FF9999"/>
                    </a:solidFill>
                  </a:tcPr>
                </a:tc>
                <a:tc>
                  <a:txBody>
                    <a:bodyPr/>
                    <a:lstStyle/>
                    <a:p>
                      <a:pPr marL="0" marR="0" algn="ctr">
                        <a:lnSpc>
                          <a:spcPct val="107000"/>
                        </a:lnSpc>
                        <a:spcAft>
                          <a:spcPts val="800"/>
                        </a:spcAft>
                      </a:pPr>
                      <a:r>
                        <a:rPr lang="en-US" sz="900">
                          <a:solidFill>
                            <a:schemeClr val="tx1"/>
                          </a:solidFill>
                          <a:effectLst/>
                        </a:rPr>
                        <a:t>801, 802, etc.</a:t>
                      </a:r>
                      <a:endParaRPr lang="en-US" sz="9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34" marR="43434" marT="0" marB="0" anchor="ctr">
                    <a:lnL w="952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solidFill>
                      <a:srgbClr val="FF9999"/>
                    </a:solidFill>
                  </a:tcPr>
                </a:tc>
                <a:extLst>
                  <a:ext uri="{0D108BD9-81ED-4DB2-BD59-A6C34878D82A}">
                    <a16:rowId xmlns:a16="http://schemas.microsoft.com/office/drawing/2014/main" val="2791941656"/>
                  </a:ext>
                </a:extLst>
              </a:tr>
              <a:tr h="450340">
                <a:tc>
                  <a:txBody>
                    <a:bodyPr/>
                    <a:lstStyle/>
                    <a:p>
                      <a:pPr marL="0" marR="0" algn="ctr">
                        <a:lnSpc>
                          <a:spcPct val="107000"/>
                        </a:lnSpc>
                      </a:pPr>
                      <a:r>
                        <a:rPr lang="en-US" sz="1050">
                          <a:solidFill>
                            <a:schemeClr val="tx1"/>
                          </a:solidFill>
                          <a:effectLst/>
                        </a:rPr>
                        <a:t>1</a:t>
                      </a:r>
                      <a:r>
                        <a:rPr lang="en-US" sz="1050" baseline="30000">
                          <a:solidFill>
                            <a:schemeClr val="tx1"/>
                          </a:solidFill>
                          <a:effectLst/>
                        </a:rPr>
                        <a:t>st</a:t>
                      </a:r>
                      <a:r>
                        <a:rPr lang="en-US" sz="1050">
                          <a:solidFill>
                            <a:schemeClr val="tx1"/>
                          </a:solidFill>
                          <a:effectLst/>
                        </a:rPr>
                        <a:t> Five Weeks</a:t>
                      </a:r>
                    </a:p>
                    <a:p>
                      <a:pPr marL="0" marR="0" algn="ctr">
                        <a:lnSpc>
                          <a:spcPct val="107000"/>
                        </a:lnSpc>
                      </a:pPr>
                      <a:r>
                        <a:rPr lang="en-US" sz="105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(Part of Term 2)</a:t>
                      </a:r>
                    </a:p>
                  </a:txBody>
                  <a:tcPr marL="43434" marR="43434" marT="0" marB="0" anchor="ctr">
                    <a:lnL w="38100"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solidFill>
                      <a:srgbClr val="FF9999"/>
                    </a:solidFill>
                  </a:tcPr>
                </a:tc>
                <a:tc>
                  <a:txBody>
                    <a:bodyPr/>
                    <a:lstStyle/>
                    <a:p>
                      <a:pPr marL="0" marR="0" algn="ctr">
                        <a:lnSpc>
                          <a:spcPct val="107000"/>
                        </a:lnSpc>
                      </a:pPr>
                      <a:r>
                        <a:rPr lang="en-US" sz="900" dirty="0">
                          <a:solidFill>
                            <a:schemeClr val="tx1"/>
                          </a:solidFill>
                          <a:effectLst/>
                        </a:rPr>
                        <a:t>01, 02, etc.</a:t>
                      </a:r>
                    </a:p>
                    <a:p>
                      <a:pPr marL="0" marR="0" algn="ctr">
                        <a:lnSpc>
                          <a:spcPct val="107000"/>
                        </a:lnSpc>
                      </a:pPr>
                      <a:r>
                        <a:rPr lang="en-US" sz="900" dirty="0">
                          <a:solidFill>
                            <a:schemeClr val="tx1"/>
                          </a:solidFill>
                          <a:effectLst/>
                        </a:rPr>
                        <a:t>Gulf Coast Online-G91, G92, etc.</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34" marR="43434"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solidFill>
                      <a:srgbClr val="FF9999"/>
                    </a:solidFill>
                  </a:tcPr>
                </a:tc>
                <a:tc>
                  <a:txBody>
                    <a:bodyPr/>
                    <a:lstStyle/>
                    <a:p>
                      <a:pPr marL="0" marR="0" algn="ctr">
                        <a:lnSpc>
                          <a:spcPct val="107000"/>
                        </a:lnSpc>
                      </a:pPr>
                      <a:r>
                        <a:rPr lang="en-US" sz="900">
                          <a:solidFill>
                            <a:schemeClr val="tx1"/>
                          </a:solidFill>
                          <a:effectLst/>
                        </a:rPr>
                        <a:t>291, 292, etc.</a:t>
                      </a:r>
                      <a:endParaRPr lang="en-US" sz="9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34" marR="43434"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solidFill>
                      <a:srgbClr val="FF9999"/>
                    </a:solidFill>
                  </a:tcPr>
                </a:tc>
                <a:tc>
                  <a:txBody>
                    <a:bodyPr/>
                    <a:lstStyle/>
                    <a:p>
                      <a:pPr marL="0" marR="0" algn="ctr">
                        <a:lnSpc>
                          <a:spcPct val="107000"/>
                        </a:lnSpc>
                      </a:pPr>
                      <a:r>
                        <a:rPr lang="en-US" sz="900">
                          <a:solidFill>
                            <a:schemeClr val="tx1"/>
                          </a:solidFill>
                          <a:effectLst/>
                        </a:rPr>
                        <a:t>591, 592, etc.</a:t>
                      </a:r>
                      <a:endParaRPr lang="en-US" sz="9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34" marR="43434"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solidFill>
                      <a:srgbClr val="FF9999"/>
                    </a:solidFill>
                  </a:tcPr>
                </a:tc>
                <a:tc>
                  <a:txBody>
                    <a:bodyPr/>
                    <a:lstStyle/>
                    <a:p>
                      <a:pPr marL="0" marR="0" algn="ctr">
                        <a:lnSpc>
                          <a:spcPct val="107000"/>
                        </a:lnSpc>
                      </a:pPr>
                      <a:r>
                        <a:rPr lang="en-US" sz="900">
                          <a:solidFill>
                            <a:schemeClr val="tx1"/>
                          </a:solidFill>
                          <a:effectLst/>
                        </a:rPr>
                        <a:t>691, 692, etc.</a:t>
                      </a:r>
                      <a:endParaRPr lang="en-US" sz="9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34" marR="43434"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solidFill>
                      <a:srgbClr val="FF9999"/>
                    </a:solidFill>
                  </a:tcPr>
                </a:tc>
                <a:tc>
                  <a:txBody>
                    <a:bodyPr/>
                    <a:lstStyle/>
                    <a:p>
                      <a:pPr marL="0" marR="0" algn="ctr">
                        <a:lnSpc>
                          <a:spcPct val="107000"/>
                        </a:lnSpc>
                        <a:spcAft>
                          <a:spcPts val="800"/>
                        </a:spcAft>
                      </a:pPr>
                      <a:r>
                        <a:rPr lang="en-US" sz="900">
                          <a:solidFill>
                            <a:schemeClr val="tx1"/>
                          </a:solidFill>
                          <a:effectLst/>
                        </a:rPr>
                        <a:t>891, 892, etc.</a:t>
                      </a:r>
                      <a:endParaRPr lang="en-US" sz="9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34" marR="43434" marT="0" marB="0" anchor="ctr">
                    <a:lnL w="952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solidFill>
                      <a:srgbClr val="FF9999"/>
                    </a:solidFill>
                  </a:tcPr>
                </a:tc>
                <a:extLst>
                  <a:ext uri="{0D108BD9-81ED-4DB2-BD59-A6C34878D82A}">
                    <a16:rowId xmlns:a16="http://schemas.microsoft.com/office/drawing/2014/main" val="4256945626"/>
                  </a:ext>
                </a:extLst>
              </a:tr>
              <a:tr h="450340">
                <a:tc>
                  <a:txBody>
                    <a:bodyPr/>
                    <a:lstStyle/>
                    <a:p>
                      <a:pPr marL="0" marR="0" algn="ctr">
                        <a:lnSpc>
                          <a:spcPct val="107000"/>
                        </a:lnSpc>
                      </a:pPr>
                      <a:r>
                        <a:rPr lang="en-US" sz="1050">
                          <a:solidFill>
                            <a:schemeClr val="tx1"/>
                          </a:solidFill>
                          <a:effectLst/>
                        </a:rPr>
                        <a:t>2</a:t>
                      </a:r>
                      <a:r>
                        <a:rPr lang="en-US" sz="1050" baseline="30000">
                          <a:solidFill>
                            <a:schemeClr val="tx1"/>
                          </a:solidFill>
                          <a:effectLst/>
                        </a:rPr>
                        <a:t>nd</a:t>
                      </a:r>
                      <a:r>
                        <a:rPr lang="en-US" sz="1050">
                          <a:solidFill>
                            <a:schemeClr val="tx1"/>
                          </a:solidFill>
                          <a:effectLst/>
                        </a:rPr>
                        <a:t> Five Weeks</a:t>
                      </a:r>
                    </a:p>
                    <a:p>
                      <a:pPr marL="0" marR="0" algn="ctr">
                        <a:lnSpc>
                          <a:spcPct val="107000"/>
                        </a:lnSpc>
                      </a:pPr>
                      <a:r>
                        <a:rPr lang="en-US" sz="105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(Part of Term 3)</a:t>
                      </a:r>
                    </a:p>
                  </a:txBody>
                  <a:tcPr marL="43434" marR="43434" marT="0" marB="0" anchor="ctr">
                    <a:lnL w="38100"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rgbClr val="FF9999"/>
                    </a:solidFill>
                  </a:tcPr>
                </a:tc>
                <a:tc>
                  <a:txBody>
                    <a:bodyPr/>
                    <a:lstStyle/>
                    <a:p>
                      <a:pPr marL="0" marR="0" algn="ctr">
                        <a:lnSpc>
                          <a:spcPct val="107000"/>
                        </a:lnSpc>
                      </a:pPr>
                      <a:r>
                        <a:rPr lang="en-US" sz="900" dirty="0">
                          <a:solidFill>
                            <a:schemeClr val="tx1"/>
                          </a:solidFill>
                          <a:effectLst/>
                        </a:rPr>
                        <a:t>51, 52, etc.</a:t>
                      </a:r>
                    </a:p>
                    <a:p>
                      <a:pPr marL="0" marR="0" algn="ctr">
                        <a:lnSpc>
                          <a:spcPct val="107000"/>
                        </a:lnSpc>
                      </a:pPr>
                      <a:r>
                        <a:rPr lang="en-US" sz="900" dirty="0">
                          <a:solidFill>
                            <a:schemeClr val="tx1"/>
                          </a:solidFill>
                          <a:effectLst/>
                        </a:rPr>
                        <a:t>Gulf Coast Online-G51, G52, etc.</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34" marR="43434"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rgbClr val="FF9999"/>
                    </a:solidFill>
                  </a:tcPr>
                </a:tc>
                <a:tc>
                  <a:txBody>
                    <a:bodyPr/>
                    <a:lstStyle/>
                    <a:p>
                      <a:pPr marL="0" marR="0" algn="ctr">
                        <a:lnSpc>
                          <a:spcPct val="107000"/>
                        </a:lnSpc>
                      </a:pPr>
                      <a:r>
                        <a:rPr lang="en-US" sz="900">
                          <a:solidFill>
                            <a:schemeClr val="tx1"/>
                          </a:solidFill>
                          <a:effectLst/>
                        </a:rPr>
                        <a:t>251, 252, etc.</a:t>
                      </a:r>
                      <a:endParaRPr lang="en-US" sz="9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34" marR="43434"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rgbClr val="FF9999"/>
                    </a:solidFill>
                  </a:tcPr>
                </a:tc>
                <a:tc>
                  <a:txBody>
                    <a:bodyPr/>
                    <a:lstStyle/>
                    <a:p>
                      <a:pPr marL="0" marR="0" algn="ctr">
                        <a:lnSpc>
                          <a:spcPct val="107000"/>
                        </a:lnSpc>
                      </a:pPr>
                      <a:r>
                        <a:rPr lang="en-US" sz="900">
                          <a:solidFill>
                            <a:schemeClr val="tx1"/>
                          </a:solidFill>
                          <a:effectLst/>
                        </a:rPr>
                        <a:t>551, 552, etc.</a:t>
                      </a:r>
                      <a:endParaRPr lang="en-US" sz="9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34" marR="43434"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rgbClr val="FF9999"/>
                    </a:solidFill>
                  </a:tcPr>
                </a:tc>
                <a:tc>
                  <a:txBody>
                    <a:bodyPr/>
                    <a:lstStyle/>
                    <a:p>
                      <a:pPr marL="0" marR="0" algn="ctr">
                        <a:lnSpc>
                          <a:spcPct val="107000"/>
                        </a:lnSpc>
                      </a:pPr>
                      <a:r>
                        <a:rPr lang="en-US" sz="900">
                          <a:solidFill>
                            <a:schemeClr val="tx1"/>
                          </a:solidFill>
                          <a:effectLst/>
                        </a:rPr>
                        <a:t>651, 652, etc.</a:t>
                      </a:r>
                      <a:endParaRPr lang="en-US" sz="9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34" marR="43434"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rgbClr val="FF9999"/>
                    </a:solidFill>
                  </a:tcPr>
                </a:tc>
                <a:tc>
                  <a:txBody>
                    <a:bodyPr/>
                    <a:lstStyle/>
                    <a:p>
                      <a:pPr marL="0" marR="0" algn="ctr">
                        <a:lnSpc>
                          <a:spcPct val="107000"/>
                        </a:lnSpc>
                        <a:spcAft>
                          <a:spcPts val="800"/>
                        </a:spcAft>
                      </a:pPr>
                      <a:r>
                        <a:rPr lang="en-US" sz="900">
                          <a:solidFill>
                            <a:schemeClr val="tx1"/>
                          </a:solidFill>
                          <a:effectLst/>
                        </a:rPr>
                        <a:t>851, 852, etc.</a:t>
                      </a:r>
                      <a:endParaRPr lang="en-US" sz="9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34" marR="43434" marT="0" marB="0" anchor="ctr">
                    <a:lnL w="952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rgbClr val="FF9999"/>
                    </a:solidFill>
                  </a:tcPr>
                </a:tc>
                <a:extLst>
                  <a:ext uri="{0D108BD9-81ED-4DB2-BD59-A6C34878D82A}">
                    <a16:rowId xmlns:a16="http://schemas.microsoft.com/office/drawing/2014/main" val="3715517558"/>
                  </a:ext>
                </a:extLst>
              </a:tr>
              <a:tr h="450340">
                <a:tc>
                  <a:txBody>
                    <a:bodyPr/>
                    <a:lstStyle/>
                    <a:p>
                      <a:pPr marL="0" marR="0" algn="ctr">
                        <a:lnSpc>
                          <a:spcPct val="107000"/>
                        </a:lnSpc>
                      </a:pPr>
                      <a:r>
                        <a:rPr lang="en-US" sz="1050">
                          <a:solidFill>
                            <a:schemeClr val="tx1"/>
                          </a:solidFill>
                          <a:effectLst/>
                        </a:rPr>
                        <a:t>Fall</a:t>
                      </a:r>
                    </a:p>
                    <a:p>
                      <a:pPr marL="0" marR="0" algn="ctr">
                        <a:lnSpc>
                          <a:spcPct val="107000"/>
                        </a:lnSpc>
                      </a:pPr>
                      <a:r>
                        <a:rPr lang="en-US" sz="105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(Par of Term 1)</a:t>
                      </a:r>
                    </a:p>
                  </a:txBody>
                  <a:tcPr marL="43434" marR="43434" marT="0" marB="0" anchor="ctr">
                    <a:lnL w="38100"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solidFill>
                      <a:srgbClr val="CEFCFE"/>
                    </a:solidFill>
                  </a:tcPr>
                </a:tc>
                <a:tc>
                  <a:txBody>
                    <a:bodyPr/>
                    <a:lstStyle/>
                    <a:p>
                      <a:pPr marL="0" marR="0" algn="ctr">
                        <a:lnSpc>
                          <a:spcPct val="107000"/>
                        </a:lnSpc>
                      </a:pPr>
                      <a:r>
                        <a:rPr lang="en-US" sz="900" dirty="0">
                          <a:solidFill>
                            <a:schemeClr val="tx1"/>
                          </a:solidFill>
                          <a:effectLst/>
                        </a:rPr>
                        <a:t>01, 02, etc.</a:t>
                      </a:r>
                    </a:p>
                    <a:p>
                      <a:pPr marL="0" marR="0" algn="ctr">
                        <a:lnSpc>
                          <a:spcPct val="107000"/>
                        </a:lnSpc>
                      </a:pPr>
                      <a:r>
                        <a:rPr lang="en-US" sz="900" dirty="0">
                          <a:solidFill>
                            <a:schemeClr val="tx1"/>
                          </a:solidFill>
                          <a:effectLst/>
                        </a:rPr>
                        <a:t>Gulf Coast Online-G01, G02, etc.</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34" marR="43434"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solidFill>
                      <a:srgbClr val="CEFCFE"/>
                    </a:solidFill>
                  </a:tcPr>
                </a:tc>
                <a:tc>
                  <a:txBody>
                    <a:bodyPr/>
                    <a:lstStyle/>
                    <a:p>
                      <a:pPr marL="0" marR="0" algn="ctr">
                        <a:lnSpc>
                          <a:spcPct val="107000"/>
                        </a:lnSpc>
                      </a:pPr>
                      <a:r>
                        <a:rPr lang="en-US" sz="900">
                          <a:solidFill>
                            <a:schemeClr val="tx1"/>
                          </a:solidFill>
                          <a:effectLst/>
                        </a:rPr>
                        <a:t>201, 202, etc.</a:t>
                      </a:r>
                      <a:endParaRPr lang="en-US" sz="9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34" marR="43434"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solidFill>
                      <a:srgbClr val="CEFCFE"/>
                    </a:solidFill>
                  </a:tcPr>
                </a:tc>
                <a:tc>
                  <a:txBody>
                    <a:bodyPr/>
                    <a:lstStyle/>
                    <a:p>
                      <a:pPr marL="0" marR="0" algn="ctr">
                        <a:lnSpc>
                          <a:spcPct val="107000"/>
                        </a:lnSpc>
                      </a:pPr>
                      <a:r>
                        <a:rPr lang="en-US" sz="900">
                          <a:solidFill>
                            <a:schemeClr val="tx1"/>
                          </a:solidFill>
                          <a:effectLst/>
                        </a:rPr>
                        <a:t>501, 502, etc.</a:t>
                      </a:r>
                      <a:endParaRPr lang="en-US" sz="9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34" marR="43434"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solidFill>
                      <a:srgbClr val="CEFCFE"/>
                    </a:solidFill>
                  </a:tcPr>
                </a:tc>
                <a:tc>
                  <a:txBody>
                    <a:bodyPr/>
                    <a:lstStyle/>
                    <a:p>
                      <a:pPr marL="0" marR="0" algn="ctr">
                        <a:lnSpc>
                          <a:spcPct val="107000"/>
                        </a:lnSpc>
                      </a:pPr>
                      <a:r>
                        <a:rPr lang="en-US" sz="900">
                          <a:solidFill>
                            <a:schemeClr val="tx1"/>
                          </a:solidFill>
                          <a:effectLst/>
                        </a:rPr>
                        <a:t>601, 602, etc.</a:t>
                      </a:r>
                      <a:endParaRPr lang="en-US" sz="9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34" marR="43434"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solidFill>
                      <a:srgbClr val="CEFCFE"/>
                    </a:solidFill>
                  </a:tcPr>
                </a:tc>
                <a:tc>
                  <a:txBody>
                    <a:bodyPr/>
                    <a:lstStyle/>
                    <a:p>
                      <a:pPr marL="0" marR="0" algn="ctr">
                        <a:lnSpc>
                          <a:spcPct val="107000"/>
                        </a:lnSpc>
                        <a:spcAft>
                          <a:spcPts val="800"/>
                        </a:spcAft>
                      </a:pPr>
                      <a:r>
                        <a:rPr lang="en-US" sz="900">
                          <a:solidFill>
                            <a:schemeClr val="tx1"/>
                          </a:solidFill>
                          <a:effectLst/>
                        </a:rPr>
                        <a:t>801, 802, etc.</a:t>
                      </a:r>
                      <a:endParaRPr lang="en-US" sz="9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34" marR="43434" marT="0" marB="0" anchor="ctr">
                    <a:lnL w="952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solidFill>
                      <a:srgbClr val="CEFCFE"/>
                    </a:solidFill>
                  </a:tcPr>
                </a:tc>
                <a:extLst>
                  <a:ext uri="{0D108BD9-81ED-4DB2-BD59-A6C34878D82A}">
                    <a16:rowId xmlns:a16="http://schemas.microsoft.com/office/drawing/2014/main" val="1134860798"/>
                  </a:ext>
                </a:extLst>
              </a:tr>
              <a:tr h="450340">
                <a:tc>
                  <a:txBody>
                    <a:bodyPr/>
                    <a:lstStyle/>
                    <a:p>
                      <a:pPr marL="0" marR="0" algn="ctr">
                        <a:lnSpc>
                          <a:spcPct val="107000"/>
                        </a:lnSpc>
                      </a:pPr>
                      <a:r>
                        <a:rPr lang="en-US" sz="1050">
                          <a:solidFill>
                            <a:schemeClr val="tx1"/>
                          </a:solidFill>
                          <a:effectLst/>
                        </a:rPr>
                        <a:t>Fall Term 1</a:t>
                      </a:r>
                    </a:p>
                    <a:p>
                      <a:pPr marL="0" marR="0" algn="ctr">
                        <a:lnSpc>
                          <a:spcPct val="107000"/>
                        </a:lnSpc>
                      </a:pPr>
                      <a:r>
                        <a:rPr lang="en-US" sz="105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(Part of Term 4)</a:t>
                      </a:r>
                    </a:p>
                  </a:txBody>
                  <a:tcPr marL="43434" marR="43434" marT="0" marB="0" anchor="ctr">
                    <a:lnL w="38100"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solidFill>
                      <a:srgbClr val="CEFCFE"/>
                    </a:solidFill>
                  </a:tcPr>
                </a:tc>
                <a:tc>
                  <a:txBody>
                    <a:bodyPr/>
                    <a:lstStyle/>
                    <a:p>
                      <a:pPr marL="0" marR="0" algn="ctr">
                        <a:lnSpc>
                          <a:spcPct val="107000"/>
                        </a:lnSpc>
                      </a:pPr>
                      <a:r>
                        <a:rPr lang="en-US" sz="900" dirty="0">
                          <a:solidFill>
                            <a:schemeClr val="tx1"/>
                          </a:solidFill>
                          <a:effectLst/>
                        </a:rPr>
                        <a:t>41, 42, etc.</a:t>
                      </a:r>
                    </a:p>
                    <a:p>
                      <a:pPr marL="0" marR="0" algn="ctr">
                        <a:lnSpc>
                          <a:spcPct val="107000"/>
                        </a:lnSpc>
                      </a:pPr>
                      <a:r>
                        <a:rPr lang="en-US" sz="900" dirty="0">
                          <a:solidFill>
                            <a:schemeClr val="tx1"/>
                          </a:solidFill>
                          <a:effectLst/>
                        </a:rPr>
                        <a:t>Gulf Coast Online-G41, G42, etc.</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34" marR="43434"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solidFill>
                      <a:srgbClr val="CEFCFE"/>
                    </a:solidFill>
                  </a:tcPr>
                </a:tc>
                <a:tc>
                  <a:txBody>
                    <a:bodyPr/>
                    <a:lstStyle/>
                    <a:p>
                      <a:pPr marL="0" marR="0" algn="ctr">
                        <a:lnSpc>
                          <a:spcPct val="107000"/>
                        </a:lnSpc>
                      </a:pPr>
                      <a:r>
                        <a:rPr lang="en-US" sz="900">
                          <a:solidFill>
                            <a:schemeClr val="tx1"/>
                          </a:solidFill>
                          <a:effectLst/>
                        </a:rPr>
                        <a:t>241, 242, etc.</a:t>
                      </a:r>
                      <a:endParaRPr lang="en-US" sz="9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34" marR="43434"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solidFill>
                      <a:srgbClr val="CEFCFE"/>
                    </a:solidFill>
                  </a:tcPr>
                </a:tc>
                <a:tc>
                  <a:txBody>
                    <a:bodyPr/>
                    <a:lstStyle/>
                    <a:p>
                      <a:pPr marL="0" marR="0" algn="ctr">
                        <a:lnSpc>
                          <a:spcPct val="107000"/>
                        </a:lnSpc>
                      </a:pPr>
                      <a:r>
                        <a:rPr lang="en-US" sz="900">
                          <a:solidFill>
                            <a:schemeClr val="tx1"/>
                          </a:solidFill>
                          <a:effectLst/>
                        </a:rPr>
                        <a:t>541, 542, etc.</a:t>
                      </a:r>
                      <a:endParaRPr lang="en-US" sz="9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34" marR="43434"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solidFill>
                      <a:srgbClr val="CEFCFE"/>
                    </a:solidFill>
                  </a:tcPr>
                </a:tc>
                <a:tc>
                  <a:txBody>
                    <a:bodyPr/>
                    <a:lstStyle/>
                    <a:p>
                      <a:pPr marL="0" marR="0" algn="ctr">
                        <a:lnSpc>
                          <a:spcPct val="107000"/>
                        </a:lnSpc>
                      </a:pPr>
                      <a:r>
                        <a:rPr lang="en-US" sz="900">
                          <a:solidFill>
                            <a:schemeClr val="tx1"/>
                          </a:solidFill>
                          <a:effectLst/>
                        </a:rPr>
                        <a:t>641, 642, etc.</a:t>
                      </a:r>
                      <a:endParaRPr lang="en-US" sz="9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34" marR="43434"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solidFill>
                      <a:srgbClr val="CEFCFE"/>
                    </a:solidFill>
                  </a:tcPr>
                </a:tc>
                <a:tc>
                  <a:txBody>
                    <a:bodyPr/>
                    <a:lstStyle/>
                    <a:p>
                      <a:pPr marL="0" marR="0" algn="ctr">
                        <a:lnSpc>
                          <a:spcPct val="107000"/>
                        </a:lnSpc>
                        <a:spcAft>
                          <a:spcPts val="800"/>
                        </a:spcAft>
                      </a:pPr>
                      <a:r>
                        <a:rPr lang="en-US" sz="900">
                          <a:solidFill>
                            <a:schemeClr val="tx1"/>
                          </a:solidFill>
                          <a:effectLst/>
                        </a:rPr>
                        <a:t>841, 842, etc.</a:t>
                      </a:r>
                      <a:endParaRPr lang="en-US" sz="9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34" marR="43434" marT="0" marB="0" anchor="ctr">
                    <a:lnL w="952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solidFill>
                      <a:srgbClr val="CEFCFE"/>
                    </a:solidFill>
                  </a:tcPr>
                </a:tc>
                <a:extLst>
                  <a:ext uri="{0D108BD9-81ED-4DB2-BD59-A6C34878D82A}">
                    <a16:rowId xmlns:a16="http://schemas.microsoft.com/office/drawing/2014/main" val="3692833051"/>
                  </a:ext>
                </a:extLst>
              </a:tr>
              <a:tr h="450340">
                <a:tc>
                  <a:txBody>
                    <a:bodyPr/>
                    <a:lstStyle/>
                    <a:p>
                      <a:pPr marL="0" marR="0" algn="ctr">
                        <a:lnSpc>
                          <a:spcPct val="107000"/>
                        </a:lnSpc>
                      </a:pPr>
                      <a:r>
                        <a:rPr lang="en-US" sz="1050">
                          <a:solidFill>
                            <a:schemeClr val="tx1"/>
                          </a:solidFill>
                          <a:effectLst/>
                        </a:rPr>
                        <a:t>Fall Term 2</a:t>
                      </a:r>
                    </a:p>
                    <a:p>
                      <a:pPr marL="0" marR="0" algn="ctr">
                        <a:lnSpc>
                          <a:spcPct val="107000"/>
                        </a:lnSpc>
                      </a:pPr>
                      <a:r>
                        <a:rPr lang="en-US" sz="105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(Part of Term 5)</a:t>
                      </a:r>
                    </a:p>
                  </a:txBody>
                  <a:tcPr marL="43434" marR="43434" marT="0" marB="0" anchor="ctr">
                    <a:lnL w="38100"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rgbClr val="CEFCFE"/>
                    </a:solidFill>
                  </a:tcPr>
                </a:tc>
                <a:tc>
                  <a:txBody>
                    <a:bodyPr/>
                    <a:lstStyle/>
                    <a:p>
                      <a:pPr marL="0" marR="0" algn="ctr">
                        <a:lnSpc>
                          <a:spcPct val="107000"/>
                        </a:lnSpc>
                      </a:pPr>
                      <a:r>
                        <a:rPr lang="en-US" sz="900" dirty="0">
                          <a:solidFill>
                            <a:schemeClr val="tx1"/>
                          </a:solidFill>
                          <a:effectLst/>
                        </a:rPr>
                        <a:t>51, 52, etc.</a:t>
                      </a:r>
                    </a:p>
                    <a:p>
                      <a:pPr marL="0" marR="0" algn="ctr">
                        <a:lnSpc>
                          <a:spcPct val="107000"/>
                        </a:lnSpc>
                      </a:pPr>
                      <a:r>
                        <a:rPr lang="en-US" sz="900" dirty="0">
                          <a:solidFill>
                            <a:schemeClr val="tx1"/>
                          </a:solidFill>
                          <a:effectLst/>
                        </a:rPr>
                        <a:t>Gulf Coast Online-G51, G52, etc.</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34" marR="43434"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rgbClr val="CEFCFE"/>
                    </a:solidFill>
                  </a:tcPr>
                </a:tc>
                <a:tc>
                  <a:txBody>
                    <a:bodyPr/>
                    <a:lstStyle/>
                    <a:p>
                      <a:pPr marL="0" marR="0" algn="ctr">
                        <a:lnSpc>
                          <a:spcPct val="107000"/>
                        </a:lnSpc>
                      </a:pPr>
                      <a:r>
                        <a:rPr lang="en-US" sz="900">
                          <a:solidFill>
                            <a:schemeClr val="tx1"/>
                          </a:solidFill>
                          <a:effectLst/>
                        </a:rPr>
                        <a:t>251, 252, etc.</a:t>
                      </a:r>
                      <a:endParaRPr lang="en-US" sz="9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34" marR="43434"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rgbClr val="CEFCFE"/>
                    </a:solidFill>
                  </a:tcPr>
                </a:tc>
                <a:tc>
                  <a:txBody>
                    <a:bodyPr/>
                    <a:lstStyle/>
                    <a:p>
                      <a:pPr marL="0" marR="0" algn="ctr">
                        <a:lnSpc>
                          <a:spcPct val="107000"/>
                        </a:lnSpc>
                      </a:pPr>
                      <a:r>
                        <a:rPr lang="en-US" sz="900">
                          <a:solidFill>
                            <a:schemeClr val="tx1"/>
                          </a:solidFill>
                          <a:effectLst/>
                        </a:rPr>
                        <a:t>551, 552, etc.</a:t>
                      </a:r>
                      <a:endParaRPr lang="en-US" sz="9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34" marR="43434"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rgbClr val="CEFCFE"/>
                    </a:solidFill>
                  </a:tcPr>
                </a:tc>
                <a:tc>
                  <a:txBody>
                    <a:bodyPr/>
                    <a:lstStyle/>
                    <a:p>
                      <a:pPr marL="0" marR="0" algn="ctr">
                        <a:lnSpc>
                          <a:spcPct val="107000"/>
                        </a:lnSpc>
                      </a:pPr>
                      <a:r>
                        <a:rPr lang="en-US" sz="900">
                          <a:solidFill>
                            <a:schemeClr val="tx1"/>
                          </a:solidFill>
                          <a:effectLst/>
                        </a:rPr>
                        <a:t>651, 652, etc.</a:t>
                      </a:r>
                      <a:endParaRPr lang="en-US" sz="9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34" marR="43434"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rgbClr val="CEFCFE"/>
                    </a:solidFill>
                  </a:tcPr>
                </a:tc>
                <a:tc>
                  <a:txBody>
                    <a:bodyPr/>
                    <a:lstStyle/>
                    <a:p>
                      <a:pPr marL="0" marR="0" algn="ctr">
                        <a:lnSpc>
                          <a:spcPct val="107000"/>
                        </a:lnSpc>
                        <a:spcAft>
                          <a:spcPts val="800"/>
                        </a:spcAft>
                      </a:pPr>
                      <a:r>
                        <a:rPr lang="en-US" sz="900" dirty="0">
                          <a:solidFill>
                            <a:schemeClr val="tx1"/>
                          </a:solidFill>
                          <a:effectLst/>
                        </a:rPr>
                        <a:t>851, 852, etc.</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34" marR="43434" marT="0" marB="0" anchor="ctr">
                    <a:lnL w="952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rgbClr val="CEFCFE"/>
                    </a:solidFill>
                  </a:tcPr>
                </a:tc>
                <a:extLst>
                  <a:ext uri="{0D108BD9-81ED-4DB2-BD59-A6C34878D82A}">
                    <a16:rowId xmlns:a16="http://schemas.microsoft.com/office/drawing/2014/main" val="506779165"/>
                  </a:ext>
                </a:extLst>
              </a:tr>
            </a:tbl>
          </a:graphicData>
        </a:graphic>
      </p:graphicFrame>
    </p:spTree>
    <p:extLst>
      <p:ext uri="{BB962C8B-B14F-4D97-AF65-F5344CB8AC3E}">
        <p14:creationId xmlns:p14="http://schemas.microsoft.com/office/powerpoint/2010/main" val="3032865810"/>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2759" y="22886"/>
            <a:ext cx="8738483" cy="533159"/>
          </a:xfrm>
        </p:spPr>
        <p:txBody>
          <a:bodyPr>
            <a:noAutofit/>
          </a:bodyPr>
          <a:lstStyle/>
          <a:p>
            <a:r>
              <a:rPr lang="en-US" sz="3600"/>
              <a:t>Special Section Numbers</a:t>
            </a:r>
          </a:p>
        </p:txBody>
      </p:sp>
      <p:cxnSp>
        <p:nvCxnSpPr>
          <p:cNvPr id="5" name="Straight Connector 4">
            <a:extLst>
              <a:ext uri="{FF2B5EF4-FFF2-40B4-BE49-F238E27FC236}">
                <a16:creationId xmlns:a16="http://schemas.microsoft.com/office/drawing/2014/main" id="{39C7DB6B-28C6-8185-89F5-245262C611BA}"/>
              </a:ext>
            </a:extLst>
          </p:cNvPr>
          <p:cNvCxnSpPr>
            <a:cxnSpLocks/>
          </p:cNvCxnSpPr>
          <p:nvPr/>
        </p:nvCxnSpPr>
        <p:spPr>
          <a:xfrm>
            <a:off x="202759" y="597080"/>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3642DA42-6BF7-E544-E8BE-89C7E0FF7259}"/>
              </a:ext>
            </a:extLst>
          </p:cNvPr>
          <p:cNvSpPr txBox="1"/>
          <p:nvPr/>
        </p:nvSpPr>
        <p:spPr>
          <a:xfrm>
            <a:off x="101379" y="765337"/>
            <a:ext cx="8941241" cy="5033366"/>
          </a:xfrm>
          <a:prstGeom prst="rect">
            <a:avLst/>
          </a:prstGeom>
          <a:noFill/>
        </p:spPr>
        <p:txBody>
          <a:bodyPr wrap="square">
            <a:spAutoFit/>
          </a:bodyPr>
          <a:lstStyle/>
          <a:p>
            <a:pPr marL="342900" marR="0" lvl="0" indent="-342900">
              <a:lnSpc>
                <a:spcPct val="107000"/>
              </a:lnSpc>
              <a:buFont typeface="Arial" panose="020B0604020202020204" pitchFamily="34" charset="0"/>
              <a:buChar char="•"/>
            </a:pPr>
            <a:r>
              <a:rPr lang="en-US" sz="2150" b="1" dirty="0">
                <a:effectLst/>
                <a:ea typeface="Calibri" panose="020F0502020204030204" pitchFamily="34" charset="0"/>
                <a:cs typeface="Times New Roman" panose="02020603050405020304" pitchFamily="18" charset="0"/>
              </a:rPr>
              <a:t>C01</a:t>
            </a:r>
            <a:r>
              <a:rPr lang="en-US" sz="2150" dirty="0">
                <a:effectLst/>
                <a:ea typeface="Calibri" panose="020F0502020204030204" pitchFamily="34" charset="0"/>
                <a:cs typeface="Times New Roman" panose="02020603050405020304" pitchFamily="18" charset="0"/>
              </a:rPr>
              <a:t>-Community-Engaged Learning sections (requires a community project outside normal class material)</a:t>
            </a:r>
          </a:p>
          <a:p>
            <a:pPr marL="342900" marR="0" lvl="0" indent="-342900">
              <a:lnSpc>
                <a:spcPct val="107000"/>
              </a:lnSpc>
              <a:buFont typeface="Arial" panose="020B0604020202020204" pitchFamily="34" charset="0"/>
              <a:buChar char="•"/>
            </a:pPr>
            <a:r>
              <a:rPr lang="en-US" sz="2150" b="1" dirty="0">
                <a:effectLst/>
                <a:ea typeface="Calibri" panose="020F0502020204030204" pitchFamily="34" charset="0"/>
                <a:cs typeface="Times New Roman" panose="02020603050405020304" pitchFamily="18" charset="0"/>
              </a:rPr>
              <a:t>D01</a:t>
            </a:r>
            <a:r>
              <a:rPr lang="en-US" sz="2150" dirty="0">
                <a:effectLst/>
                <a:ea typeface="Calibri" panose="020F0502020204030204" pitchFamily="34" charset="0"/>
                <a:cs typeface="Times New Roman" panose="02020603050405020304" pitchFamily="18" charset="0"/>
              </a:rPr>
              <a:t>-Dual enrollment courses (only high school students able to take)</a:t>
            </a:r>
          </a:p>
          <a:p>
            <a:pPr marL="342900" marR="0" lvl="0" indent="-342900">
              <a:lnSpc>
                <a:spcPct val="107000"/>
              </a:lnSpc>
              <a:buFont typeface="Arial" panose="020B0604020202020204" pitchFamily="34" charset="0"/>
              <a:buChar char="•"/>
            </a:pPr>
            <a:r>
              <a:rPr lang="en-US" sz="2150" b="1" dirty="0">
                <a:effectLst/>
                <a:ea typeface="Calibri" panose="020F0502020204030204" pitchFamily="34" charset="0"/>
                <a:cs typeface="Times New Roman" panose="02020603050405020304" pitchFamily="18" charset="0"/>
              </a:rPr>
              <a:t>E01</a:t>
            </a:r>
            <a:r>
              <a:rPr lang="en-US" sz="2150" dirty="0">
                <a:effectLst/>
                <a:ea typeface="Calibri" panose="020F0502020204030204" pitchFamily="34" charset="0"/>
                <a:cs typeface="Times New Roman" panose="02020603050405020304" pitchFamily="18" charset="0"/>
              </a:rPr>
              <a:t>-Early start or college ready sections</a:t>
            </a:r>
          </a:p>
          <a:p>
            <a:pPr marL="342900" marR="0" lvl="0" indent="-342900">
              <a:lnSpc>
                <a:spcPct val="107000"/>
              </a:lnSpc>
              <a:buFont typeface="Arial" panose="020B0604020202020204" pitchFamily="34" charset="0"/>
              <a:buChar char="•"/>
            </a:pPr>
            <a:r>
              <a:rPr lang="en-US" sz="2150" b="1" dirty="0">
                <a:effectLst/>
                <a:ea typeface="Calibri" panose="020F0502020204030204" pitchFamily="34" charset="0"/>
                <a:cs typeface="Times New Roman" panose="02020603050405020304" pitchFamily="18" charset="0"/>
              </a:rPr>
              <a:t>EM1</a:t>
            </a:r>
            <a:r>
              <a:rPr lang="en-US" sz="2150" dirty="0">
                <a:effectLst/>
                <a:ea typeface="Calibri" panose="020F0502020204030204" pitchFamily="34" charset="0"/>
                <a:cs typeface="Times New Roman" panose="02020603050405020304" pitchFamily="18" charset="0"/>
              </a:rPr>
              <a:t>- </a:t>
            </a:r>
            <a:r>
              <a:rPr lang="en-US" sz="2150" dirty="0"/>
              <a:t>Aerospace Studies sections designated for EMCC transient students. </a:t>
            </a:r>
          </a:p>
          <a:p>
            <a:pPr marL="342900" marR="0" lvl="0" indent="-342900">
              <a:lnSpc>
                <a:spcPct val="107000"/>
              </a:lnSpc>
              <a:buFont typeface="Arial" panose="020B0604020202020204" pitchFamily="34" charset="0"/>
              <a:buChar char="•"/>
            </a:pPr>
            <a:r>
              <a:rPr lang="en-US" sz="2150" b="1" dirty="0">
                <a:effectLst/>
                <a:ea typeface="Calibri" panose="020F0502020204030204" pitchFamily="34" charset="0"/>
                <a:cs typeface="Times New Roman" panose="02020603050405020304" pitchFamily="18" charset="0"/>
              </a:rPr>
              <a:t>F01</a:t>
            </a:r>
            <a:r>
              <a:rPr lang="en-US" sz="2150" dirty="0">
                <a:effectLst/>
                <a:ea typeface="Calibri" panose="020F0502020204030204" pitchFamily="34" charset="0"/>
                <a:cs typeface="Times New Roman" panose="02020603050405020304" pitchFamily="18" charset="0"/>
              </a:rPr>
              <a:t>-First year experience sections </a:t>
            </a:r>
          </a:p>
          <a:p>
            <a:pPr marL="342900" marR="0" lvl="0" indent="-342900">
              <a:lnSpc>
                <a:spcPct val="107000"/>
              </a:lnSpc>
              <a:buFont typeface="Arial" panose="020B0604020202020204" pitchFamily="34" charset="0"/>
              <a:buChar char="•"/>
            </a:pPr>
            <a:r>
              <a:rPr lang="en-US" sz="2150" b="1" dirty="0">
                <a:effectLst/>
                <a:ea typeface="Calibri" panose="020F0502020204030204" pitchFamily="34" charset="0"/>
                <a:cs typeface="Times New Roman" panose="02020603050405020304" pitchFamily="18" charset="0"/>
              </a:rPr>
              <a:t>G01</a:t>
            </a:r>
            <a:r>
              <a:rPr lang="en-US" sz="2150" dirty="0">
                <a:effectLst/>
                <a:ea typeface="Calibri" panose="020F0502020204030204" pitchFamily="34" charset="0"/>
                <a:cs typeface="Times New Roman" panose="02020603050405020304" pitchFamily="18" charset="0"/>
              </a:rPr>
              <a:t>-</a:t>
            </a:r>
            <a:r>
              <a:rPr lang="en-US" sz="2150" dirty="0"/>
              <a:t>Campus 1 online sections designated exclusively for Gulf Coast students.</a:t>
            </a:r>
          </a:p>
          <a:p>
            <a:pPr marL="342900" marR="0" lvl="0" indent="-342900">
              <a:lnSpc>
                <a:spcPct val="107000"/>
              </a:lnSpc>
              <a:buFont typeface="Arial" panose="020B0604020202020204" pitchFamily="34" charset="0"/>
              <a:buChar char="•"/>
            </a:pPr>
            <a:r>
              <a:rPr lang="en-US" sz="2150" b="1" dirty="0">
                <a:effectLst/>
                <a:ea typeface="Calibri" panose="020F0502020204030204" pitchFamily="34" charset="0"/>
                <a:cs typeface="Times New Roman" panose="02020603050405020304" pitchFamily="18" charset="0"/>
              </a:rPr>
              <a:t>H01</a:t>
            </a:r>
            <a:r>
              <a:rPr lang="en-US" sz="2150" dirty="0">
                <a:effectLst/>
                <a:ea typeface="Calibri" panose="020F0502020204030204" pitchFamily="34" charset="0"/>
                <a:cs typeface="Times New Roman" panose="02020603050405020304" pitchFamily="18" charset="0"/>
              </a:rPr>
              <a:t>-Honors </a:t>
            </a:r>
          </a:p>
          <a:p>
            <a:pPr marL="342900" marR="0" lvl="0" indent="-342900">
              <a:lnSpc>
                <a:spcPct val="107000"/>
              </a:lnSpc>
              <a:buFont typeface="Arial" panose="020B0604020202020204" pitchFamily="34" charset="0"/>
              <a:buChar char="•"/>
            </a:pPr>
            <a:r>
              <a:rPr lang="en-US" sz="2150" b="1" dirty="0"/>
              <a:t>L01</a:t>
            </a:r>
            <a:r>
              <a:rPr lang="en-US" sz="2150" dirty="0"/>
              <a:t>-Campus 1 online sections designated exclusively for Gulf Coast students.</a:t>
            </a:r>
          </a:p>
          <a:p>
            <a:pPr marL="342900" marR="0" lvl="0" indent="-342900">
              <a:lnSpc>
                <a:spcPct val="107000"/>
              </a:lnSpc>
              <a:buFont typeface="Arial" panose="020B0604020202020204" pitchFamily="34" charset="0"/>
              <a:buChar char="•"/>
            </a:pPr>
            <a:r>
              <a:rPr lang="en-US" sz="2150" b="1" dirty="0">
                <a:effectLst/>
                <a:ea typeface="Calibri" panose="020F0502020204030204" pitchFamily="34" charset="0"/>
                <a:cs typeface="Times New Roman" panose="02020603050405020304" pitchFamily="18" charset="0"/>
              </a:rPr>
              <a:t>W01</a:t>
            </a:r>
            <a:r>
              <a:rPr lang="en-US" sz="2150" dirty="0">
                <a:effectLst/>
                <a:ea typeface="Calibri" panose="020F0502020204030204" pitchFamily="34" charset="0"/>
                <a:cs typeface="Times New Roman" panose="02020603050405020304" pitchFamily="18" charset="0"/>
              </a:rPr>
              <a:t>-Domestic travel or field study course on campus 1. Must have special Provost Office approval to waive any non-residency charges.</a:t>
            </a:r>
          </a:p>
        </p:txBody>
      </p:sp>
    </p:spTree>
    <p:extLst>
      <p:ext uri="{BB962C8B-B14F-4D97-AF65-F5344CB8AC3E}">
        <p14:creationId xmlns:p14="http://schemas.microsoft.com/office/powerpoint/2010/main" val="1394483426"/>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F432B2-474E-57AD-E20A-C1C132FB95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392DF6-18E5-CAB2-A147-64B7A82D5664}"/>
              </a:ext>
            </a:extLst>
          </p:cNvPr>
          <p:cNvSpPr>
            <a:spLocks noGrp="1"/>
          </p:cNvSpPr>
          <p:nvPr>
            <p:ph type="title"/>
          </p:nvPr>
        </p:nvSpPr>
        <p:spPr>
          <a:xfrm>
            <a:off x="510269" y="1816879"/>
            <a:ext cx="8123462" cy="1143000"/>
          </a:xfrm>
        </p:spPr>
        <p:txBody>
          <a:bodyPr>
            <a:normAutofit fontScale="90000"/>
          </a:bodyPr>
          <a:lstStyle/>
          <a:p>
            <a:r>
              <a:rPr lang="en-US" dirty="0"/>
              <a:t>Viewing Where A Schedule or Section is in Workflow</a:t>
            </a:r>
            <a:endParaRPr lang="en-US" i="1" dirty="0"/>
          </a:p>
        </p:txBody>
      </p:sp>
      <p:cxnSp>
        <p:nvCxnSpPr>
          <p:cNvPr id="6" name="Straight Connector 5">
            <a:extLst>
              <a:ext uri="{FF2B5EF4-FFF2-40B4-BE49-F238E27FC236}">
                <a16:creationId xmlns:a16="http://schemas.microsoft.com/office/drawing/2014/main" id="{C903B356-9A12-296D-5985-5A661AD8AA6C}"/>
              </a:ext>
            </a:extLst>
          </p:cNvPr>
          <p:cNvCxnSpPr>
            <a:cxnSpLocks/>
          </p:cNvCxnSpPr>
          <p:nvPr/>
        </p:nvCxnSpPr>
        <p:spPr>
          <a:xfrm>
            <a:off x="202759" y="2975780"/>
            <a:ext cx="8738483"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300481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2F3BD3-2A95-8F1B-6436-CA43489303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0545E4-F4D3-C02F-1557-AB9EF0F9BF3F}"/>
              </a:ext>
            </a:extLst>
          </p:cNvPr>
          <p:cNvSpPr>
            <a:spLocks noGrp="1"/>
          </p:cNvSpPr>
          <p:nvPr>
            <p:ph type="title"/>
          </p:nvPr>
        </p:nvSpPr>
        <p:spPr>
          <a:xfrm>
            <a:off x="510269" y="1816879"/>
            <a:ext cx="8123462" cy="1143000"/>
          </a:xfrm>
        </p:spPr>
        <p:txBody>
          <a:bodyPr>
            <a:normAutofit fontScale="90000"/>
          </a:bodyPr>
          <a:lstStyle/>
          <a:p>
            <a:r>
              <a:rPr lang="en-US" dirty="0"/>
              <a:t>Editable Fields During Each Phase</a:t>
            </a:r>
          </a:p>
        </p:txBody>
      </p:sp>
      <p:cxnSp>
        <p:nvCxnSpPr>
          <p:cNvPr id="6" name="Straight Connector 5">
            <a:extLst>
              <a:ext uri="{FF2B5EF4-FFF2-40B4-BE49-F238E27FC236}">
                <a16:creationId xmlns:a16="http://schemas.microsoft.com/office/drawing/2014/main" id="{7E32864D-05BE-A145-7703-26F1592A0F92}"/>
              </a:ext>
            </a:extLst>
          </p:cNvPr>
          <p:cNvCxnSpPr>
            <a:cxnSpLocks/>
          </p:cNvCxnSpPr>
          <p:nvPr/>
        </p:nvCxnSpPr>
        <p:spPr>
          <a:xfrm>
            <a:off x="202759" y="2975780"/>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Right Arrow 8">
            <a:extLst>
              <a:ext uri="{FF2B5EF4-FFF2-40B4-BE49-F238E27FC236}">
                <a16:creationId xmlns:a16="http://schemas.microsoft.com/office/drawing/2014/main" id="{57630126-43A2-7395-FBC0-A385A05665B2}"/>
              </a:ext>
            </a:extLst>
          </p:cNvPr>
          <p:cNvSpPr/>
          <p:nvPr/>
        </p:nvSpPr>
        <p:spPr>
          <a:xfrm>
            <a:off x="772325" y="3332612"/>
            <a:ext cx="7759425" cy="1700533"/>
          </a:xfrm>
          <a:prstGeom prst="rightArrow">
            <a:avLst/>
          </a:prstGeom>
          <a:solidFill>
            <a:srgbClr val="410611"/>
          </a:solidFill>
          <a:ln w="38100">
            <a:solidFill>
              <a:schemeClr val="bg1">
                <a:lumMod val="6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bg1"/>
                </a:solidFill>
              </a:rPr>
              <a:t>Active</a:t>
            </a:r>
          </a:p>
        </p:txBody>
      </p:sp>
      <p:sp>
        <p:nvSpPr>
          <p:cNvPr id="4" name="TextBox 3">
            <a:extLst>
              <a:ext uri="{FF2B5EF4-FFF2-40B4-BE49-F238E27FC236}">
                <a16:creationId xmlns:a16="http://schemas.microsoft.com/office/drawing/2014/main" id="{C8045727-ACC2-CE7C-5D3B-6F35E059E9D7}"/>
              </a:ext>
            </a:extLst>
          </p:cNvPr>
          <p:cNvSpPr txBox="1"/>
          <p:nvPr/>
        </p:nvSpPr>
        <p:spPr>
          <a:xfrm>
            <a:off x="129309" y="4976350"/>
            <a:ext cx="8937266" cy="923330"/>
          </a:xfrm>
          <a:prstGeom prst="rect">
            <a:avLst/>
          </a:prstGeom>
          <a:noFill/>
        </p:spPr>
        <p:txBody>
          <a:bodyPr wrap="square" rtlCol="0">
            <a:spAutoFit/>
          </a:bodyPr>
          <a:lstStyle/>
          <a:p>
            <a:pPr algn="ctr"/>
            <a:r>
              <a:rPr lang="en-US" dirty="0"/>
              <a:t>- Can no longer delete a section, you must cancel it.</a:t>
            </a:r>
          </a:p>
          <a:p>
            <a:pPr marL="285750" indent="-285750" algn="ctr">
              <a:buFontTx/>
              <a:buChar char="-"/>
            </a:pPr>
            <a:r>
              <a:rPr lang="en-US" dirty="0"/>
              <a:t>After the 10</a:t>
            </a:r>
            <a:r>
              <a:rPr lang="en-US" baseline="30000" dirty="0"/>
              <a:t>th</a:t>
            </a:r>
            <a:r>
              <a:rPr lang="en-US" dirty="0"/>
              <a:t> class day an Instructor of Record Change Request </a:t>
            </a:r>
            <a:r>
              <a:rPr lang="en-US" dirty="0" err="1"/>
              <a:t>eForm</a:t>
            </a:r>
            <a:r>
              <a:rPr lang="en-US" dirty="0"/>
              <a:t> is needed.</a:t>
            </a:r>
          </a:p>
          <a:p>
            <a:pPr marL="285750" indent="-285750" algn="ctr">
              <a:buFontTx/>
              <a:buChar char="-"/>
            </a:pPr>
            <a:r>
              <a:rPr lang="en-US" dirty="0"/>
              <a:t>Room Seek will re-open.</a:t>
            </a:r>
          </a:p>
        </p:txBody>
      </p:sp>
    </p:spTree>
    <p:extLst>
      <p:ext uri="{BB962C8B-B14F-4D97-AF65-F5344CB8AC3E}">
        <p14:creationId xmlns:p14="http://schemas.microsoft.com/office/powerpoint/2010/main" val="352750653"/>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29F712-0B2C-FD45-4160-5B31B3F3FBC0}"/>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1BBAE09F-0164-4513-8EF1-56607079EF73}"/>
              </a:ext>
            </a:extLst>
          </p:cNvPr>
          <p:cNvSpPr txBox="1">
            <a:spLocks/>
          </p:cNvSpPr>
          <p:nvPr/>
        </p:nvSpPr>
        <p:spPr>
          <a:xfrm>
            <a:off x="510269" y="75857"/>
            <a:ext cx="8123462" cy="790834"/>
          </a:xfrm>
          <a:prstGeom prst="rect">
            <a:avLst/>
          </a:prstGeom>
        </p:spPr>
        <p:txBody>
          <a:bodyPr>
            <a:normAutofit fontScale="97500"/>
          </a:bodyPr>
          <a:lstStyle>
            <a:lvl1pPr algn="ctr" defTabSz="457200" rtl="0" eaLnBrk="1" latinLnBrk="0" hangingPunct="1">
              <a:spcBef>
                <a:spcPct val="0"/>
              </a:spcBef>
              <a:buNone/>
              <a:defRPr sz="4400" kern="1200">
                <a:solidFill>
                  <a:schemeClr val="tx2"/>
                </a:solidFill>
                <a:latin typeface="+mj-lt"/>
                <a:ea typeface="+mj-ea"/>
                <a:cs typeface="+mj-cs"/>
              </a:defRPr>
            </a:lvl1pPr>
          </a:lstStyle>
          <a:p>
            <a:r>
              <a:rPr lang="en-US" b="1" i="1" dirty="0"/>
              <a:t>DESIGN Mode</a:t>
            </a:r>
            <a:r>
              <a:rPr lang="en-US" b="1" dirty="0"/>
              <a:t> </a:t>
            </a:r>
          </a:p>
        </p:txBody>
      </p:sp>
      <p:cxnSp>
        <p:nvCxnSpPr>
          <p:cNvPr id="4" name="Straight Connector 3">
            <a:extLst>
              <a:ext uri="{FF2B5EF4-FFF2-40B4-BE49-F238E27FC236}">
                <a16:creationId xmlns:a16="http://schemas.microsoft.com/office/drawing/2014/main" id="{30F4498B-2F69-23FE-D224-3E99B151EE45}"/>
              </a:ext>
            </a:extLst>
          </p:cNvPr>
          <p:cNvCxnSpPr>
            <a:cxnSpLocks/>
          </p:cNvCxnSpPr>
          <p:nvPr/>
        </p:nvCxnSpPr>
        <p:spPr>
          <a:xfrm>
            <a:off x="202759" y="885374"/>
            <a:ext cx="8738483" cy="0"/>
          </a:xfrm>
          <a:prstGeom prst="line">
            <a:avLst/>
          </a:prstGeom>
        </p:spPr>
        <p:style>
          <a:lnRef idx="2">
            <a:schemeClr val="accent1"/>
          </a:lnRef>
          <a:fillRef idx="0">
            <a:schemeClr val="accent1"/>
          </a:fillRef>
          <a:effectRef idx="1">
            <a:schemeClr val="accent1"/>
          </a:effectRef>
          <a:fontRef idx="minor">
            <a:schemeClr val="tx1"/>
          </a:fontRef>
        </p:style>
      </p:cxnSp>
      <p:grpSp>
        <p:nvGrpSpPr>
          <p:cNvPr id="5" name="Group 4">
            <a:extLst>
              <a:ext uri="{FF2B5EF4-FFF2-40B4-BE49-F238E27FC236}">
                <a16:creationId xmlns:a16="http://schemas.microsoft.com/office/drawing/2014/main" id="{D31D7046-6AA9-587C-CB2C-A6BC832681B8}"/>
              </a:ext>
            </a:extLst>
          </p:cNvPr>
          <p:cNvGrpSpPr/>
          <p:nvPr/>
        </p:nvGrpSpPr>
        <p:grpSpPr>
          <a:xfrm>
            <a:off x="202759" y="1147164"/>
            <a:ext cx="7458301" cy="1558451"/>
            <a:chOff x="604310" y="2276249"/>
            <a:chExt cx="7458301" cy="1558451"/>
          </a:xfrm>
        </p:grpSpPr>
        <p:pic>
          <p:nvPicPr>
            <p:cNvPr id="6" name="Picture 5">
              <a:extLst>
                <a:ext uri="{FF2B5EF4-FFF2-40B4-BE49-F238E27FC236}">
                  <a16:creationId xmlns:a16="http://schemas.microsoft.com/office/drawing/2014/main" id="{5E2F9868-052B-36D6-EA55-273D269EC199}"/>
                </a:ext>
              </a:extLst>
            </p:cNvPr>
            <p:cNvPicPr>
              <a:picLocks noChangeAspect="1"/>
            </p:cNvPicPr>
            <p:nvPr/>
          </p:nvPicPr>
          <p:blipFill>
            <a:blip r:embed="rId2"/>
            <a:stretch>
              <a:fillRect/>
            </a:stretch>
          </p:blipFill>
          <p:spPr>
            <a:xfrm>
              <a:off x="604310" y="2276249"/>
              <a:ext cx="7458301" cy="1558451"/>
            </a:xfrm>
            <a:prstGeom prst="rect">
              <a:avLst/>
            </a:prstGeom>
          </p:spPr>
        </p:pic>
        <p:sp>
          <p:nvSpPr>
            <p:cNvPr id="11" name="Oval 10">
              <a:extLst>
                <a:ext uri="{FF2B5EF4-FFF2-40B4-BE49-F238E27FC236}">
                  <a16:creationId xmlns:a16="http://schemas.microsoft.com/office/drawing/2014/main" id="{F3E6C3B8-0497-7F80-E373-6946FBB99633}"/>
                </a:ext>
              </a:extLst>
            </p:cNvPr>
            <p:cNvSpPr/>
            <p:nvPr/>
          </p:nvSpPr>
          <p:spPr>
            <a:xfrm>
              <a:off x="4659461" y="3055475"/>
              <a:ext cx="2317466" cy="357622"/>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Oval 1">
              <a:extLst>
                <a:ext uri="{FF2B5EF4-FFF2-40B4-BE49-F238E27FC236}">
                  <a16:creationId xmlns:a16="http://schemas.microsoft.com/office/drawing/2014/main" id="{39A14D68-0DD3-B4F8-A654-3D496666DCEC}"/>
                </a:ext>
              </a:extLst>
            </p:cNvPr>
            <p:cNvSpPr/>
            <p:nvPr/>
          </p:nvSpPr>
          <p:spPr>
            <a:xfrm>
              <a:off x="604310" y="3234286"/>
              <a:ext cx="2317466" cy="357622"/>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7" name="Group 6">
            <a:extLst>
              <a:ext uri="{FF2B5EF4-FFF2-40B4-BE49-F238E27FC236}">
                <a16:creationId xmlns:a16="http://schemas.microsoft.com/office/drawing/2014/main" id="{8ADB3808-507B-CEAE-95EE-FFC69814C9B5}"/>
              </a:ext>
            </a:extLst>
          </p:cNvPr>
          <p:cNvGrpSpPr/>
          <p:nvPr/>
        </p:nvGrpSpPr>
        <p:grpSpPr>
          <a:xfrm>
            <a:off x="439634" y="3341534"/>
            <a:ext cx="5086524" cy="1437381"/>
            <a:chOff x="4550457" y="2881236"/>
            <a:chExt cx="4390785" cy="1095528"/>
          </a:xfrm>
        </p:grpSpPr>
        <p:pic>
          <p:nvPicPr>
            <p:cNvPr id="8" name="Picture 7">
              <a:extLst>
                <a:ext uri="{FF2B5EF4-FFF2-40B4-BE49-F238E27FC236}">
                  <a16:creationId xmlns:a16="http://schemas.microsoft.com/office/drawing/2014/main" id="{73C93DAA-1142-00B1-C0FC-26D4C8E4B5F3}"/>
                </a:ext>
              </a:extLst>
            </p:cNvPr>
            <p:cNvPicPr>
              <a:picLocks noChangeAspect="1"/>
            </p:cNvPicPr>
            <p:nvPr/>
          </p:nvPicPr>
          <p:blipFill>
            <a:blip r:embed="rId3"/>
            <a:stretch>
              <a:fillRect/>
            </a:stretch>
          </p:blipFill>
          <p:spPr>
            <a:xfrm>
              <a:off x="4600985" y="2881236"/>
              <a:ext cx="4340257" cy="1095528"/>
            </a:xfrm>
            <a:prstGeom prst="rect">
              <a:avLst/>
            </a:prstGeom>
          </p:spPr>
        </p:pic>
        <p:sp>
          <p:nvSpPr>
            <p:cNvPr id="9" name="Oval 8">
              <a:extLst>
                <a:ext uri="{FF2B5EF4-FFF2-40B4-BE49-F238E27FC236}">
                  <a16:creationId xmlns:a16="http://schemas.microsoft.com/office/drawing/2014/main" id="{C3B889F5-D344-F345-0E4B-B8862D5627BE}"/>
                </a:ext>
              </a:extLst>
            </p:cNvPr>
            <p:cNvSpPr/>
            <p:nvPr/>
          </p:nvSpPr>
          <p:spPr>
            <a:xfrm>
              <a:off x="4550457" y="3605603"/>
              <a:ext cx="2317466" cy="357622"/>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TextBox 9">
            <a:extLst>
              <a:ext uri="{FF2B5EF4-FFF2-40B4-BE49-F238E27FC236}">
                <a16:creationId xmlns:a16="http://schemas.microsoft.com/office/drawing/2014/main" id="{7B604235-9363-065D-4431-11F007480C9E}"/>
              </a:ext>
            </a:extLst>
          </p:cNvPr>
          <p:cNvSpPr txBox="1"/>
          <p:nvPr/>
        </p:nvSpPr>
        <p:spPr>
          <a:xfrm>
            <a:off x="5564814" y="2860774"/>
            <a:ext cx="3459916" cy="2862322"/>
          </a:xfrm>
          <a:prstGeom prst="rect">
            <a:avLst/>
          </a:prstGeom>
          <a:noFill/>
        </p:spPr>
        <p:txBody>
          <a:bodyPr wrap="square" rtlCol="0">
            <a:spAutoFit/>
          </a:bodyPr>
          <a:lstStyle/>
          <a:p>
            <a:pPr algn="ctr"/>
            <a:r>
              <a:rPr lang="en-US" sz="2000" dirty="0"/>
              <a:t>If the workflow status dropdown isn’t showing on the scheduling unit’s landing page, it’s either been moved out of workflow or rolled back. If it’s been approved and bridged, you’ll see “Refine Mode” at the top of the scheduling unit.</a:t>
            </a:r>
          </a:p>
        </p:txBody>
      </p:sp>
    </p:spTree>
    <p:extLst>
      <p:ext uri="{BB962C8B-B14F-4D97-AF65-F5344CB8AC3E}">
        <p14:creationId xmlns:p14="http://schemas.microsoft.com/office/powerpoint/2010/main" val="1824827913"/>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D1A6CA-A3EF-B2C3-1492-EF593516F050}"/>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FAA65A0D-5FD6-68BD-CAA9-36836EB9CDB0}"/>
              </a:ext>
            </a:extLst>
          </p:cNvPr>
          <p:cNvSpPr txBox="1">
            <a:spLocks/>
          </p:cNvSpPr>
          <p:nvPr/>
        </p:nvSpPr>
        <p:spPr>
          <a:xfrm>
            <a:off x="510269" y="75857"/>
            <a:ext cx="8123462" cy="790834"/>
          </a:xfrm>
          <a:prstGeom prst="rect">
            <a:avLst/>
          </a:prstGeom>
        </p:spPr>
        <p:txBody>
          <a:bodyPr>
            <a:normAutofit fontScale="97500"/>
          </a:bodyPr>
          <a:lstStyle>
            <a:lvl1pPr algn="ctr" defTabSz="457200" rtl="0" eaLnBrk="1" latinLnBrk="0" hangingPunct="1">
              <a:spcBef>
                <a:spcPct val="0"/>
              </a:spcBef>
              <a:buNone/>
              <a:defRPr sz="4400" kern="1200">
                <a:solidFill>
                  <a:schemeClr val="tx2"/>
                </a:solidFill>
                <a:latin typeface="+mj-lt"/>
                <a:ea typeface="+mj-ea"/>
                <a:cs typeface="+mj-cs"/>
              </a:defRPr>
            </a:lvl1pPr>
          </a:lstStyle>
          <a:p>
            <a:r>
              <a:rPr lang="en-US" b="1" i="1" dirty="0"/>
              <a:t>REFINE Mode</a:t>
            </a:r>
            <a:r>
              <a:rPr lang="en-US" b="1" dirty="0"/>
              <a:t> </a:t>
            </a:r>
          </a:p>
        </p:txBody>
      </p:sp>
      <p:cxnSp>
        <p:nvCxnSpPr>
          <p:cNvPr id="4" name="Straight Connector 3">
            <a:extLst>
              <a:ext uri="{FF2B5EF4-FFF2-40B4-BE49-F238E27FC236}">
                <a16:creationId xmlns:a16="http://schemas.microsoft.com/office/drawing/2014/main" id="{1D612211-ECAC-B93D-BD50-73CA51994CD8}"/>
              </a:ext>
            </a:extLst>
          </p:cNvPr>
          <p:cNvCxnSpPr>
            <a:cxnSpLocks/>
          </p:cNvCxnSpPr>
          <p:nvPr/>
        </p:nvCxnSpPr>
        <p:spPr>
          <a:xfrm>
            <a:off x="202759" y="885374"/>
            <a:ext cx="8738483" cy="0"/>
          </a:xfrm>
          <a:prstGeom prst="line">
            <a:avLst/>
          </a:prstGeom>
        </p:spPr>
        <p:style>
          <a:lnRef idx="2">
            <a:schemeClr val="accent1"/>
          </a:lnRef>
          <a:fillRef idx="0">
            <a:schemeClr val="accent1"/>
          </a:fillRef>
          <a:effectRef idx="1">
            <a:schemeClr val="accent1"/>
          </a:effectRef>
          <a:fontRef idx="minor">
            <a:schemeClr val="tx1"/>
          </a:fontRef>
        </p:style>
      </p:cxnSp>
      <p:grpSp>
        <p:nvGrpSpPr>
          <p:cNvPr id="5" name="Group 4">
            <a:extLst>
              <a:ext uri="{FF2B5EF4-FFF2-40B4-BE49-F238E27FC236}">
                <a16:creationId xmlns:a16="http://schemas.microsoft.com/office/drawing/2014/main" id="{36AF30D4-DBC4-DB0B-9F82-1D5CB1112B9E}"/>
              </a:ext>
            </a:extLst>
          </p:cNvPr>
          <p:cNvGrpSpPr/>
          <p:nvPr/>
        </p:nvGrpSpPr>
        <p:grpSpPr>
          <a:xfrm>
            <a:off x="202759" y="1041620"/>
            <a:ext cx="6023112" cy="4571995"/>
            <a:chOff x="3562184" y="2520563"/>
            <a:chExt cx="4162508" cy="3013545"/>
          </a:xfrm>
        </p:grpSpPr>
        <p:pic>
          <p:nvPicPr>
            <p:cNvPr id="6" name="Picture 5">
              <a:extLst>
                <a:ext uri="{FF2B5EF4-FFF2-40B4-BE49-F238E27FC236}">
                  <a16:creationId xmlns:a16="http://schemas.microsoft.com/office/drawing/2014/main" id="{98DB1291-843E-4A87-74BC-E015D06FF55F}"/>
                </a:ext>
              </a:extLst>
            </p:cNvPr>
            <p:cNvPicPr>
              <a:picLocks noChangeAspect="1"/>
            </p:cNvPicPr>
            <p:nvPr/>
          </p:nvPicPr>
          <p:blipFill>
            <a:blip r:embed="rId2"/>
            <a:stretch>
              <a:fillRect/>
            </a:stretch>
          </p:blipFill>
          <p:spPr>
            <a:xfrm>
              <a:off x="3562184" y="2520563"/>
              <a:ext cx="4162508" cy="2968371"/>
            </a:xfrm>
            <a:prstGeom prst="rect">
              <a:avLst/>
            </a:prstGeom>
          </p:spPr>
        </p:pic>
        <p:sp>
          <p:nvSpPr>
            <p:cNvPr id="11" name="Oval 10">
              <a:extLst>
                <a:ext uri="{FF2B5EF4-FFF2-40B4-BE49-F238E27FC236}">
                  <a16:creationId xmlns:a16="http://schemas.microsoft.com/office/drawing/2014/main" id="{9F5C5E64-F232-1D49-BF28-34F787D79D0A}"/>
                </a:ext>
              </a:extLst>
            </p:cNvPr>
            <p:cNvSpPr/>
            <p:nvPr/>
          </p:nvSpPr>
          <p:spPr>
            <a:xfrm>
              <a:off x="5929736" y="4466627"/>
              <a:ext cx="1529878" cy="1067481"/>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7" name="TextBox 6">
            <a:extLst>
              <a:ext uri="{FF2B5EF4-FFF2-40B4-BE49-F238E27FC236}">
                <a16:creationId xmlns:a16="http://schemas.microsoft.com/office/drawing/2014/main" id="{BCF70B2E-5092-3BD5-56B7-E0CAF6726725}"/>
              </a:ext>
            </a:extLst>
          </p:cNvPr>
          <p:cNvSpPr txBox="1"/>
          <p:nvPr/>
        </p:nvSpPr>
        <p:spPr>
          <a:xfrm>
            <a:off x="6415921" y="1082203"/>
            <a:ext cx="2579594" cy="4524315"/>
          </a:xfrm>
          <a:prstGeom prst="rect">
            <a:avLst/>
          </a:prstGeom>
          <a:noFill/>
        </p:spPr>
        <p:txBody>
          <a:bodyPr wrap="square" rtlCol="0">
            <a:spAutoFit/>
          </a:bodyPr>
          <a:lstStyle/>
          <a:p>
            <a:pPr algn="ctr"/>
            <a:r>
              <a:rPr lang="en-US" sz="2400" dirty="0"/>
              <a:t>To see where a section is in the workflow in refine mode, open the section editor and click “Workflow Status” at the bottom. The yellow highlight shows where it’s currently sitting.</a:t>
            </a:r>
            <a:endParaRPr lang="en-US" sz="2300" dirty="0"/>
          </a:p>
        </p:txBody>
      </p:sp>
    </p:spTree>
    <p:extLst>
      <p:ext uri="{BB962C8B-B14F-4D97-AF65-F5344CB8AC3E}">
        <p14:creationId xmlns:p14="http://schemas.microsoft.com/office/powerpoint/2010/main" val="3375450922"/>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97364-6F3F-7EC7-5D58-37C14456F83C}"/>
              </a:ext>
            </a:extLst>
          </p:cNvPr>
          <p:cNvSpPr>
            <a:spLocks noGrp="1"/>
          </p:cNvSpPr>
          <p:nvPr>
            <p:ph type="title"/>
          </p:nvPr>
        </p:nvSpPr>
        <p:spPr>
          <a:xfrm>
            <a:off x="510269" y="1816879"/>
            <a:ext cx="8123462" cy="1143000"/>
          </a:xfrm>
        </p:spPr>
        <p:txBody>
          <a:bodyPr>
            <a:normAutofit fontScale="90000"/>
          </a:bodyPr>
          <a:lstStyle/>
          <a:p>
            <a:r>
              <a:rPr lang="en-US"/>
              <a:t>CLSS, myBanner, or Email-Which Do I Use?</a:t>
            </a:r>
            <a:endParaRPr lang="en-US" i="1"/>
          </a:p>
        </p:txBody>
      </p:sp>
      <p:cxnSp>
        <p:nvCxnSpPr>
          <p:cNvPr id="6" name="Straight Connector 5">
            <a:extLst>
              <a:ext uri="{FF2B5EF4-FFF2-40B4-BE49-F238E27FC236}">
                <a16:creationId xmlns:a16="http://schemas.microsoft.com/office/drawing/2014/main" id="{44BE71CC-C7FE-371B-394B-42334446B77F}"/>
              </a:ext>
            </a:extLst>
          </p:cNvPr>
          <p:cNvCxnSpPr>
            <a:cxnSpLocks/>
          </p:cNvCxnSpPr>
          <p:nvPr/>
        </p:nvCxnSpPr>
        <p:spPr>
          <a:xfrm>
            <a:off x="202759" y="2975780"/>
            <a:ext cx="8738483"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83960220"/>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37FCF-7FC6-970C-F885-0DBEEAFE89A0}"/>
              </a:ext>
            </a:extLst>
          </p:cNvPr>
          <p:cNvSpPr txBox="1">
            <a:spLocks/>
          </p:cNvSpPr>
          <p:nvPr/>
        </p:nvSpPr>
        <p:spPr>
          <a:xfrm>
            <a:off x="436625" y="1627145"/>
            <a:ext cx="8270748" cy="1325563"/>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2"/>
                </a:solidFill>
                <a:latin typeface="+mj-lt"/>
                <a:ea typeface="+mj-ea"/>
                <a:cs typeface="+mj-cs"/>
              </a:defRPr>
            </a:lvl1pPr>
          </a:lstStyle>
          <a:p>
            <a:r>
              <a:rPr lang="en-US"/>
              <a:t>Design Mode</a:t>
            </a:r>
          </a:p>
        </p:txBody>
      </p:sp>
      <p:cxnSp>
        <p:nvCxnSpPr>
          <p:cNvPr id="4" name="Straight Connector 3">
            <a:extLst>
              <a:ext uri="{FF2B5EF4-FFF2-40B4-BE49-F238E27FC236}">
                <a16:creationId xmlns:a16="http://schemas.microsoft.com/office/drawing/2014/main" id="{3198B7F7-394F-A69A-5AB2-87DB38C1CA98}"/>
              </a:ext>
            </a:extLst>
          </p:cNvPr>
          <p:cNvCxnSpPr/>
          <p:nvPr/>
        </p:nvCxnSpPr>
        <p:spPr>
          <a:xfrm>
            <a:off x="202758" y="2791511"/>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Title 1">
            <a:extLst>
              <a:ext uri="{FF2B5EF4-FFF2-40B4-BE49-F238E27FC236}">
                <a16:creationId xmlns:a16="http://schemas.microsoft.com/office/drawing/2014/main" id="{3B582590-0708-C40B-7C5F-0F6AD577EDBF}"/>
              </a:ext>
            </a:extLst>
          </p:cNvPr>
          <p:cNvSpPr txBox="1">
            <a:spLocks/>
          </p:cNvSpPr>
          <p:nvPr/>
        </p:nvSpPr>
        <p:spPr>
          <a:xfrm>
            <a:off x="436625" y="2583829"/>
            <a:ext cx="8270748" cy="1325563"/>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2"/>
                </a:solidFill>
                <a:latin typeface="+mj-lt"/>
                <a:ea typeface="+mj-ea"/>
                <a:cs typeface="+mj-cs"/>
              </a:defRPr>
            </a:lvl1pPr>
          </a:lstStyle>
          <a:p>
            <a:r>
              <a:rPr lang="en-US" sz="2800"/>
              <a:t>Schedule Build Phase</a:t>
            </a:r>
          </a:p>
        </p:txBody>
      </p:sp>
    </p:spTree>
    <p:extLst>
      <p:ext uri="{BB962C8B-B14F-4D97-AF65-F5344CB8AC3E}">
        <p14:creationId xmlns:p14="http://schemas.microsoft.com/office/powerpoint/2010/main" val="935820590"/>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E9E3F0-60D4-CF98-D02A-65ED5A0B69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994B3B-616F-0290-84AF-4D31BF952D8B}"/>
              </a:ext>
            </a:extLst>
          </p:cNvPr>
          <p:cNvSpPr>
            <a:spLocks noGrp="1"/>
          </p:cNvSpPr>
          <p:nvPr>
            <p:ph type="title"/>
          </p:nvPr>
        </p:nvSpPr>
        <p:spPr>
          <a:xfrm>
            <a:off x="202759" y="22886"/>
            <a:ext cx="8738483" cy="533159"/>
          </a:xfrm>
        </p:spPr>
        <p:txBody>
          <a:bodyPr>
            <a:noAutofit/>
          </a:bodyPr>
          <a:lstStyle/>
          <a:p>
            <a:r>
              <a:rPr lang="en-US" sz="3600"/>
              <a:t>CLSS, myBanner, Or Email Us</a:t>
            </a:r>
          </a:p>
        </p:txBody>
      </p:sp>
      <p:cxnSp>
        <p:nvCxnSpPr>
          <p:cNvPr id="5" name="Straight Connector 4">
            <a:extLst>
              <a:ext uri="{FF2B5EF4-FFF2-40B4-BE49-F238E27FC236}">
                <a16:creationId xmlns:a16="http://schemas.microsoft.com/office/drawing/2014/main" id="{CB329AB9-AEAF-E8B8-4174-2AB42AA62047}"/>
              </a:ext>
            </a:extLst>
          </p:cNvPr>
          <p:cNvCxnSpPr>
            <a:cxnSpLocks/>
          </p:cNvCxnSpPr>
          <p:nvPr/>
        </p:nvCxnSpPr>
        <p:spPr>
          <a:xfrm>
            <a:off x="202759" y="597080"/>
            <a:ext cx="8738483" cy="0"/>
          </a:xfrm>
          <a:prstGeom prst="line">
            <a:avLst/>
          </a:prstGeom>
        </p:spPr>
        <p:style>
          <a:lnRef idx="2">
            <a:schemeClr val="accent1"/>
          </a:lnRef>
          <a:fillRef idx="0">
            <a:schemeClr val="accent1"/>
          </a:fillRef>
          <a:effectRef idx="1">
            <a:schemeClr val="accent1"/>
          </a:effectRef>
          <a:fontRef idx="minor">
            <a:schemeClr val="tx1"/>
          </a:fontRef>
        </p:style>
      </p:cxnSp>
      <p:graphicFrame>
        <p:nvGraphicFramePr>
          <p:cNvPr id="6" name="Table 5">
            <a:extLst>
              <a:ext uri="{FF2B5EF4-FFF2-40B4-BE49-F238E27FC236}">
                <a16:creationId xmlns:a16="http://schemas.microsoft.com/office/drawing/2014/main" id="{57672AC5-D111-91D7-7CF6-2D58A5246136}"/>
              </a:ext>
            </a:extLst>
          </p:cNvPr>
          <p:cNvGraphicFramePr>
            <a:graphicFrameLocks noGrp="1"/>
          </p:cNvGraphicFramePr>
          <p:nvPr>
            <p:extLst>
              <p:ext uri="{D42A27DB-BD31-4B8C-83A1-F6EECF244321}">
                <p14:modId xmlns:p14="http://schemas.microsoft.com/office/powerpoint/2010/main" val="3124447762"/>
              </p:ext>
            </p:extLst>
          </p:nvPr>
        </p:nvGraphicFramePr>
        <p:xfrm>
          <a:off x="206714" y="638116"/>
          <a:ext cx="8841870" cy="5254229"/>
        </p:xfrm>
        <a:graphic>
          <a:graphicData uri="http://schemas.openxmlformats.org/drawingml/2006/table">
            <a:tbl>
              <a:tblPr firstRow="1" firstCol="1" bandRow="1">
                <a:tableStyleId>{5C22544A-7EE6-4342-B048-85BDC9FD1C3A}</a:tableStyleId>
              </a:tblPr>
              <a:tblGrid>
                <a:gridCol w="4891428">
                  <a:extLst>
                    <a:ext uri="{9D8B030D-6E8A-4147-A177-3AD203B41FA5}">
                      <a16:colId xmlns:a16="http://schemas.microsoft.com/office/drawing/2014/main" val="3425949433"/>
                    </a:ext>
                  </a:extLst>
                </a:gridCol>
                <a:gridCol w="1273551">
                  <a:extLst>
                    <a:ext uri="{9D8B030D-6E8A-4147-A177-3AD203B41FA5}">
                      <a16:colId xmlns:a16="http://schemas.microsoft.com/office/drawing/2014/main" val="3456874243"/>
                    </a:ext>
                  </a:extLst>
                </a:gridCol>
                <a:gridCol w="1468293">
                  <a:extLst>
                    <a:ext uri="{9D8B030D-6E8A-4147-A177-3AD203B41FA5}">
                      <a16:colId xmlns:a16="http://schemas.microsoft.com/office/drawing/2014/main" val="2757532669"/>
                    </a:ext>
                  </a:extLst>
                </a:gridCol>
                <a:gridCol w="1208598">
                  <a:extLst>
                    <a:ext uri="{9D8B030D-6E8A-4147-A177-3AD203B41FA5}">
                      <a16:colId xmlns:a16="http://schemas.microsoft.com/office/drawing/2014/main" val="873596874"/>
                    </a:ext>
                  </a:extLst>
                </a:gridCol>
              </a:tblGrid>
              <a:tr h="383365">
                <a:tc>
                  <a:txBody>
                    <a:bodyPr/>
                    <a:lstStyle/>
                    <a:p>
                      <a:pPr marL="0" marR="0" algn="ctr">
                        <a:lnSpc>
                          <a:spcPct val="107000"/>
                        </a:lnSpc>
                        <a:spcBef>
                          <a:spcPts val="0"/>
                        </a:spcBef>
                        <a:spcAft>
                          <a:spcPts val="0"/>
                        </a:spcAft>
                      </a:pPr>
                      <a:r>
                        <a:rPr lang="en-US" sz="1200" dirty="0">
                          <a:effectLst/>
                          <a:latin typeface="+mn-lt"/>
                        </a:rPr>
                        <a:t> </a:t>
                      </a:r>
                      <a:endParaRPr lang="en-US" sz="1200" dirty="0">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a:effectLst/>
                          <a:latin typeface="+mn-lt"/>
                        </a:rPr>
                        <a:t>CLSS</a:t>
                      </a:r>
                      <a:endParaRPr lang="en-US" sz="1200">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a:effectLst/>
                          <a:latin typeface="+mn-lt"/>
                        </a:rPr>
                        <a:t>Wait for Proof Phase in myBanner</a:t>
                      </a:r>
                      <a:endParaRPr lang="en-US" sz="1200">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a:effectLst/>
                          <a:latin typeface="+mn-lt"/>
                          <a:ea typeface="Calibri" panose="020F0502020204030204" pitchFamily="34" charset="0"/>
                          <a:cs typeface="Times New Roman" panose="02020603050405020304" pitchFamily="18" charset="0"/>
                        </a:rPr>
                        <a:t>Email Us</a:t>
                      </a:r>
                    </a:p>
                  </a:txBody>
                  <a:tcPr marL="55565" marR="55565" marT="0" marB="0" anchor="ctr"/>
                </a:tc>
                <a:extLst>
                  <a:ext uri="{0D108BD9-81ED-4DB2-BD59-A6C34878D82A}">
                    <a16:rowId xmlns:a16="http://schemas.microsoft.com/office/drawing/2014/main" val="1762521040"/>
                  </a:ext>
                </a:extLst>
              </a:tr>
              <a:tr h="362188">
                <a:tc>
                  <a:txBody>
                    <a:bodyPr/>
                    <a:lstStyle/>
                    <a:p>
                      <a:pPr marL="0" marR="0" algn="ctr">
                        <a:lnSpc>
                          <a:spcPct val="107000"/>
                        </a:lnSpc>
                        <a:spcBef>
                          <a:spcPts val="0"/>
                        </a:spcBef>
                        <a:spcAft>
                          <a:spcPts val="0"/>
                        </a:spcAft>
                      </a:pPr>
                      <a:r>
                        <a:rPr lang="en-US" sz="1200">
                          <a:effectLst/>
                          <a:latin typeface="+mn-lt"/>
                        </a:rPr>
                        <a:t>Section Adds</a:t>
                      </a:r>
                      <a:endParaRPr lang="en-US" sz="1200">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X</a:t>
                      </a: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extLst>
                  <a:ext uri="{0D108BD9-81ED-4DB2-BD59-A6C34878D82A}">
                    <a16:rowId xmlns:a16="http://schemas.microsoft.com/office/drawing/2014/main" val="993305537"/>
                  </a:ext>
                </a:extLst>
              </a:tr>
              <a:tr h="553937">
                <a:tc>
                  <a:txBody>
                    <a:bodyPr/>
                    <a:lstStyle/>
                    <a:p>
                      <a:pPr marL="0" marR="0" algn="ctr">
                        <a:lnSpc>
                          <a:spcPct val="107000"/>
                        </a:lnSpc>
                        <a:spcBef>
                          <a:spcPts val="0"/>
                        </a:spcBef>
                        <a:spcAft>
                          <a:spcPts val="0"/>
                        </a:spcAft>
                      </a:pPr>
                      <a:r>
                        <a:rPr lang="en-US" sz="1200">
                          <a:effectLst/>
                          <a:latin typeface="+mn-lt"/>
                          <a:ea typeface="Calibri" panose="020F0502020204030204" pitchFamily="34" charset="0"/>
                          <a:cs typeface="Times New Roman" panose="02020603050405020304" pitchFamily="18" charset="0"/>
                        </a:rPr>
                        <a:t>DIS or Research Sections Additions for Starkville, Meridian, or Gulf Coast Campuses</a:t>
                      </a: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X</a:t>
                      </a: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extLst>
                  <a:ext uri="{0D108BD9-81ED-4DB2-BD59-A6C34878D82A}">
                    <a16:rowId xmlns:a16="http://schemas.microsoft.com/office/drawing/2014/main" val="2846601242"/>
                  </a:ext>
                </a:extLst>
              </a:tr>
              <a:tr h="560933">
                <a:tc>
                  <a:txBody>
                    <a:bodyPr/>
                    <a:lstStyle/>
                    <a:p>
                      <a:pPr marL="0" marR="0" algn="ctr">
                        <a:lnSpc>
                          <a:spcPct val="107000"/>
                        </a:lnSpc>
                        <a:spcBef>
                          <a:spcPts val="0"/>
                        </a:spcBef>
                        <a:spcAft>
                          <a:spcPts val="0"/>
                        </a:spcAft>
                        <a:tabLst>
                          <a:tab pos="1150620" algn="l"/>
                        </a:tabLst>
                      </a:pPr>
                      <a:r>
                        <a:rPr lang="en-US" sz="1200">
                          <a:effectLst/>
                          <a:latin typeface="+mn-lt"/>
                        </a:rPr>
                        <a:t>DIS or Research Section Additions for Online Education Campus</a:t>
                      </a:r>
                      <a:endParaRPr lang="en-US" sz="1200">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X</a:t>
                      </a: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extLst>
                  <a:ext uri="{0D108BD9-81ED-4DB2-BD59-A6C34878D82A}">
                    <a16:rowId xmlns:a16="http://schemas.microsoft.com/office/drawing/2014/main" val="2589681114"/>
                  </a:ext>
                </a:extLst>
              </a:tr>
              <a:tr h="429759">
                <a:tc>
                  <a:txBody>
                    <a:bodyPr/>
                    <a:lstStyle/>
                    <a:p>
                      <a:pPr marL="0" marR="0" algn="ctr">
                        <a:lnSpc>
                          <a:spcPct val="107000"/>
                        </a:lnSpc>
                        <a:spcBef>
                          <a:spcPts val="0"/>
                        </a:spcBef>
                        <a:spcAft>
                          <a:spcPts val="0"/>
                        </a:spcAft>
                      </a:pPr>
                      <a:r>
                        <a:rPr lang="en-US" sz="1200">
                          <a:effectLst/>
                          <a:latin typeface="+mn-lt"/>
                        </a:rPr>
                        <a:t>Section Changes/Cancellations</a:t>
                      </a:r>
                      <a:endParaRPr lang="en-US" sz="1200">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X</a:t>
                      </a: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extLst>
                  <a:ext uri="{0D108BD9-81ED-4DB2-BD59-A6C34878D82A}">
                    <a16:rowId xmlns:a16="http://schemas.microsoft.com/office/drawing/2014/main" val="2022101765"/>
                  </a:ext>
                </a:extLst>
              </a:tr>
              <a:tr h="362189">
                <a:tc>
                  <a:txBody>
                    <a:bodyPr/>
                    <a:lstStyle/>
                    <a:p>
                      <a:pPr marL="0" marR="0" algn="ctr">
                        <a:lnSpc>
                          <a:spcPct val="107000"/>
                        </a:lnSpc>
                        <a:spcBef>
                          <a:spcPts val="0"/>
                        </a:spcBef>
                        <a:spcAft>
                          <a:spcPts val="0"/>
                        </a:spcAft>
                      </a:pPr>
                      <a:r>
                        <a:rPr lang="en-US" sz="1200">
                          <a:effectLst/>
                          <a:latin typeface="+mn-lt"/>
                        </a:rPr>
                        <a:t>Instructor Addition to Faculty List</a:t>
                      </a:r>
                      <a:endParaRPr lang="en-US" sz="1200">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X or myBanner eForm</a:t>
                      </a:r>
                    </a:p>
                  </a:txBody>
                  <a:tcPr marL="55565" marR="55565" marT="0" marB="0" anchor="ctr"/>
                </a:tc>
                <a:extLst>
                  <a:ext uri="{0D108BD9-81ED-4DB2-BD59-A6C34878D82A}">
                    <a16:rowId xmlns:a16="http://schemas.microsoft.com/office/drawing/2014/main" val="3329531374"/>
                  </a:ext>
                </a:extLst>
              </a:tr>
              <a:tr h="383494">
                <a:tc>
                  <a:txBody>
                    <a:bodyPr/>
                    <a:lstStyle/>
                    <a:p>
                      <a:pPr marL="0" marR="0" algn="ctr">
                        <a:lnSpc>
                          <a:spcPct val="107000"/>
                        </a:lnSpc>
                        <a:spcBef>
                          <a:spcPts val="0"/>
                        </a:spcBef>
                        <a:spcAft>
                          <a:spcPts val="0"/>
                        </a:spcAft>
                      </a:pPr>
                      <a:r>
                        <a:rPr lang="en-US" sz="1200">
                          <a:effectLst/>
                          <a:latin typeface="+mn-lt"/>
                        </a:rPr>
                        <a:t>Instructor Changes</a:t>
                      </a:r>
                      <a:endParaRPr lang="en-US" sz="1200">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X</a:t>
                      </a: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extLst>
                  <a:ext uri="{0D108BD9-81ED-4DB2-BD59-A6C34878D82A}">
                    <a16:rowId xmlns:a16="http://schemas.microsoft.com/office/drawing/2014/main" val="1511506045"/>
                  </a:ext>
                </a:extLst>
              </a:tr>
              <a:tr h="372840">
                <a:tc>
                  <a:txBody>
                    <a:bodyPr/>
                    <a:lstStyle/>
                    <a:p>
                      <a:pPr marL="0" marR="0" algn="ctr">
                        <a:lnSpc>
                          <a:spcPct val="107000"/>
                        </a:lnSpc>
                        <a:spcBef>
                          <a:spcPts val="0"/>
                        </a:spcBef>
                        <a:spcAft>
                          <a:spcPts val="0"/>
                        </a:spcAft>
                      </a:pPr>
                      <a:r>
                        <a:rPr lang="en-US" sz="1200">
                          <a:effectLst/>
                          <a:latin typeface="+mn-lt"/>
                        </a:rPr>
                        <a:t>Max Enrollment Changes*</a:t>
                      </a:r>
                      <a:endParaRPr lang="en-US" sz="1200">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X</a:t>
                      </a: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extLst>
                  <a:ext uri="{0D108BD9-81ED-4DB2-BD59-A6C34878D82A}">
                    <a16:rowId xmlns:a16="http://schemas.microsoft.com/office/drawing/2014/main" val="583223487"/>
                  </a:ext>
                </a:extLst>
              </a:tr>
              <a:tr h="340883">
                <a:tc>
                  <a:txBody>
                    <a:bodyPr/>
                    <a:lstStyle/>
                    <a:p>
                      <a:pPr marL="0" marR="0" algn="ctr">
                        <a:lnSpc>
                          <a:spcPct val="107000"/>
                        </a:lnSpc>
                        <a:spcBef>
                          <a:spcPts val="0"/>
                        </a:spcBef>
                        <a:spcAft>
                          <a:spcPts val="0"/>
                        </a:spcAft>
                      </a:pPr>
                      <a:r>
                        <a:rPr lang="en-US" sz="1200">
                          <a:effectLst/>
                          <a:latin typeface="+mn-lt"/>
                        </a:rPr>
                        <a:t>Cross-list or “Un” Cross-list Sections</a:t>
                      </a:r>
                      <a:endParaRPr lang="en-US" sz="1200">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X</a:t>
                      </a: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extLst>
                  <a:ext uri="{0D108BD9-81ED-4DB2-BD59-A6C34878D82A}">
                    <a16:rowId xmlns:a16="http://schemas.microsoft.com/office/drawing/2014/main" val="3259681174"/>
                  </a:ext>
                </a:extLst>
              </a:tr>
              <a:tr h="362189">
                <a:tc>
                  <a:txBody>
                    <a:bodyPr/>
                    <a:lstStyle/>
                    <a:p>
                      <a:pPr marL="0" marR="0" algn="ctr">
                        <a:lnSpc>
                          <a:spcPct val="107000"/>
                        </a:lnSpc>
                        <a:spcBef>
                          <a:spcPts val="0"/>
                        </a:spcBef>
                        <a:spcAft>
                          <a:spcPts val="0"/>
                        </a:spcAft>
                      </a:pPr>
                      <a:r>
                        <a:rPr lang="en-US" sz="1200">
                          <a:effectLst/>
                          <a:latin typeface="+mn-lt"/>
                        </a:rPr>
                        <a:t>Cross-list Enrollment Changes*</a:t>
                      </a:r>
                      <a:endParaRPr lang="en-US" sz="1200">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X</a:t>
                      </a: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extLst>
                  <a:ext uri="{0D108BD9-81ED-4DB2-BD59-A6C34878D82A}">
                    <a16:rowId xmlns:a16="http://schemas.microsoft.com/office/drawing/2014/main" val="1737871612"/>
                  </a:ext>
                </a:extLst>
              </a:tr>
              <a:tr h="415453">
                <a:tc>
                  <a:txBody>
                    <a:bodyPr/>
                    <a:lstStyle/>
                    <a:p>
                      <a:pPr marL="0" marR="0" algn="ctr">
                        <a:lnSpc>
                          <a:spcPct val="107000"/>
                        </a:lnSpc>
                        <a:spcBef>
                          <a:spcPts val="0"/>
                        </a:spcBef>
                        <a:spcAft>
                          <a:spcPts val="0"/>
                        </a:spcAft>
                      </a:pPr>
                      <a:r>
                        <a:rPr lang="en-US" sz="1200">
                          <a:effectLst/>
                          <a:latin typeface="+mn-lt"/>
                          <a:ea typeface="Calibri" panose="020F0502020204030204" pitchFamily="34" charset="0"/>
                          <a:cs typeface="Times New Roman" panose="02020603050405020304" pitchFamily="18" charset="0"/>
                        </a:rPr>
                        <a:t>Room Request</a:t>
                      </a:r>
                    </a:p>
                  </a:txBody>
                  <a:tcPr marL="55565" marR="55565"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X</a:t>
                      </a: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extLst>
                  <a:ext uri="{0D108BD9-81ED-4DB2-BD59-A6C34878D82A}">
                    <a16:rowId xmlns:a16="http://schemas.microsoft.com/office/drawing/2014/main" val="2116379154"/>
                  </a:ext>
                </a:extLst>
              </a:tr>
              <a:tr h="383494">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r>
                        <a:rPr lang="en-US" sz="1200">
                          <a:effectLst/>
                          <a:latin typeface="+mn-lt"/>
                          <a:ea typeface="Calibri" panose="020F0502020204030204" pitchFamily="34" charset="0"/>
                          <a:cs typeface="Times New Roman" panose="02020603050405020304" pitchFamily="18" charset="0"/>
                        </a:rPr>
                        <a:t>Fee Addition/Removal</a:t>
                      </a:r>
                    </a:p>
                  </a:txBody>
                  <a:tcPr marL="55565" marR="55565"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X</a:t>
                      </a: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extLst>
                  <a:ext uri="{0D108BD9-81ED-4DB2-BD59-A6C34878D82A}">
                    <a16:rowId xmlns:a16="http://schemas.microsoft.com/office/drawing/2014/main" val="249179087"/>
                  </a:ext>
                </a:extLst>
              </a:tr>
              <a:tr h="322598">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r>
                        <a:rPr lang="en-US" sz="1200" dirty="0">
                          <a:effectLst/>
                          <a:latin typeface="+mn-lt"/>
                          <a:ea typeface="Calibri" panose="020F0502020204030204" pitchFamily="34" charset="0"/>
                          <a:cs typeface="Times New Roman" panose="02020603050405020304" pitchFamily="18" charset="0"/>
                        </a:rPr>
                        <a:t>Section Restriction Changes/Additions</a:t>
                      </a:r>
                    </a:p>
                  </a:txBody>
                  <a:tcPr marL="55565" marR="55565"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X</a:t>
                      </a: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extLst>
                  <a:ext uri="{0D108BD9-81ED-4DB2-BD59-A6C34878D82A}">
                    <a16:rowId xmlns:a16="http://schemas.microsoft.com/office/drawing/2014/main" val="3211619534"/>
                  </a:ext>
                </a:extLst>
              </a:tr>
            </a:tbl>
          </a:graphicData>
        </a:graphic>
      </p:graphicFrame>
    </p:spTree>
    <p:extLst>
      <p:ext uri="{BB962C8B-B14F-4D97-AF65-F5344CB8AC3E}">
        <p14:creationId xmlns:p14="http://schemas.microsoft.com/office/powerpoint/2010/main" val="3983599617"/>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372D4E-0FE5-D05F-53CA-8540FE77E0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AE255D-63F6-B31D-5FCE-95AE4C7F911E}"/>
              </a:ext>
            </a:extLst>
          </p:cNvPr>
          <p:cNvSpPr txBox="1">
            <a:spLocks/>
          </p:cNvSpPr>
          <p:nvPr/>
        </p:nvSpPr>
        <p:spPr>
          <a:xfrm>
            <a:off x="436625" y="1627145"/>
            <a:ext cx="8270748" cy="1325563"/>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2"/>
                </a:solidFill>
                <a:latin typeface="+mj-lt"/>
                <a:ea typeface="+mj-ea"/>
                <a:cs typeface="+mj-cs"/>
              </a:defRPr>
            </a:lvl1pPr>
          </a:lstStyle>
          <a:p>
            <a:r>
              <a:rPr lang="en-US"/>
              <a:t>Refine Mode</a:t>
            </a:r>
          </a:p>
        </p:txBody>
      </p:sp>
      <p:cxnSp>
        <p:nvCxnSpPr>
          <p:cNvPr id="4" name="Straight Connector 3">
            <a:extLst>
              <a:ext uri="{FF2B5EF4-FFF2-40B4-BE49-F238E27FC236}">
                <a16:creationId xmlns:a16="http://schemas.microsoft.com/office/drawing/2014/main" id="{110DA962-DDE7-AB74-0EE2-2612F23CBC0D}"/>
              </a:ext>
            </a:extLst>
          </p:cNvPr>
          <p:cNvCxnSpPr/>
          <p:nvPr/>
        </p:nvCxnSpPr>
        <p:spPr>
          <a:xfrm>
            <a:off x="202758" y="2791511"/>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Title 1">
            <a:extLst>
              <a:ext uri="{FF2B5EF4-FFF2-40B4-BE49-F238E27FC236}">
                <a16:creationId xmlns:a16="http://schemas.microsoft.com/office/drawing/2014/main" id="{7F5B9942-94CA-AAB2-D03C-372FBA6B45A5}"/>
              </a:ext>
            </a:extLst>
          </p:cNvPr>
          <p:cNvSpPr txBox="1">
            <a:spLocks/>
          </p:cNvSpPr>
          <p:nvPr/>
        </p:nvSpPr>
        <p:spPr>
          <a:xfrm>
            <a:off x="436625" y="2583829"/>
            <a:ext cx="8270748" cy="1325563"/>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2"/>
                </a:solidFill>
                <a:latin typeface="+mj-lt"/>
                <a:ea typeface="+mj-ea"/>
                <a:cs typeface="+mj-cs"/>
              </a:defRPr>
            </a:lvl1pPr>
          </a:lstStyle>
          <a:p>
            <a:r>
              <a:rPr lang="en-US" sz="2800"/>
              <a:t>Proof Phase</a:t>
            </a:r>
          </a:p>
        </p:txBody>
      </p:sp>
    </p:spTree>
    <p:extLst>
      <p:ext uri="{BB962C8B-B14F-4D97-AF65-F5344CB8AC3E}">
        <p14:creationId xmlns:p14="http://schemas.microsoft.com/office/powerpoint/2010/main" val="806379181"/>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206255-8E2E-6994-200A-CE17A11CC2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A0B426-B748-F5D3-B173-2481E1FC38BF}"/>
              </a:ext>
            </a:extLst>
          </p:cNvPr>
          <p:cNvSpPr>
            <a:spLocks noGrp="1"/>
          </p:cNvSpPr>
          <p:nvPr>
            <p:ph type="title"/>
          </p:nvPr>
        </p:nvSpPr>
        <p:spPr>
          <a:xfrm>
            <a:off x="202759" y="22886"/>
            <a:ext cx="8738483" cy="533159"/>
          </a:xfrm>
        </p:spPr>
        <p:txBody>
          <a:bodyPr>
            <a:noAutofit/>
          </a:bodyPr>
          <a:lstStyle/>
          <a:p>
            <a:r>
              <a:rPr lang="en-US" sz="3600"/>
              <a:t>CLSS, myBanner, Or Email Us</a:t>
            </a:r>
          </a:p>
        </p:txBody>
      </p:sp>
      <p:cxnSp>
        <p:nvCxnSpPr>
          <p:cNvPr id="5" name="Straight Connector 4">
            <a:extLst>
              <a:ext uri="{FF2B5EF4-FFF2-40B4-BE49-F238E27FC236}">
                <a16:creationId xmlns:a16="http://schemas.microsoft.com/office/drawing/2014/main" id="{7CCFF107-F6B4-1E6D-F60E-4B2B4BE7F4CA}"/>
              </a:ext>
            </a:extLst>
          </p:cNvPr>
          <p:cNvCxnSpPr>
            <a:cxnSpLocks/>
          </p:cNvCxnSpPr>
          <p:nvPr/>
        </p:nvCxnSpPr>
        <p:spPr>
          <a:xfrm>
            <a:off x="202759" y="597080"/>
            <a:ext cx="8738483" cy="0"/>
          </a:xfrm>
          <a:prstGeom prst="line">
            <a:avLst/>
          </a:prstGeom>
        </p:spPr>
        <p:style>
          <a:lnRef idx="2">
            <a:schemeClr val="accent1"/>
          </a:lnRef>
          <a:fillRef idx="0">
            <a:schemeClr val="accent1"/>
          </a:fillRef>
          <a:effectRef idx="1">
            <a:schemeClr val="accent1"/>
          </a:effectRef>
          <a:fontRef idx="minor">
            <a:schemeClr val="tx1"/>
          </a:fontRef>
        </p:style>
      </p:cxnSp>
      <p:graphicFrame>
        <p:nvGraphicFramePr>
          <p:cNvPr id="3" name="Table 2">
            <a:extLst>
              <a:ext uri="{FF2B5EF4-FFF2-40B4-BE49-F238E27FC236}">
                <a16:creationId xmlns:a16="http://schemas.microsoft.com/office/drawing/2014/main" id="{327A9227-4278-A8DD-2C36-56133486A407}"/>
              </a:ext>
            </a:extLst>
          </p:cNvPr>
          <p:cNvGraphicFramePr>
            <a:graphicFrameLocks noGrp="1"/>
          </p:cNvGraphicFramePr>
          <p:nvPr>
            <p:extLst>
              <p:ext uri="{D42A27DB-BD31-4B8C-83A1-F6EECF244321}">
                <p14:modId xmlns:p14="http://schemas.microsoft.com/office/powerpoint/2010/main" val="702073916"/>
              </p:ext>
            </p:extLst>
          </p:nvPr>
        </p:nvGraphicFramePr>
        <p:xfrm>
          <a:off x="111319" y="720545"/>
          <a:ext cx="8905460" cy="4805267"/>
        </p:xfrm>
        <a:graphic>
          <a:graphicData uri="http://schemas.openxmlformats.org/drawingml/2006/table">
            <a:tbl>
              <a:tblPr firstRow="1" firstCol="1" bandRow="1">
                <a:tableStyleId>{5C22544A-7EE6-4342-B048-85BDC9FD1C3A}</a:tableStyleId>
              </a:tblPr>
              <a:tblGrid>
                <a:gridCol w="4659464">
                  <a:extLst>
                    <a:ext uri="{9D8B030D-6E8A-4147-A177-3AD203B41FA5}">
                      <a16:colId xmlns:a16="http://schemas.microsoft.com/office/drawing/2014/main" val="3425949433"/>
                    </a:ext>
                  </a:extLst>
                </a:gridCol>
                <a:gridCol w="1486894">
                  <a:extLst>
                    <a:ext uri="{9D8B030D-6E8A-4147-A177-3AD203B41FA5}">
                      <a16:colId xmlns:a16="http://schemas.microsoft.com/office/drawing/2014/main" val="3456874243"/>
                    </a:ext>
                  </a:extLst>
                </a:gridCol>
                <a:gridCol w="1033669">
                  <a:extLst>
                    <a:ext uri="{9D8B030D-6E8A-4147-A177-3AD203B41FA5}">
                      <a16:colId xmlns:a16="http://schemas.microsoft.com/office/drawing/2014/main" val="2757532669"/>
                    </a:ext>
                  </a:extLst>
                </a:gridCol>
                <a:gridCol w="1725433">
                  <a:extLst>
                    <a:ext uri="{9D8B030D-6E8A-4147-A177-3AD203B41FA5}">
                      <a16:colId xmlns:a16="http://schemas.microsoft.com/office/drawing/2014/main" val="873596874"/>
                    </a:ext>
                  </a:extLst>
                </a:gridCol>
              </a:tblGrid>
              <a:tr h="430418">
                <a:tc>
                  <a:txBody>
                    <a:bodyPr/>
                    <a:lstStyle/>
                    <a:p>
                      <a:pPr marL="0" marR="0" algn="ctr">
                        <a:lnSpc>
                          <a:spcPct val="107000"/>
                        </a:lnSpc>
                        <a:spcBef>
                          <a:spcPts val="0"/>
                        </a:spcBef>
                        <a:spcAft>
                          <a:spcPts val="0"/>
                        </a:spcAft>
                      </a:pPr>
                      <a:r>
                        <a:rPr lang="en-US" sz="1200" dirty="0">
                          <a:effectLst/>
                          <a:latin typeface="+mn-lt"/>
                        </a:rPr>
                        <a:t> </a:t>
                      </a:r>
                      <a:endParaRPr lang="en-US" sz="1200" dirty="0">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a:effectLst/>
                          <a:latin typeface="+mn-lt"/>
                        </a:rPr>
                        <a:t>CLSS</a:t>
                      </a:r>
                      <a:endParaRPr lang="en-US" sz="1200">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a:effectLst/>
                          <a:latin typeface="+mn-lt"/>
                        </a:rPr>
                        <a:t>myBanner</a:t>
                      </a:r>
                      <a:endParaRPr lang="en-US" sz="1200">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a:effectLst/>
                          <a:latin typeface="+mn-lt"/>
                          <a:ea typeface="Calibri" panose="020F0502020204030204" pitchFamily="34" charset="0"/>
                          <a:cs typeface="Times New Roman" panose="02020603050405020304" pitchFamily="18" charset="0"/>
                        </a:rPr>
                        <a:t>Email Us</a:t>
                      </a:r>
                    </a:p>
                  </a:txBody>
                  <a:tcPr marL="55565" marR="55565" marT="0" marB="0" anchor="ctr"/>
                </a:tc>
                <a:extLst>
                  <a:ext uri="{0D108BD9-81ED-4DB2-BD59-A6C34878D82A}">
                    <a16:rowId xmlns:a16="http://schemas.microsoft.com/office/drawing/2014/main" val="1762521040"/>
                  </a:ext>
                </a:extLst>
              </a:tr>
              <a:tr h="283828">
                <a:tc>
                  <a:txBody>
                    <a:bodyPr/>
                    <a:lstStyle/>
                    <a:p>
                      <a:pPr marL="0" marR="0" algn="ctr">
                        <a:lnSpc>
                          <a:spcPct val="107000"/>
                        </a:lnSpc>
                        <a:spcBef>
                          <a:spcPts val="0"/>
                        </a:spcBef>
                        <a:spcAft>
                          <a:spcPts val="0"/>
                        </a:spcAft>
                      </a:pPr>
                      <a:r>
                        <a:rPr lang="en-US" sz="1200">
                          <a:effectLst/>
                          <a:latin typeface="+mn-lt"/>
                        </a:rPr>
                        <a:t>Section Adds</a:t>
                      </a:r>
                      <a:endParaRPr lang="en-US" sz="1200">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X</a:t>
                      </a: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extLst>
                  <a:ext uri="{0D108BD9-81ED-4DB2-BD59-A6C34878D82A}">
                    <a16:rowId xmlns:a16="http://schemas.microsoft.com/office/drawing/2014/main" val="993305537"/>
                  </a:ext>
                </a:extLst>
              </a:tr>
              <a:tr h="587507">
                <a:tc>
                  <a:txBody>
                    <a:bodyPr/>
                    <a:lstStyle/>
                    <a:p>
                      <a:pPr marL="0" marR="0" algn="ctr">
                        <a:lnSpc>
                          <a:spcPct val="107000"/>
                        </a:lnSpc>
                        <a:spcBef>
                          <a:spcPts val="0"/>
                        </a:spcBef>
                        <a:spcAft>
                          <a:spcPts val="0"/>
                        </a:spcAft>
                      </a:pPr>
                      <a:r>
                        <a:rPr lang="en-US" sz="1200">
                          <a:effectLst/>
                          <a:latin typeface="+mn-lt"/>
                          <a:ea typeface="Calibri" panose="020F0502020204030204" pitchFamily="34" charset="0"/>
                          <a:cs typeface="Times New Roman" panose="02020603050405020304" pitchFamily="18" charset="0"/>
                        </a:rPr>
                        <a:t>DIS or Research Sections Additions for Starkville, Meridian, or Gulf Coast Campuses</a:t>
                      </a: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X</a:t>
                      </a: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extLst>
                  <a:ext uri="{0D108BD9-81ED-4DB2-BD59-A6C34878D82A}">
                    <a16:rowId xmlns:a16="http://schemas.microsoft.com/office/drawing/2014/main" val="2846601242"/>
                  </a:ext>
                </a:extLst>
              </a:tr>
              <a:tr h="430418">
                <a:tc>
                  <a:txBody>
                    <a:bodyPr/>
                    <a:lstStyle/>
                    <a:p>
                      <a:pPr marL="0" marR="0" algn="ctr">
                        <a:lnSpc>
                          <a:spcPct val="107000"/>
                        </a:lnSpc>
                        <a:spcBef>
                          <a:spcPts val="0"/>
                        </a:spcBef>
                        <a:spcAft>
                          <a:spcPts val="0"/>
                        </a:spcAft>
                        <a:tabLst>
                          <a:tab pos="1150620" algn="l"/>
                        </a:tabLst>
                      </a:pPr>
                      <a:r>
                        <a:rPr lang="en-US" sz="1200">
                          <a:effectLst/>
                          <a:latin typeface="+mn-lt"/>
                        </a:rPr>
                        <a:t>DIS or Research Section Additions for Online Education Campus</a:t>
                      </a:r>
                      <a:endParaRPr lang="en-US" sz="1200">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X</a:t>
                      </a: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extLst>
                  <a:ext uri="{0D108BD9-81ED-4DB2-BD59-A6C34878D82A}">
                    <a16:rowId xmlns:a16="http://schemas.microsoft.com/office/drawing/2014/main" val="2589681114"/>
                  </a:ext>
                </a:extLst>
              </a:tr>
              <a:tr h="338961">
                <a:tc>
                  <a:txBody>
                    <a:bodyPr/>
                    <a:lstStyle/>
                    <a:p>
                      <a:pPr marL="0" marR="0" algn="ctr">
                        <a:lnSpc>
                          <a:spcPct val="107000"/>
                        </a:lnSpc>
                        <a:spcBef>
                          <a:spcPts val="0"/>
                        </a:spcBef>
                        <a:spcAft>
                          <a:spcPts val="0"/>
                        </a:spcAft>
                      </a:pPr>
                      <a:r>
                        <a:rPr lang="en-US" sz="1200">
                          <a:effectLst/>
                          <a:latin typeface="+mn-lt"/>
                        </a:rPr>
                        <a:t>Section Changes/Cancellations</a:t>
                      </a:r>
                      <a:endParaRPr lang="en-US" sz="1200">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X</a:t>
                      </a: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extLst>
                  <a:ext uri="{0D108BD9-81ED-4DB2-BD59-A6C34878D82A}">
                    <a16:rowId xmlns:a16="http://schemas.microsoft.com/office/drawing/2014/main" val="2022101765"/>
                  </a:ext>
                </a:extLst>
              </a:tr>
              <a:tr h="333592">
                <a:tc>
                  <a:txBody>
                    <a:bodyPr/>
                    <a:lstStyle/>
                    <a:p>
                      <a:pPr marL="0" marR="0" algn="ctr">
                        <a:lnSpc>
                          <a:spcPct val="107000"/>
                        </a:lnSpc>
                        <a:spcBef>
                          <a:spcPts val="0"/>
                        </a:spcBef>
                        <a:spcAft>
                          <a:spcPts val="0"/>
                        </a:spcAft>
                      </a:pPr>
                      <a:r>
                        <a:rPr lang="en-US" sz="1200">
                          <a:effectLst/>
                          <a:latin typeface="+mn-lt"/>
                        </a:rPr>
                        <a:t>Instructor Addition to Faculty List</a:t>
                      </a:r>
                      <a:endParaRPr lang="en-US" sz="1200">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X or myBanner eForm</a:t>
                      </a:r>
                    </a:p>
                  </a:txBody>
                  <a:tcPr marL="55565" marR="55565" marT="0" marB="0" anchor="ctr"/>
                </a:tc>
                <a:extLst>
                  <a:ext uri="{0D108BD9-81ED-4DB2-BD59-A6C34878D82A}">
                    <a16:rowId xmlns:a16="http://schemas.microsoft.com/office/drawing/2014/main" val="3329531374"/>
                  </a:ext>
                </a:extLst>
              </a:tr>
              <a:tr h="333592">
                <a:tc>
                  <a:txBody>
                    <a:bodyPr/>
                    <a:lstStyle/>
                    <a:p>
                      <a:pPr marL="0" marR="0" algn="ctr">
                        <a:lnSpc>
                          <a:spcPct val="107000"/>
                        </a:lnSpc>
                        <a:spcBef>
                          <a:spcPts val="0"/>
                        </a:spcBef>
                        <a:spcAft>
                          <a:spcPts val="0"/>
                        </a:spcAft>
                      </a:pPr>
                      <a:r>
                        <a:rPr lang="en-US" sz="1200">
                          <a:effectLst/>
                          <a:latin typeface="+mn-lt"/>
                        </a:rPr>
                        <a:t>Instructor Changes</a:t>
                      </a:r>
                      <a:endParaRPr lang="en-US" sz="1200">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b="1" dirty="0">
                          <a:effectLst/>
                          <a:latin typeface="+mn-lt"/>
                          <a:ea typeface="Calibri" panose="020F0502020204030204" pitchFamily="34" charset="0"/>
                          <a:cs typeface="Times New Roman" panose="02020603050405020304" pitchFamily="18" charset="0"/>
                        </a:rPr>
                        <a:t>X</a:t>
                      </a:r>
                    </a:p>
                  </a:txBody>
                  <a:tcPr marL="55565" marR="55565"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X</a:t>
                      </a: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extLst>
                  <a:ext uri="{0D108BD9-81ED-4DB2-BD59-A6C34878D82A}">
                    <a16:rowId xmlns:a16="http://schemas.microsoft.com/office/drawing/2014/main" val="4223042966"/>
                  </a:ext>
                </a:extLst>
              </a:tr>
              <a:tr h="336397">
                <a:tc>
                  <a:txBody>
                    <a:bodyPr/>
                    <a:lstStyle/>
                    <a:p>
                      <a:pPr marL="0" marR="0" algn="ctr">
                        <a:lnSpc>
                          <a:spcPct val="107000"/>
                        </a:lnSpc>
                        <a:spcBef>
                          <a:spcPts val="0"/>
                        </a:spcBef>
                        <a:spcAft>
                          <a:spcPts val="0"/>
                        </a:spcAft>
                      </a:pPr>
                      <a:r>
                        <a:rPr lang="en-US" sz="1200">
                          <a:effectLst/>
                          <a:latin typeface="+mn-lt"/>
                        </a:rPr>
                        <a:t>Max Enrollment Changes*</a:t>
                      </a:r>
                      <a:endParaRPr lang="en-US" sz="1200">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X</a:t>
                      </a: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extLst>
                  <a:ext uri="{0D108BD9-81ED-4DB2-BD59-A6C34878D82A}">
                    <a16:rowId xmlns:a16="http://schemas.microsoft.com/office/drawing/2014/main" val="583223487"/>
                  </a:ext>
                </a:extLst>
              </a:tr>
              <a:tr h="335134">
                <a:tc>
                  <a:txBody>
                    <a:bodyPr/>
                    <a:lstStyle/>
                    <a:p>
                      <a:pPr marL="0" marR="0" algn="ctr">
                        <a:lnSpc>
                          <a:spcPct val="107000"/>
                        </a:lnSpc>
                        <a:spcBef>
                          <a:spcPts val="0"/>
                        </a:spcBef>
                        <a:spcAft>
                          <a:spcPts val="0"/>
                        </a:spcAft>
                      </a:pPr>
                      <a:r>
                        <a:rPr lang="en-US" sz="1200">
                          <a:effectLst/>
                          <a:latin typeface="+mn-lt"/>
                        </a:rPr>
                        <a:t>Cross-list or “Un” Cross-list Sections</a:t>
                      </a:r>
                      <a:endParaRPr lang="en-US" sz="1200">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X</a:t>
                      </a: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extLst>
                  <a:ext uri="{0D108BD9-81ED-4DB2-BD59-A6C34878D82A}">
                    <a16:rowId xmlns:a16="http://schemas.microsoft.com/office/drawing/2014/main" val="3259681174"/>
                  </a:ext>
                </a:extLst>
              </a:tr>
              <a:tr h="367831">
                <a:tc>
                  <a:txBody>
                    <a:bodyPr/>
                    <a:lstStyle/>
                    <a:p>
                      <a:pPr marL="0" marR="0" algn="ctr">
                        <a:lnSpc>
                          <a:spcPct val="107000"/>
                        </a:lnSpc>
                        <a:spcBef>
                          <a:spcPts val="0"/>
                        </a:spcBef>
                        <a:spcAft>
                          <a:spcPts val="0"/>
                        </a:spcAft>
                      </a:pPr>
                      <a:r>
                        <a:rPr lang="en-US" sz="1200">
                          <a:effectLst/>
                          <a:latin typeface="+mn-lt"/>
                        </a:rPr>
                        <a:t>Cross-list Enrollment Changes*</a:t>
                      </a:r>
                      <a:endParaRPr lang="en-US" sz="1200">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X</a:t>
                      </a: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extLst>
                  <a:ext uri="{0D108BD9-81ED-4DB2-BD59-A6C34878D82A}">
                    <a16:rowId xmlns:a16="http://schemas.microsoft.com/office/drawing/2014/main" val="1737871612"/>
                  </a:ext>
                </a:extLst>
              </a:tr>
              <a:tr h="376005">
                <a:tc>
                  <a:txBody>
                    <a:bodyPr/>
                    <a:lstStyle/>
                    <a:p>
                      <a:pPr marL="0" marR="0" algn="ctr">
                        <a:lnSpc>
                          <a:spcPct val="107000"/>
                        </a:lnSpc>
                        <a:spcBef>
                          <a:spcPts val="0"/>
                        </a:spcBef>
                        <a:spcAft>
                          <a:spcPts val="0"/>
                        </a:spcAft>
                      </a:pPr>
                      <a:r>
                        <a:rPr lang="en-US" sz="1200">
                          <a:effectLst/>
                          <a:latin typeface="+mn-lt"/>
                          <a:ea typeface="Calibri" panose="020F0502020204030204" pitchFamily="34" charset="0"/>
                          <a:cs typeface="Times New Roman" panose="02020603050405020304" pitchFamily="18" charset="0"/>
                        </a:rPr>
                        <a:t>Room Request/Change</a:t>
                      </a: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X</a:t>
                      </a:r>
                    </a:p>
                  </a:txBody>
                  <a:tcPr marL="55565" marR="55565" marT="0" marB="0" anchor="ctr"/>
                </a:tc>
                <a:extLst>
                  <a:ext uri="{0D108BD9-81ED-4DB2-BD59-A6C34878D82A}">
                    <a16:rowId xmlns:a16="http://schemas.microsoft.com/office/drawing/2014/main" val="712605935"/>
                  </a:ext>
                </a:extLst>
              </a:tr>
              <a:tr h="294265">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r>
                        <a:rPr lang="en-US" sz="1200">
                          <a:effectLst/>
                          <a:latin typeface="+mn-lt"/>
                          <a:ea typeface="Calibri" panose="020F0502020204030204" pitchFamily="34" charset="0"/>
                          <a:cs typeface="Times New Roman" panose="02020603050405020304" pitchFamily="18" charset="0"/>
                        </a:rPr>
                        <a:t>Fee Addition/Removal</a:t>
                      </a: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X</a:t>
                      </a:r>
                    </a:p>
                  </a:txBody>
                  <a:tcPr marL="55565" marR="55565" marT="0" marB="0" anchor="ctr"/>
                </a:tc>
                <a:extLst>
                  <a:ext uri="{0D108BD9-81ED-4DB2-BD59-A6C34878D82A}">
                    <a16:rowId xmlns:a16="http://schemas.microsoft.com/office/drawing/2014/main" val="3991989794"/>
                  </a:ext>
                </a:extLst>
              </a:tr>
              <a:tr h="357319">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r>
                        <a:rPr lang="en-US" sz="1200" dirty="0">
                          <a:effectLst/>
                          <a:latin typeface="+mn-lt"/>
                          <a:ea typeface="Calibri" panose="020F0502020204030204" pitchFamily="34" charset="0"/>
                          <a:cs typeface="Times New Roman" panose="02020603050405020304" pitchFamily="18" charset="0"/>
                        </a:rPr>
                        <a:t>Section Restriction Changes/Additions</a:t>
                      </a:r>
                    </a:p>
                  </a:txBody>
                  <a:tcPr marL="55565" marR="55565"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X</a:t>
                      </a: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dirty="0">
                        <a:effectLst/>
                        <a:latin typeface="+mn-lt"/>
                        <a:ea typeface="Calibri" panose="020F0502020204030204" pitchFamily="34" charset="0"/>
                        <a:cs typeface="Times New Roman" panose="02020603050405020304" pitchFamily="18" charset="0"/>
                      </a:endParaRPr>
                    </a:p>
                  </a:txBody>
                  <a:tcPr marL="55565" marR="55565" marT="0" marB="0" anchor="ctr"/>
                </a:tc>
                <a:extLst>
                  <a:ext uri="{0D108BD9-81ED-4DB2-BD59-A6C34878D82A}">
                    <a16:rowId xmlns:a16="http://schemas.microsoft.com/office/drawing/2014/main" val="4094280709"/>
                  </a:ext>
                </a:extLst>
              </a:tr>
            </a:tbl>
          </a:graphicData>
        </a:graphic>
      </p:graphicFrame>
      <p:sp>
        <p:nvSpPr>
          <p:cNvPr id="4" name="TextBox 3">
            <a:extLst>
              <a:ext uri="{FF2B5EF4-FFF2-40B4-BE49-F238E27FC236}">
                <a16:creationId xmlns:a16="http://schemas.microsoft.com/office/drawing/2014/main" id="{19C1882E-B1A5-7531-3195-B2C31A4CF3DC}"/>
              </a:ext>
            </a:extLst>
          </p:cNvPr>
          <p:cNvSpPr txBox="1"/>
          <p:nvPr/>
        </p:nvSpPr>
        <p:spPr>
          <a:xfrm>
            <a:off x="0" y="5565422"/>
            <a:ext cx="9144000" cy="307777"/>
          </a:xfrm>
          <a:prstGeom prst="rect">
            <a:avLst/>
          </a:prstGeom>
          <a:noFill/>
        </p:spPr>
        <p:txBody>
          <a:bodyPr wrap="square">
            <a:spAutoFit/>
          </a:bodyPr>
          <a:lstStyle/>
          <a:p>
            <a:r>
              <a:rPr lang="en-US" sz="1400"/>
              <a:t>*Please remember to send us the CRN or netid of a student/instructor when requesting something through email.</a:t>
            </a:r>
          </a:p>
        </p:txBody>
      </p:sp>
    </p:spTree>
    <p:extLst>
      <p:ext uri="{BB962C8B-B14F-4D97-AF65-F5344CB8AC3E}">
        <p14:creationId xmlns:p14="http://schemas.microsoft.com/office/powerpoint/2010/main" val="1380181065"/>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163255-DB08-83E3-4079-6A2E978595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362047-C8B0-1236-3384-BFD81101ADEE}"/>
              </a:ext>
            </a:extLst>
          </p:cNvPr>
          <p:cNvSpPr txBox="1">
            <a:spLocks/>
          </p:cNvSpPr>
          <p:nvPr/>
        </p:nvSpPr>
        <p:spPr>
          <a:xfrm>
            <a:off x="436625" y="1627145"/>
            <a:ext cx="8270748" cy="1325563"/>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2"/>
                </a:solidFill>
                <a:latin typeface="+mj-lt"/>
                <a:ea typeface="+mj-ea"/>
                <a:cs typeface="+mj-cs"/>
              </a:defRPr>
            </a:lvl1pPr>
          </a:lstStyle>
          <a:p>
            <a:r>
              <a:rPr lang="en-US"/>
              <a:t>Refine Mode</a:t>
            </a:r>
          </a:p>
        </p:txBody>
      </p:sp>
      <p:cxnSp>
        <p:nvCxnSpPr>
          <p:cNvPr id="4" name="Straight Connector 3">
            <a:extLst>
              <a:ext uri="{FF2B5EF4-FFF2-40B4-BE49-F238E27FC236}">
                <a16:creationId xmlns:a16="http://schemas.microsoft.com/office/drawing/2014/main" id="{8AB74E82-F16D-60DA-0218-C4FCA98FF6A8}"/>
              </a:ext>
            </a:extLst>
          </p:cNvPr>
          <p:cNvCxnSpPr/>
          <p:nvPr/>
        </p:nvCxnSpPr>
        <p:spPr>
          <a:xfrm>
            <a:off x="202758" y="2791511"/>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Title 1">
            <a:extLst>
              <a:ext uri="{FF2B5EF4-FFF2-40B4-BE49-F238E27FC236}">
                <a16:creationId xmlns:a16="http://schemas.microsoft.com/office/drawing/2014/main" id="{F60450F1-4A4E-4635-098B-2EC5EF81A837}"/>
              </a:ext>
            </a:extLst>
          </p:cNvPr>
          <p:cNvSpPr txBox="1">
            <a:spLocks/>
          </p:cNvSpPr>
          <p:nvPr/>
        </p:nvSpPr>
        <p:spPr>
          <a:xfrm>
            <a:off x="436625" y="2583829"/>
            <a:ext cx="8270748" cy="1325563"/>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2"/>
                </a:solidFill>
                <a:latin typeface="+mj-lt"/>
                <a:ea typeface="+mj-ea"/>
                <a:cs typeface="+mj-cs"/>
              </a:defRPr>
            </a:lvl1pPr>
          </a:lstStyle>
          <a:p>
            <a:r>
              <a:rPr lang="en-US" sz="2800"/>
              <a:t>Publish Phase</a:t>
            </a:r>
          </a:p>
        </p:txBody>
      </p:sp>
    </p:spTree>
    <p:extLst>
      <p:ext uri="{BB962C8B-B14F-4D97-AF65-F5344CB8AC3E}">
        <p14:creationId xmlns:p14="http://schemas.microsoft.com/office/powerpoint/2010/main" val="1640084470"/>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7FFFBC-B609-684D-10C2-AC31410071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8BB8F2-1770-AE25-9DC8-63004FA34164}"/>
              </a:ext>
            </a:extLst>
          </p:cNvPr>
          <p:cNvSpPr>
            <a:spLocks noGrp="1"/>
          </p:cNvSpPr>
          <p:nvPr>
            <p:ph type="title"/>
          </p:nvPr>
        </p:nvSpPr>
        <p:spPr>
          <a:xfrm>
            <a:off x="202759" y="22886"/>
            <a:ext cx="8738483" cy="533159"/>
          </a:xfrm>
        </p:spPr>
        <p:txBody>
          <a:bodyPr>
            <a:noAutofit/>
          </a:bodyPr>
          <a:lstStyle/>
          <a:p>
            <a:r>
              <a:rPr lang="en-US" sz="3600"/>
              <a:t>CLSS, myBanner, Or Email Us</a:t>
            </a:r>
          </a:p>
        </p:txBody>
      </p:sp>
      <p:cxnSp>
        <p:nvCxnSpPr>
          <p:cNvPr id="5" name="Straight Connector 4">
            <a:extLst>
              <a:ext uri="{FF2B5EF4-FFF2-40B4-BE49-F238E27FC236}">
                <a16:creationId xmlns:a16="http://schemas.microsoft.com/office/drawing/2014/main" id="{242B6668-9C64-68AE-C586-7C78AA6EF88E}"/>
              </a:ext>
            </a:extLst>
          </p:cNvPr>
          <p:cNvCxnSpPr>
            <a:cxnSpLocks/>
          </p:cNvCxnSpPr>
          <p:nvPr/>
        </p:nvCxnSpPr>
        <p:spPr>
          <a:xfrm>
            <a:off x="202759" y="597080"/>
            <a:ext cx="8738483" cy="0"/>
          </a:xfrm>
          <a:prstGeom prst="line">
            <a:avLst/>
          </a:prstGeom>
        </p:spPr>
        <p:style>
          <a:lnRef idx="2">
            <a:schemeClr val="accent1"/>
          </a:lnRef>
          <a:fillRef idx="0">
            <a:schemeClr val="accent1"/>
          </a:fillRef>
          <a:effectRef idx="1">
            <a:schemeClr val="accent1"/>
          </a:effectRef>
          <a:fontRef idx="minor">
            <a:schemeClr val="tx1"/>
          </a:fontRef>
        </p:style>
      </p:cxnSp>
      <p:graphicFrame>
        <p:nvGraphicFramePr>
          <p:cNvPr id="3" name="Table 2">
            <a:extLst>
              <a:ext uri="{FF2B5EF4-FFF2-40B4-BE49-F238E27FC236}">
                <a16:creationId xmlns:a16="http://schemas.microsoft.com/office/drawing/2014/main" id="{9BEEE173-89AF-9881-FD83-830FA0759DCB}"/>
              </a:ext>
            </a:extLst>
          </p:cNvPr>
          <p:cNvGraphicFramePr>
            <a:graphicFrameLocks noGrp="1"/>
          </p:cNvGraphicFramePr>
          <p:nvPr>
            <p:extLst>
              <p:ext uri="{D42A27DB-BD31-4B8C-83A1-F6EECF244321}">
                <p14:modId xmlns:p14="http://schemas.microsoft.com/office/powerpoint/2010/main" val="3192648714"/>
              </p:ext>
            </p:extLst>
          </p:nvPr>
        </p:nvGraphicFramePr>
        <p:xfrm>
          <a:off x="63610" y="720546"/>
          <a:ext cx="8969072" cy="4797171"/>
        </p:xfrm>
        <a:graphic>
          <a:graphicData uri="http://schemas.openxmlformats.org/drawingml/2006/table">
            <a:tbl>
              <a:tblPr firstRow="1" firstCol="1" bandRow="1">
                <a:tableStyleId>{5C22544A-7EE6-4342-B048-85BDC9FD1C3A}</a:tableStyleId>
              </a:tblPr>
              <a:tblGrid>
                <a:gridCol w="4603806">
                  <a:extLst>
                    <a:ext uri="{9D8B030D-6E8A-4147-A177-3AD203B41FA5}">
                      <a16:colId xmlns:a16="http://schemas.microsoft.com/office/drawing/2014/main" val="3425949433"/>
                    </a:ext>
                  </a:extLst>
                </a:gridCol>
                <a:gridCol w="1256306">
                  <a:extLst>
                    <a:ext uri="{9D8B030D-6E8A-4147-A177-3AD203B41FA5}">
                      <a16:colId xmlns:a16="http://schemas.microsoft.com/office/drawing/2014/main" val="3456874243"/>
                    </a:ext>
                  </a:extLst>
                </a:gridCol>
                <a:gridCol w="1359673">
                  <a:extLst>
                    <a:ext uri="{9D8B030D-6E8A-4147-A177-3AD203B41FA5}">
                      <a16:colId xmlns:a16="http://schemas.microsoft.com/office/drawing/2014/main" val="2757532669"/>
                    </a:ext>
                  </a:extLst>
                </a:gridCol>
                <a:gridCol w="1749287">
                  <a:extLst>
                    <a:ext uri="{9D8B030D-6E8A-4147-A177-3AD203B41FA5}">
                      <a16:colId xmlns:a16="http://schemas.microsoft.com/office/drawing/2014/main" val="873596874"/>
                    </a:ext>
                  </a:extLst>
                </a:gridCol>
              </a:tblGrid>
              <a:tr h="498843">
                <a:tc>
                  <a:txBody>
                    <a:bodyPr/>
                    <a:lstStyle/>
                    <a:p>
                      <a:pPr marL="0" marR="0" algn="ctr">
                        <a:lnSpc>
                          <a:spcPct val="107000"/>
                        </a:lnSpc>
                        <a:spcBef>
                          <a:spcPts val="0"/>
                        </a:spcBef>
                        <a:spcAft>
                          <a:spcPts val="0"/>
                        </a:spcAft>
                      </a:pPr>
                      <a:r>
                        <a:rPr lang="en-US" sz="1200" dirty="0">
                          <a:effectLst/>
                          <a:latin typeface="+mn-lt"/>
                        </a:rPr>
                        <a:t> </a:t>
                      </a:r>
                      <a:endParaRPr lang="en-US" sz="1200" dirty="0">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a:effectLst/>
                          <a:latin typeface="+mn-lt"/>
                        </a:rPr>
                        <a:t>CLSS</a:t>
                      </a:r>
                      <a:endParaRPr lang="en-US" sz="1200">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a:effectLst/>
                          <a:latin typeface="+mn-lt"/>
                        </a:rPr>
                        <a:t>myBanner</a:t>
                      </a:r>
                      <a:endParaRPr lang="en-US" sz="1200">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a:effectLst/>
                          <a:latin typeface="+mn-lt"/>
                          <a:ea typeface="Calibri" panose="020F0502020204030204" pitchFamily="34" charset="0"/>
                          <a:cs typeface="Times New Roman" panose="02020603050405020304" pitchFamily="18" charset="0"/>
                        </a:rPr>
                        <a:t>Email Us</a:t>
                      </a:r>
                    </a:p>
                  </a:txBody>
                  <a:tcPr marL="55565" marR="55565" marT="0" marB="0" anchor="ctr"/>
                </a:tc>
                <a:extLst>
                  <a:ext uri="{0D108BD9-81ED-4DB2-BD59-A6C34878D82A}">
                    <a16:rowId xmlns:a16="http://schemas.microsoft.com/office/drawing/2014/main" val="1762521040"/>
                  </a:ext>
                </a:extLst>
              </a:tr>
              <a:tr h="338422">
                <a:tc>
                  <a:txBody>
                    <a:bodyPr/>
                    <a:lstStyle/>
                    <a:p>
                      <a:pPr marL="0" marR="0" algn="ctr">
                        <a:lnSpc>
                          <a:spcPct val="107000"/>
                        </a:lnSpc>
                        <a:spcBef>
                          <a:spcPts val="0"/>
                        </a:spcBef>
                        <a:spcAft>
                          <a:spcPts val="0"/>
                        </a:spcAft>
                      </a:pPr>
                      <a:r>
                        <a:rPr lang="en-US" sz="1200">
                          <a:effectLst/>
                          <a:latin typeface="+mn-lt"/>
                        </a:rPr>
                        <a:t>Section Adds</a:t>
                      </a:r>
                      <a:endParaRPr lang="en-US" sz="1200">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X</a:t>
                      </a: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extLst>
                  <a:ext uri="{0D108BD9-81ED-4DB2-BD59-A6C34878D82A}">
                    <a16:rowId xmlns:a16="http://schemas.microsoft.com/office/drawing/2014/main" val="993305537"/>
                  </a:ext>
                </a:extLst>
              </a:tr>
              <a:tr h="498843">
                <a:tc>
                  <a:txBody>
                    <a:bodyPr/>
                    <a:lstStyle/>
                    <a:p>
                      <a:pPr marL="0" marR="0" algn="ctr">
                        <a:lnSpc>
                          <a:spcPct val="107000"/>
                        </a:lnSpc>
                        <a:spcBef>
                          <a:spcPts val="0"/>
                        </a:spcBef>
                        <a:spcAft>
                          <a:spcPts val="0"/>
                        </a:spcAft>
                      </a:pPr>
                      <a:r>
                        <a:rPr lang="en-US" sz="1200">
                          <a:effectLst/>
                          <a:latin typeface="+mn-lt"/>
                          <a:ea typeface="Calibri" panose="020F0502020204030204" pitchFamily="34" charset="0"/>
                          <a:cs typeface="Times New Roman" panose="02020603050405020304" pitchFamily="18" charset="0"/>
                        </a:rPr>
                        <a:t>DIS or Research Sections Additions for Starkville, Meridian, or Gulf Coast Campuses</a:t>
                      </a: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X</a:t>
                      </a: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extLst>
                  <a:ext uri="{0D108BD9-81ED-4DB2-BD59-A6C34878D82A}">
                    <a16:rowId xmlns:a16="http://schemas.microsoft.com/office/drawing/2014/main" val="2846601242"/>
                  </a:ext>
                </a:extLst>
              </a:tr>
              <a:tr h="498843">
                <a:tc>
                  <a:txBody>
                    <a:bodyPr/>
                    <a:lstStyle/>
                    <a:p>
                      <a:pPr marL="0" marR="0" algn="ctr">
                        <a:lnSpc>
                          <a:spcPct val="107000"/>
                        </a:lnSpc>
                        <a:spcBef>
                          <a:spcPts val="0"/>
                        </a:spcBef>
                        <a:spcAft>
                          <a:spcPts val="0"/>
                        </a:spcAft>
                        <a:tabLst>
                          <a:tab pos="1150620" algn="l"/>
                        </a:tabLst>
                      </a:pPr>
                      <a:r>
                        <a:rPr lang="en-US" sz="1200">
                          <a:effectLst/>
                          <a:latin typeface="+mn-lt"/>
                        </a:rPr>
                        <a:t>DIS or Research Section Additions for Online Education Campus</a:t>
                      </a:r>
                      <a:endParaRPr lang="en-US" sz="1200">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X</a:t>
                      </a: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extLst>
                  <a:ext uri="{0D108BD9-81ED-4DB2-BD59-A6C34878D82A}">
                    <a16:rowId xmlns:a16="http://schemas.microsoft.com/office/drawing/2014/main" val="2589681114"/>
                  </a:ext>
                </a:extLst>
              </a:tr>
              <a:tr h="375967">
                <a:tc>
                  <a:txBody>
                    <a:bodyPr/>
                    <a:lstStyle/>
                    <a:p>
                      <a:pPr marL="0" marR="0" algn="ctr">
                        <a:lnSpc>
                          <a:spcPct val="107000"/>
                        </a:lnSpc>
                        <a:spcBef>
                          <a:spcPts val="0"/>
                        </a:spcBef>
                        <a:spcAft>
                          <a:spcPts val="0"/>
                        </a:spcAft>
                      </a:pPr>
                      <a:r>
                        <a:rPr lang="en-US" sz="1200">
                          <a:effectLst/>
                          <a:latin typeface="+mn-lt"/>
                        </a:rPr>
                        <a:t>Section Changes/Cancellations</a:t>
                      </a:r>
                      <a:endParaRPr lang="en-US" sz="1200">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X</a:t>
                      </a: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extLst>
                  <a:ext uri="{0D108BD9-81ED-4DB2-BD59-A6C34878D82A}">
                    <a16:rowId xmlns:a16="http://schemas.microsoft.com/office/drawing/2014/main" val="2022101765"/>
                  </a:ext>
                </a:extLst>
              </a:tr>
              <a:tr h="286888">
                <a:tc>
                  <a:txBody>
                    <a:bodyPr/>
                    <a:lstStyle/>
                    <a:p>
                      <a:pPr marL="0" marR="0" algn="ctr">
                        <a:lnSpc>
                          <a:spcPct val="107000"/>
                        </a:lnSpc>
                        <a:spcBef>
                          <a:spcPts val="0"/>
                        </a:spcBef>
                        <a:spcAft>
                          <a:spcPts val="0"/>
                        </a:spcAft>
                      </a:pPr>
                      <a:r>
                        <a:rPr lang="en-US" sz="1200">
                          <a:effectLst/>
                          <a:latin typeface="+mn-lt"/>
                        </a:rPr>
                        <a:t>Instructor Addition to Faculty List</a:t>
                      </a:r>
                      <a:endParaRPr lang="en-US" sz="1200">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X or myBanner eForm</a:t>
                      </a:r>
                    </a:p>
                  </a:txBody>
                  <a:tcPr marL="55565" marR="55565" marT="0" marB="0" anchor="ctr"/>
                </a:tc>
                <a:extLst>
                  <a:ext uri="{0D108BD9-81ED-4DB2-BD59-A6C34878D82A}">
                    <a16:rowId xmlns:a16="http://schemas.microsoft.com/office/drawing/2014/main" val="3329531374"/>
                  </a:ext>
                </a:extLst>
              </a:tr>
              <a:tr h="328886">
                <a:tc>
                  <a:txBody>
                    <a:bodyPr/>
                    <a:lstStyle/>
                    <a:p>
                      <a:pPr marL="0" marR="0" algn="ctr">
                        <a:lnSpc>
                          <a:spcPct val="107000"/>
                        </a:lnSpc>
                        <a:spcBef>
                          <a:spcPts val="0"/>
                        </a:spcBef>
                        <a:spcAft>
                          <a:spcPts val="0"/>
                        </a:spcAft>
                      </a:pPr>
                      <a:r>
                        <a:rPr lang="en-US" sz="1200">
                          <a:effectLst/>
                          <a:latin typeface="+mn-lt"/>
                        </a:rPr>
                        <a:t>Instructor Changes</a:t>
                      </a:r>
                      <a:endParaRPr lang="en-US" sz="1200">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b="1" dirty="0">
                          <a:effectLst/>
                          <a:latin typeface="+mn-lt"/>
                          <a:ea typeface="Calibri" panose="020F0502020204030204" pitchFamily="34" charset="0"/>
                          <a:cs typeface="Times New Roman" panose="02020603050405020304" pitchFamily="18" charset="0"/>
                        </a:rPr>
                        <a:t>X</a:t>
                      </a:r>
                    </a:p>
                  </a:txBody>
                  <a:tcPr marL="55565" marR="55565"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X</a:t>
                      </a: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extLst>
                  <a:ext uri="{0D108BD9-81ED-4DB2-BD59-A6C34878D82A}">
                    <a16:rowId xmlns:a16="http://schemas.microsoft.com/office/drawing/2014/main" val="1528505824"/>
                  </a:ext>
                </a:extLst>
              </a:tr>
              <a:tr h="341044">
                <a:tc>
                  <a:txBody>
                    <a:bodyPr/>
                    <a:lstStyle/>
                    <a:p>
                      <a:pPr marL="0" marR="0" algn="ctr">
                        <a:lnSpc>
                          <a:spcPct val="107000"/>
                        </a:lnSpc>
                        <a:spcBef>
                          <a:spcPts val="0"/>
                        </a:spcBef>
                        <a:spcAft>
                          <a:spcPts val="0"/>
                        </a:spcAft>
                      </a:pPr>
                      <a:r>
                        <a:rPr lang="en-US" sz="1200">
                          <a:effectLst/>
                          <a:latin typeface="+mn-lt"/>
                        </a:rPr>
                        <a:t>Max Enrollment Changes*</a:t>
                      </a:r>
                      <a:endParaRPr lang="en-US" sz="1200">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X</a:t>
                      </a: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extLst>
                  <a:ext uri="{0D108BD9-81ED-4DB2-BD59-A6C34878D82A}">
                    <a16:rowId xmlns:a16="http://schemas.microsoft.com/office/drawing/2014/main" val="583223487"/>
                  </a:ext>
                </a:extLst>
              </a:tr>
              <a:tr h="322098">
                <a:tc>
                  <a:txBody>
                    <a:bodyPr/>
                    <a:lstStyle/>
                    <a:p>
                      <a:pPr marL="0" marR="0" algn="ctr">
                        <a:lnSpc>
                          <a:spcPct val="107000"/>
                        </a:lnSpc>
                        <a:spcBef>
                          <a:spcPts val="0"/>
                        </a:spcBef>
                        <a:spcAft>
                          <a:spcPts val="0"/>
                        </a:spcAft>
                      </a:pPr>
                      <a:r>
                        <a:rPr lang="en-US" sz="1200">
                          <a:effectLst/>
                          <a:latin typeface="+mn-lt"/>
                        </a:rPr>
                        <a:t>Cross-list or “Un” Cross-list Sections</a:t>
                      </a:r>
                      <a:endParaRPr lang="en-US" sz="1200">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X</a:t>
                      </a: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extLst>
                  <a:ext uri="{0D108BD9-81ED-4DB2-BD59-A6C34878D82A}">
                    <a16:rowId xmlns:a16="http://schemas.microsoft.com/office/drawing/2014/main" val="3259681174"/>
                  </a:ext>
                </a:extLst>
              </a:tr>
              <a:tr h="312624">
                <a:tc>
                  <a:txBody>
                    <a:bodyPr/>
                    <a:lstStyle/>
                    <a:p>
                      <a:pPr marL="0" marR="0" algn="ctr">
                        <a:lnSpc>
                          <a:spcPct val="107000"/>
                        </a:lnSpc>
                        <a:spcBef>
                          <a:spcPts val="0"/>
                        </a:spcBef>
                        <a:spcAft>
                          <a:spcPts val="0"/>
                        </a:spcAft>
                      </a:pPr>
                      <a:r>
                        <a:rPr lang="en-US" sz="1200">
                          <a:effectLst/>
                          <a:latin typeface="+mn-lt"/>
                        </a:rPr>
                        <a:t>Cross-list Enrollment Changes*</a:t>
                      </a:r>
                      <a:endParaRPr lang="en-US" sz="1200">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X</a:t>
                      </a: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extLst>
                  <a:ext uri="{0D108BD9-81ED-4DB2-BD59-A6C34878D82A}">
                    <a16:rowId xmlns:a16="http://schemas.microsoft.com/office/drawing/2014/main" val="1737871612"/>
                  </a:ext>
                </a:extLst>
              </a:tr>
              <a:tr h="303150">
                <a:tc>
                  <a:txBody>
                    <a:bodyPr/>
                    <a:lstStyle/>
                    <a:p>
                      <a:pPr marL="0" marR="0" algn="ctr">
                        <a:lnSpc>
                          <a:spcPct val="107000"/>
                        </a:lnSpc>
                        <a:spcBef>
                          <a:spcPts val="0"/>
                        </a:spcBef>
                        <a:spcAft>
                          <a:spcPts val="0"/>
                        </a:spcAft>
                      </a:pPr>
                      <a:r>
                        <a:rPr lang="en-US" sz="1200">
                          <a:effectLst/>
                          <a:latin typeface="+mn-lt"/>
                          <a:ea typeface="Calibri" panose="020F0502020204030204" pitchFamily="34" charset="0"/>
                          <a:cs typeface="Times New Roman" panose="02020603050405020304" pitchFamily="18" charset="0"/>
                        </a:rPr>
                        <a:t>Room Request/Change</a:t>
                      </a: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X</a:t>
                      </a:r>
                    </a:p>
                  </a:txBody>
                  <a:tcPr marL="55565" marR="55565" marT="0" marB="0" anchor="ctr"/>
                </a:tc>
                <a:extLst>
                  <a:ext uri="{0D108BD9-81ED-4DB2-BD59-A6C34878D82A}">
                    <a16:rowId xmlns:a16="http://schemas.microsoft.com/office/drawing/2014/main" val="2116379154"/>
                  </a:ext>
                </a:extLst>
              </a:tr>
              <a:tr h="331571">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r>
                        <a:rPr lang="en-US" sz="1200">
                          <a:effectLst/>
                          <a:latin typeface="+mn-lt"/>
                          <a:ea typeface="Calibri" panose="020F0502020204030204" pitchFamily="34" charset="0"/>
                          <a:cs typeface="Times New Roman" panose="02020603050405020304" pitchFamily="18" charset="0"/>
                        </a:rPr>
                        <a:t>Fee Addition/Removal</a:t>
                      </a: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X</a:t>
                      </a:r>
                    </a:p>
                  </a:txBody>
                  <a:tcPr marL="55565" marR="55565" marT="0" marB="0" anchor="ctr"/>
                </a:tc>
                <a:extLst>
                  <a:ext uri="{0D108BD9-81ED-4DB2-BD59-A6C34878D82A}">
                    <a16:rowId xmlns:a16="http://schemas.microsoft.com/office/drawing/2014/main" val="712605935"/>
                  </a:ext>
                </a:extLst>
              </a:tr>
              <a:tr h="359992">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r>
                        <a:rPr lang="en-US" sz="1200" dirty="0">
                          <a:effectLst/>
                          <a:latin typeface="+mn-lt"/>
                          <a:ea typeface="Calibri" panose="020F0502020204030204" pitchFamily="34" charset="0"/>
                          <a:cs typeface="Times New Roman" panose="02020603050405020304" pitchFamily="18" charset="0"/>
                        </a:rPr>
                        <a:t>Section Restriction Changes/Additions</a:t>
                      </a:r>
                    </a:p>
                  </a:txBody>
                  <a:tcPr marL="55565" marR="55565"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X</a:t>
                      </a: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dirty="0">
                        <a:effectLst/>
                        <a:latin typeface="+mn-lt"/>
                        <a:ea typeface="Calibri" panose="020F0502020204030204" pitchFamily="34" charset="0"/>
                        <a:cs typeface="Times New Roman" panose="02020603050405020304" pitchFamily="18" charset="0"/>
                      </a:endParaRPr>
                    </a:p>
                  </a:txBody>
                  <a:tcPr marL="55565" marR="55565" marT="0" marB="0" anchor="ctr"/>
                </a:tc>
                <a:extLst>
                  <a:ext uri="{0D108BD9-81ED-4DB2-BD59-A6C34878D82A}">
                    <a16:rowId xmlns:a16="http://schemas.microsoft.com/office/drawing/2014/main" val="708313510"/>
                  </a:ext>
                </a:extLst>
              </a:tr>
            </a:tbl>
          </a:graphicData>
        </a:graphic>
      </p:graphicFrame>
      <p:sp>
        <p:nvSpPr>
          <p:cNvPr id="6" name="TextBox 5">
            <a:extLst>
              <a:ext uri="{FF2B5EF4-FFF2-40B4-BE49-F238E27FC236}">
                <a16:creationId xmlns:a16="http://schemas.microsoft.com/office/drawing/2014/main" id="{A3272F81-FB89-2BB0-57F8-6B1CF8C906B7}"/>
              </a:ext>
            </a:extLst>
          </p:cNvPr>
          <p:cNvSpPr txBox="1"/>
          <p:nvPr/>
        </p:nvSpPr>
        <p:spPr>
          <a:xfrm>
            <a:off x="0" y="5565422"/>
            <a:ext cx="9144000" cy="307777"/>
          </a:xfrm>
          <a:prstGeom prst="rect">
            <a:avLst/>
          </a:prstGeom>
          <a:noFill/>
        </p:spPr>
        <p:txBody>
          <a:bodyPr wrap="square">
            <a:spAutoFit/>
          </a:bodyPr>
          <a:lstStyle/>
          <a:p>
            <a:r>
              <a:rPr lang="en-US" sz="1400"/>
              <a:t>*Please remember to send us the CRN or netid of a student/instructor when requesting something through email.</a:t>
            </a:r>
          </a:p>
        </p:txBody>
      </p:sp>
    </p:spTree>
    <p:extLst>
      <p:ext uri="{BB962C8B-B14F-4D97-AF65-F5344CB8AC3E}">
        <p14:creationId xmlns:p14="http://schemas.microsoft.com/office/powerpoint/2010/main" val="332225151"/>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9B5627-FA05-1264-4B86-C02B19DE84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39B948-14AA-E7CD-9FE2-DE301AB4C750}"/>
              </a:ext>
            </a:extLst>
          </p:cNvPr>
          <p:cNvSpPr txBox="1">
            <a:spLocks/>
          </p:cNvSpPr>
          <p:nvPr/>
        </p:nvSpPr>
        <p:spPr>
          <a:xfrm>
            <a:off x="436625" y="1627145"/>
            <a:ext cx="8270748" cy="1325563"/>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2"/>
                </a:solidFill>
                <a:latin typeface="+mj-lt"/>
                <a:ea typeface="+mj-ea"/>
                <a:cs typeface="+mj-cs"/>
              </a:defRPr>
            </a:lvl1pPr>
          </a:lstStyle>
          <a:p>
            <a:r>
              <a:rPr lang="en-US"/>
              <a:t>Refine Mode</a:t>
            </a:r>
          </a:p>
        </p:txBody>
      </p:sp>
      <p:cxnSp>
        <p:nvCxnSpPr>
          <p:cNvPr id="4" name="Straight Connector 3">
            <a:extLst>
              <a:ext uri="{FF2B5EF4-FFF2-40B4-BE49-F238E27FC236}">
                <a16:creationId xmlns:a16="http://schemas.microsoft.com/office/drawing/2014/main" id="{09072DB2-9638-CF05-5161-01CEC4B0E361}"/>
              </a:ext>
            </a:extLst>
          </p:cNvPr>
          <p:cNvCxnSpPr/>
          <p:nvPr/>
        </p:nvCxnSpPr>
        <p:spPr>
          <a:xfrm>
            <a:off x="202758" y="2791511"/>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Title 1">
            <a:extLst>
              <a:ext uri="{FF2B5EF4-FFF2-40B4-BE49-F238E27FC236}">
                <a16:creationId xmlns:a16="http://schemas.microsoft.com/office/drawing/2014/main" id="{0467727E-F301-90A3-B8C3-59C9635F1848}"/>
              </a:ext>
            </a:extLst>
          </p:cNvPr>
          <p:cNvSpPr txBox="1">
            <a:spLocks/>
          </p:cNvSpPr>
          <p:nvPr/>
        </p:nvSpPr>
        <p:spPr>
          <a:xfrm>
            <a:off x="436625" y="2583829"/>
            <a:ext cx="8270748" cy="1325563"/>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2"/>
                </a:solidFill>
                <a:latin typeface="+mj-lt"/>
                <a:ea typeface="+mj-ea"/>
                <a:cs typeface="+mj-cs"/>
              </a:defRPr>
            </a:lvl1pPr>
          </a:lstStyle>
          <a:p>
            <a:r>
              <a:rPr lang="en-US" sz="2800"/>
              <a:t>Registration Phase</a:t>
            </a:r>
          </a:p>
        </p:txBody>
      </p:sp>
    </p:spTree>
    <p:extLst>
      <p:ext uri="{BB962C8B-B14F-4D97-AF65-F5344CB8AC3E}">
        <p14:creationId xmlns:p14="http://schemas.microsoft.com/office/powerpoint/2010/main" val="27379347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23046-2AFF-AC57-80EE-7BAA66A9D8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4659AE-801D-A7F0-EC6B-7A330FE3B535}"/>
              </a:ext>
            </a:extLst>
          </p:cNvPr>
          <p:cNvSpPr>
            <a:spLocks noGrp="1"/>
          </p:cNvSpPr>
          <p:nvPr>
            <p:ph type="title"/>
          </p:nvPr>
        </p:nvSpPr>
        <p:spPr>
          <a:xfrm>
            <a:off x="510269" y="1816879"/>
            <a:ext cx="8123462" cy="1143000"/>
          </a:xfrm>
        </p:spPr>
        <p:txBody>
          <a:bodyPr>
            <a:normAutofit fontScale="90000"/>
          </a:bodyPr>
          <a:lstStyle/>
          <a:p>
            <a:r>
              <a:rPr lang="en-US" dirty="0"/>
              <a:t>Editable Fields During Each Phase</a:t>
            </a:r>
          </a:p>
        </p:txBody>
      </p:sp>
      <p:cxnSp>
        <p:nvCxnSpPr>
          <p:cNvPr id="6" name="Straight Connector 5">
            <a:extLst>
              <a:ext uri="{FF2B5EF4-FFF2-40B4-BE49-F238E27FC236}">
                <a16:creationId xmlns:a16="http://schemas.microsoft.com/office/drawing/2014/main" id="{DB997DC4-F8C1-33F6-FD8A-81499079C4C8}"/>
              </a:ext>
            </a:extLst>
          </p:cNvPr>
          <p:cNvCxnSpPr>
            <a:cxnSpLocks/>
          </p:cNvCxnSpPr>
          <p:nvPr/>
        </p:nvCxnSpPr>
        <p:spPr>
          <a:xfrm>
            <a:off x="202759" y="2975780"/>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Right Arrow 8">
            <a:extLst>
              <a:ext uri="{FF2B5EF4-FFF2-40B4-BE49-F238E27FC236}">
                <a16:creationId xmlns:a16="http://schemas.microsoft.com/office/drawing/2014/main" id="{9C4021E0-7F78-6365-5909-C2CE930036B7}"/>
              </a:ext>
            </a:extLst>
          </p:cNvPr>
          <p:cNvSpPr/>
          <p:nvPr/>
        </p:nvSpPr>
        <p:spPr>
          <a:xfrm>
            <a:off x="772325" y="3332612"/>
            <a:ext cx="7759425" cy="1700533"/>
          </a:xfrm>
          <a:prstGeom prst="rightArrow">
            <a:avLst/>
          </a:prstGeom>
          <a:solidFill>
            <a:srgbClr val="410611"/>
          </a:solidFill>
          <a:ln w="38100">
            <a:solidFill>
              <a:schemeClr val="bg1">
                <a:lumMod val="6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bg1"/>
                </a:solidFill>
              </a:rPr>
              <a:t>Locked &amp; Archived</a:t>
            </a:r>
          </a:p>
        </p:txBody>
      </p:sp>
      <p:sp>
        <p:nvSpPr>
          <p:cNvPr id="4" name="TextBox 3">
            <a:extLst>
              <a:ext uri="{FF2B5EF4-FFF2-40B4-BE49-F238E27FC236}">
                <a16:creationId xmlns:a16="http://schemas.microsoft.com/office/drawing/2014/main" id="{0962B8ED-9F49-6646-219B-215B15E8C668}"/>
              </a:ext>
            </a:extLst>
          </p:cNvPr>
          <p:cNvSpPr txBox="1"/>
          <p:nvPr/>
        </p:nvSpPr>
        <p:spPr>
          <a:xfrm>
            <a:off x="0" y="5124126"/>
            <a:ext cx="8937266" cy="369332"/>
          </a:xfrm>
          <a:prstGeom prst="rect">
            <a:avLst/>
          </a:prstGeom>
          <a:noFill/>
        </p:spPr>
        <p:txBody>
          <a:bodyPr wrap="square" rtlCol="0">
            <a:spAutoFit/>
          </a:bodyPr>
          <a:lstStyle/>
          <a:p>
            <a:pPr algn="ctr"/>
            <a:r>
              <a:rPr lang="en-US" dirty="0"/>
              <a:t>No changes can be made; you can only view the past schedule.</a:t>
            </a:r>
          </a:p>
        </p:txBody>
      </p:sp>
    </p:spTree>
    <p:extLst>
      <p:ext uri="{BB962C8B-B14F-4D97-AF65-F5344CB8AC3E}">
        <p14:creationId xmlns:p14="http://schemas.microsoft.com/office/powerpoint/2010/main" val="3393626787"/>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96A3A2-B44D-DEF7-D8A7-642DD243A2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CE12F0-2880-49A1-8766-A05877055D06}"/>
              </a:ext>
            </a:extLst>
          </p:cNvPr>
          <p:cNvSpPr>
            <a:spLocks noGrp="1"/>
          </p:cNvSpPr>
          <p:nvPr>
            <p:ph type="title"/>
          </p:nvPr>
        </p:nvSpPr>
        <p:spPr>
          <a:xfrm>
            <a:off x="202759" y="22886"/>
            <a:ext cx="8738483" cy="533159"/>
          </a:xfrm>
        </p:spPr>
        <p:txBody>
          <a:bodyPr>
            <a:noAutofit/>
          </a:bodyPr>
          <a:lstStyle/>
          <a:p>
            <a:r>
              <a:rPr lang="en-US" sz="3600"/>
              <a:t>CLSS, myBanner, Or Email Us</a:t>
            </a:r>
          </a:p>
        </p:txBody>
      </p:sp>
      <p:cxnSp>
        <p:nvCxnSpPr>
          <p:cNvPr id="5" name="Straight Connector 4">
            <a:extLst>
              <a:ext uri="{FF2B5EF4-FFF2-40B4-BE49-F238E27FC236}">
                <a16:creationId xmlns:a16="http://schemas.microsoft.com/office/drawing/2014/main" id="{2D7D8207-0A39-435F-4FDC-820A4EBBCC18}"/>
              </a:ext>
            </a:extLst>
          </p:cNvPr>
          <p:cNvCxnSpPr>
            <a:cxnSpLocks/>
          </p:cNvCxnSpPr>
          <p:nvPr/>
        </p:nvCxnSpPr>
        <p:spPr>
          <a:xfrm>
            <a:off x="202759" y="597080"/>
            <a:ext cx="8738483" cy="0"/>
          </a:xfrm>
          <a:prstGeom prst="line">
            <a:avLst/>
          </a:prstGeom>
        </p:spPr>
        <p:style>
          <a:lnRef idx="2">
            <a:schemeClr val="accent1"/>
          </a:lnRef>
          <a:fillRef idx="0">
            <a:schemeClr val="accent1"/>
          </a:fillRef>
          <a:effectRef idx="1">
            <a:schemeClr val="accent1"/>
          </a:effectRef>
          <a:fontRef idx="minor">
            <a:schemeClr val="tx1"/>
          </a:fontRef>
        </p:style>
      </p:cxnSp>
      <p:graphicFrame>
        <p:nvGraphicFramePr>
          <p:cNvPr id="3" name="Table 2">
            <a:extLst>
              <a:ext uri="{FF2B5EF4-FFF2-40B4-BE49-F238E27FC236}">
                <a16:creationId xmlns:a16="http://schemas.microsoft.com/office/drawing/2014/main" id="{FFB24AA3-4222-6236-10AF-DDA314C3CE51}"/>
              </a:ext>
            </a:extLst>
          </p:cNvPr>
          <p:cNvGraphicFramePr>
            <a:graphicFrameLocks noGrp="1"/>
          </p:cNvGraphicFramePr>
          <p:nvPr>
            <p:extLst>
              <p:ext uri="{D42A27DB-BD31-4B8C-83A1-F6EECF244321}">
                <p14:modId xmlns:p14="http://schemas.microsoft.com/office/powerpoint/2010/main" val="1150436002"/>
              </p:ext>
            </p:extLst>
          </p:nvPr>
        </p:nvGraphicFramePr>
        <p:xfrm>
          <a:off x="421399" y="638116"/>
          <a:ext cx="8571526" cy="4741118"/>
        </p:xfrm>
        <a:graphic>
          <a:graphicData uri="http://schemas.openxmlformats.org/drawingml/2006/table">
            <a:tbl>
              <a:tblPr firstRow="1" firstCol="1" bandRow="1">
                <a:tableStyleId>{5C22544A-7EE6-4342-B048-85BDC9FD1C3A}</a:tableStyleId>
              </a:tblPr>
              <a:tblGrid>
                <a:gridCol w="4556118">
                  <a:extLst>
                    <a:ext uri="{9D8B030D-6E8A-4147-A177-3AD203B41FA5}">
                      <a16:colId xmlns:a16="http://schemas.microsoft.com/office/drawing/2014/main" val="3425949433"/>
                    </a:ext>
                  </a:extLst>
                </a:gridCol>
                <a:gridCol w="1081377">
                  <a:extLst>
                    <a:ext uri="{9D8B030D-6E8A-4147-A177-3AD203B41FA5}">
                      <a16:colId xmlns:a16="http://schemas.microsoft.com/office/drawing/2014/main" val="3456874243"/>
                    </a:ext>
                  </a:extLst>
                </a:gridCol>
                <a:gridCol w="1097280">
                  <a:extLst>
                    <a:ext uri="{9D8B030D-6E8A-4147-A177-3AD203B41FA5}">
                      <a16:colId xmlns:a16="http://schemas.microsoft.com/office/drawing/2014/main" val="2757532669"/>
                    </a:ext>
                  </a:extLst>
                </a:gridCol>
                <a:gridCol w="1836751">
                  <a:extLst>
                    <a:ext uri="{9D8B030D-6E8A-4147-A177-3AD203B41FA5}">
                      <a16:colId xmlns:a16="http://schemas.microsoft.com/office/drawing/2014/main" val="873596874"/>
                    </a:ext>
                  </a:extLst>
                </a:gridCol>
              </a:tblGrid>
              <a:tr h="313088">
                <a:tc>
                  <a:txBody>
                    <a:bodyPr/>
                    <a:lstStyle/>
                    <a:p>
                      <a:pPr marL="0" marR="0" algn="ctr">
                        <a:lnSpc>
                          <a:spcPct val="107000"/>
                        </a:lnSpc>
                        <a:spcBef>
                          <a:spcPts val="0"/>
                        </a:spcBef>
                        <a:spcAft>
                          <a:spcPts val="0"/>
                        </a:spcAft>
                      </a:pPr>
                      <a:r>
                        <a:rPr lang="en-US" sz="1200" dirty="0">
                          <a:effectLst/>
                          <a:latin typeface="+mn-lt"/>
                        </a:rPr>
                        <a:t> </a:t>
                      </a:r>
                      <a:endParaRPr lang="en-US" sz="1200" dirty="0">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a:effectLst/>
                          <a:latin typeface="+mn-lt"/>
                        </a:rPr>
                        <a:t>CLSS</a:t>
                      </a:r>
                      <a:endParaRPr lang="en-US" sz="1200">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a:effectLst/>
                          <a:latin typeface="+mn-lt"/>
                        </a:rPr>
                        <a:t>myBanner</a:t>
                      </a:r>
                      <a:endParaRPr lang="en-US" sz="1200">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a:effectLst/>
                          <a:latin typeface="+mn-lt"/>
                          <a:ea typeface="Calibri" panose="020F0502020204030204" pitchFamily="34" charset="0"/>
                          <a:cs typeface="Times New Roman" panose="02020603050405020304" pitchFamily="18" charset="0"/>
                        </a:rPr>
                        <a:t>Email Us</a:t>
                      </a:r>
                    </a:p>
                  </a:txBody>
                  <a:tcPr marL="55565" marR="55565" marT="0" marB="0" anchor="ctr"/>
                </a:tc>
                <a:extLst>
                  <a:ext uri="{0D108BD9-81ED-4DB2-BD59-A6C34878D82A}">
                    <a16:rowId xmlns:a16="http://schemas.microsoft.com/office/drawing/2014/main" val="1762521040"/>
                  </a:ext>
                </a:extLst>
              </a:tr>
              <a:tr h="318901">
                <a:tc>
                  <a:txBody>
                    <a:bodyPr/>
                    <a:lstStyle/>
                    <a:p>
                      <a:pPr marL="0" marR="0" algn="ctr">
                        <a:lnSpc>
                          <a:spcPct val="107000"/>
                        </a:lnSpc>
                        <a:spcBef>
                          <a:spcPts val="0"/>
                        </a:spcBef>
                        <a:spcAft>
                          <a:spcPts val="0"/>
                        </a:spcAft>
                      </a:pPr>
                      <a:r>
                        <a:rPr lang="en-US" sz="1200">
                          <a:effectLst/>
                          <a:latin typeface="+mn-lt"/>
                        </a:rPr>
                        <a:t>Section Adds</a:t>
                      </a:r>
                      <a:endParaRPr lang="en-US" sz="1200">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X</a:t>
                      </a: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extLst>
                  <a:ext uri="{0D108BD9-81ED-4DB2-BD59-A6C34878D82A}">
                    <a16:rowId xmlns:a16="http://schemas.microsoft.com/office/drawing/2014/main" val="993305537"/>
                  </a:ext>
                </a:extLst>
              </a:tr>
              <a:tr h="600792">
                <a:tc>
                  <a:txBody>
                    <a:bodyPr/>
                    <a:lstStyle/>
                    <a:p>
                      <a:pPr marL="0" marR="0" algn="ctr">
                        <a:lnSpc>
                          <a:spcPct val="107000"/>
                        </a:lnSpc>
                        <a:spcBef>
                          <a:spcPts val="0"/>
                        </a:spcBef>
                        <a:spcAft>
                          <a:spcPts val="0"/>
                        </a:spcAft>
                      </a:pPr>
                      <a:r>
                        <a:rPr lang="en-US" sz="1200">
                          <a:effectLst/>
                          <a:latin typeface="+mn-lt"/>
                          <a:ea typeface="Calibri" panose="020F0502020204030204" pitchFamily="34" charset="0"/>
                          <a:cs typeface="Times New Roman" panose="02020603050405020304" pitchFamily="18" charset="0"/>
                        </a:rPr>
                        <a:t>DIS or Research Sections Additions for Starkville, Meridian, or Gulf Coast Campuses</a:t>
                      </a: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X</a:t>
                      </a: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extLst>
                  <a:ext uri="{0D108BD9-81ED-4DB2-BD59-A6C34878D82A}">
                    <a16:rowId xmlns:a16="http://schemas.microsoft.com/office/drawing/2014/main" val="2846601242"/>
                  </a:ext>
                </a:extLst>
              </a:tr>
              <a:tr h="493892">
                <a:tc>
                  <a:txBody>
                    <a:bodyPr/>
                    <a:lstStyle/>
                    <a:p>
                      <a:pPr marL="0" marR="0" algn="ctr">
                        <a:lnSpc>
                          <a:spcPct val="107000"/>
                        </a:lnSpc>
                        <a:spcBef>
                          <a:spcPts val="0"/>
                        </a:spcBef>
                        <a:spcAft>
                          <a:spcPts val="0"/>
                        </a:spcAft>
                        <a:tabLst>
                          <a:tab pos="1150620" algn="l"/>
                        </a:tabLst>
                      </a:pPr>
                      <a:r>
                        <a:rPr lang="en-US" sz="1200">
                          <a:effectLst/>
                          <a:latin typeface="+mn-lt"/>
                        </a:rPr>
                        <a:t>DIS or Research Section Additions for Online Education Campus</a:t>
                      </a:r>
                      <a:endParaRPr lang="en-US" sz="1200">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X</a:t>
                      </a: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extLst>
                  <a:ext uri="{0D108BD9-81ED-4DB2-BD59-A6C34878D82A}">
                    <a16:rowId xmlns:a16="http://schemas.microsoft.com/office/drawing/2014/main" val="2589681114"/>
                  </a:ext>
                </a:extLst>
              </a:tr>
              <a:tr h="378397">
                <a:tc>
                  <a:txBody>
                    <a:bodyPr/>
                    <a:lstStyle/>
                    <a:p>
                      <a:pPr marL="0" marR="0" algn="ctr">
                        <a:lnSpc>
                          <a:spcPct val="107000"/>
                        </a:lnSpc>
                        <a:spcBef>
                          <a:spcPts val="0"/>
                        </a:spcBef>
                        <a:spcAft>
                          <a:spcPts val="0"/>
                        </a:spcAft>
                      </a:pPr>
                      <a:r>
                        <a:rPr lang="en-US" sz="1200">
                          <a:effectLst/>
                          <a:latin typeface="+mn-lt"/>
                        </a:rPr>
                        <a:t>Section Changes/Cancellations</a:t>
                      </a:r>
                      <a:endParaRPr lang="en-US" sz="1200">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X</a:t>
                      </a: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extLst>
                  <a:ext uri="{0D108BD9-81ED-4DB2-BD59-A6C34878D82A}">
                    <a16:rowId xmlns:a16="http://schemas.microsoft.com/office/drawing/2014/main" val="2022101765"/>
                  </a:ext>
                </a:extLst>
              </a:tr>
              <a:tr h="318902">
                <a:tc>
                  <a:txBody>
                    <a:bodyPr/>
                    <a:lstStyle/>
                    <a:p>
                      <a:pPr marL="0" marR="0" algn="ctr">
                        <a:lnSpc>
                          <a:spcPct val="107000"/>
                        </a:lnSpc>
                        <a:spcBef>
                          <a:spcPts val="0"/>
                        </a:spcBef>
                        <a:spcAft>
                          <a:spcPts val="0"/>
                        </a:spcAft>
                      </a:pPr>
                      <a:r>
                        <a:rPr lang="en-US" sz="1200">
                          <a:effectLst/>
                          <a:latin typeface="+mn-lt"/>
                        </a:rPr>
                        <a:t>Instructor Addition to Faculty List</a:t>
                      </a:r>
                      <a:endParaRPr lang="en-US" sz="1200">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X or myBanner eForm</a:t>
                      </a:r>
                    </a:p>
                  </a:txBody>
                  <a:tcPr marL="55565" marR="55565" marT="0" marB="0" anchor="ctr"/>
                </a:tc>
                <a:extLst>
                  <a:ext uri="{0D108BD9-81ED-4DB2-BD59-A6C34878D82A}">
                    <a16:rowId xmlns:a16="http://schemas.microsoft.com/office/drawing/2014/main" val="3329531374"/>
                  </a:ext>
                </a:extLst>
              </a:tr>
              <a:tr h="337660">
                <a:tc>
                  <a:txBody>
                    <a:bodyPr/>
                    <a:lstStyle/>
                    <a:p>
                      <a:pPr marL="0" marR="0" algn="ctr">
                        <a:lnSpc>
                          <a:spcPct val="107000"/>
                        </a:lnSpc>
                        <a:spcBef>
                          <a:spcPts val="0"/>
                        </a:spcBef>
                        <a:spcAft>
                          <a:spcPts val="0"/>
                        </a:spcAft>
                      </a:pPr>
                      <a:r>
                        <a:rPr lang="en-US" sz="1200">
                          <a:effectLst/>
                          <a:latin typeface="+mn-lt"/>
                        </a:rPr>
                        <a:t>Instructor Changes</a:t>
                      </a:r>
                      <a:endParaRPr lang="en-US" sz="1200">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b="1" dirty="0">
                          <a:effectLst/>
                          <a:latin typeface="+mn-lt"/>
                          <a:ea typeface="Calibri" panose="020F0502020204030204" pitchFamily="34" charset="0"/>
                          <a:cs typeface="Times New Roman" panose="02020603050405020304" pitchFamily="18" charset="0"/>
                        </a:rPr>
                        <a:t>X</a:t>
                      </a:r>
                    </a:p>
                  </a:txBody>
                  <a:tcPr marL="55565" marR="55565"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X</a:t>
                      </a: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extLst>
                  <a:ext uri="{0D108BD9-81ED-4DB2-BD59-A6C34878D82A}">
                    <a16:rowId xmlns:a16="http://schemas.microsoft.com/office/drawing/2014/main" val="1511506045"/>
                  </a:ext>
                </a:extLst>
              </a:tr>
              <a:tr h="328280">
                <a:tc>
                  <a:txBody>
                    <a:bodyPr/>
                    <a:lstStyle/>
                    <a:p>
                      <a:pPr marL="0" marR="0" algn="ctr">
                        <a:lnSpc>
                          <a:spcPct val="107000"/>
                        </a:lnSpc>
                        <a:spcBef>
                          <a:spcPts val="0"/>
                        </a:spcBef>
                        <a:spcAft>
                          <a:spcPts val="0"/>
                        </a:spcAft>
                      </a:pPr>
                      <a:r>
                        <a:rPr lang="en-US" sz="1200">
                          <a:effectLst/>
                          <a:latin typeface="+mn-lt"/>
                        </a:rPr>
                        <a:t>Max Enrollment Changes*</a:t>
                      </a:r>
                      <a:endParaRPr lang="en-US" sz="1200">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b="1" dirty="0">
                          <a:effectLst/>
                          <a:latin typeface="+mn-lt"/>
                          <a:ea typeface="Calibri" panose="020F0502020204030204" pitchFamily="34" charset="0"/>
                          <a:cs typeface="Times New Roman" panose="02020603050405020304" pitchFamily="18" charset="0"/>
                        </a:rPr>
                        <a:t>X</a:t>
                      </a:r>
                    </a:p>
                  </a:txBody>
                  <a:tcPr marL="55565" marR="55565"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X</a:t>
                      </a: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extLst>
                  <a:ext uri="{0D108BD9-81ED-4DB2-BD59-A6C34878D82A}">
                    <a16:rowId xmlns:a16="http://schemas.microsoft.com/office/drawing/2014/main" val="583223487"/>
                  </a:ext>
                </a:extLst>
              </a:tr>
              <a:tr h="300142">
                <a:tc>
                  <a:txBody>
                    <a:bodyPr/>
                    <a:lstStyle/>
                    <a:p>
                      <a:pPr marL="0" marR="0" algn="ctr">
                        <a:lnSpc>
                          <a:spcPct val="107000"/>
                        </a:lnSpc>
                        <a:spcBef>
                          <a:spcPts val="0"/>
                        </a:spcBef>
                        <a:spcAft>
                          <a:spcPts val="0"/>
                        </a:spcAft>
                      </a:pPr>
                      <a:r>
                        <a:rPr lang="en-US" sz="1200">
                          <a:effectLst/>
                          <a:latin typeface="+mn-lt"/>
                        </a:rPr>
                        <a:t>Cross-list or “Un” Cross-list Sections</a:t>
                      </a:r>
                      <a:endParaRPr lang="en-US" sz="1200">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b="1" dirty="0">
                          <a:effectLst/>
                          <a:latin typeface="+mn-lt"/>
                          <a:ea typeface="Calibri" panose="020F0502020204030204" pitchFamily="34" charset="0"/>
                          <a:cs typeface="Times New Roman" panose="02020603050405020304" pitchFamily="18" charset="0"/>
                        </a:rPr>
                        <a:t>X</a:t>
                      </a: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dirty="0">
                        <a:effectLst/>
                        <a:latin typeface="+mn-lt"/>
                        <a:ea typeface="Calibri" panose="020F0502020204030204" pitchFamily="34" charset="0"/>
                        <a:cs typeface="Times New Roman" panose="02020603050405020304" pitchFamily="18" charset="0"/>
                      </a:endParaRPr>
                    </a:p>
                  </a:txBody>
                  <a:tcPr marL="55565" marR="55565" marT="0" marB="0" anchor="ctr"/>
                </a:tc>
                <a:extLst>
                  <a:ext uri="{0D108BD9-81ED-4DB2-BD59-A6C34878D82A}">
                    <a16:rowId xmlns:a16="http://schemas.microsoft.com/office/drawing/2014/main" val="3259681174"/>
                  </a:ext>
                </a:extLst>
              </a:tr>
              <a:tr h="318902">
                <a:tc>
                  <a:txBody>
                    <a:bodyPr/>
                    <a:lstStyle/>
                    <a:p>
                      <a:pPr marL="0" marR="0" algn="ctr">
                        <a:lnSpc>
                          <a:spcPct val="107000"/>
                        </a:lnSpc>
                        <a:spcBef>
                          <a:spcPts val="0"/>
                        </a:spcBef>
                        <a:spcAft>
                          <a:spcPts val="0"/>
                        </a:spcAft>
                      </a:pPr>
                      <a:r>
                        <a:rPr lang="en-US" sz="1200">
                          <a:effectLst/>
                          <a:latin typeface="+mn-lt"/>
                        </a:rPr>
                        <a:t>Cross-list Enrollment Changes*</a:t>
                      </a:r>
                      <a:endParaRPr lang="en-US" sz="1200">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b="1" dirty="0">
                          <a:effectLst/>
                          <a:latin typeface="+mn-lt"/>
                          <a:ea typeface="Calibri" panose="020F0502020204030204" pitchFamily="34" charset="0"/>
                          <a:cs typeface="Times New Roman" panose="02020603050405020304" pitchFamily="18" charset="0"/>
                        </a:rPr>
                        <a:t>X</a:t>
                      </a: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dirty="0">
                        <a:effectLst/>
                        <a:latin typeface="+mn-lt"/>
                        <a:ea typeface="Calibri" panose="020F0502020204030204" pitchFamily="34" charset="0"/>
                        <a:cs typeface="Times New Roman" panose="02020603050405020304" pitchFamily="18" charset="0"/>
                      </a:endParaRPr>
                    </a:p>
                  </a:txBody>
                  <a:tcPr marL="55565" marR="55565" marT="0" marB="0" anchor="ctr"/>
                </a:tc>
                <a:extLst>
                  <a:ext uri="{0D108BD9-81ED-4DB2-BD59-A6C34878D82A}">
                    <a16:rowId xmlns:a16="http://schemas.microsoft.com/office/drawing/2014/main" val="1737871612"/>
                  </a:ext>
                </a:extLst>
              </a:tr>
              <a:tr h="365800">
                <a:tc>
                  <a:txBody>
                    <a:bodyPr/>
                    <a:lstStyle/>
                    <a:p>
                      <a:pPr marL="0" marR="0" algn="ctr">
                        <a:lnSpc>
                          <a:spcPct val="107000"/>
                        </a:lnSpc>
                        <a:spcBef>
                          <a:spcPts val="0"/>
                        </a:spcBef>
                        <a:spcAft>
                          <a:spcPts val="0"/>
                        </a:spcAft>
                      </a:pPr>
                      <a:r>
                        <a:rPr lang="en-US" sz="1200">
                          <a:effectLst/>
                          <a:latin typeface="+mn-lt"/>
                          <a:ea typeface="Calibri" panose="020F0502020204030204" pitchFamily="34" charset="0"/>
                          <a:cs typeface="Times New Roman" panose="02020603050405020304" pitchFamily="18" charset="0"/>
                        </a:rPr>
                        <a:t>Room Request/Change</a:t>
                      </a:r>
                    </a:p>
                  </a:txBody>
                  <a:tcPr marL="55565" marR="55565" marT="0" marB="0" anchor="ctr"/>
                </a:tc>
                <a:tc>
                  <a:txBody>
                    <a:bodyPr/>
                    <a:lstStyle/>
                    <a:p>
                      <a:pPr marL="0" marR="0" algn="ctr">
                        <a:lnSpc>
                          <a:spcPct val="107000"/>
                        </a:lnSpc>
                        <a:spcBef>
                          <a:spcPts val="0"/>
                        </a:spcBef>
                        <a:spcAft>
                          <a:spcPts val="0"/>
                        </a:spcAft>
                      </a:pPr>
                      <a:endParaRPr lang="en-US" sz="1200" b="1" dirty="0">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X</a:t>
                      </a:r>
                    </a:p>
                  </a:txBody>
                  <a:tcPr marL="55565" marR="55565" marT="0" marB="0" anchor="ctr"/>
                </a:tc>
                <a:extLst>
                  <a:ext uri="{0D108BD9-81ED-4DB2-BD59-A6C34878D82A}">
                    <a16:rowId xmlns:a16="http://schemas.microsoft.com/office/drawing/2014/main" val="2116379154"/>
                  </a:ext>
                </a:extLst>
              </a:tr>
              <a:tr h="382321">
                <a:tc>
                  <a:txBody>
                    <a:bodyPr/>
                    <a:lstStyle/>
                    <a:p>
                      <a:pPr marL="0" marR="0" algn="ctr">
                        <a:lnSpc>
                          <a:spcPct val="107000"/>
                        </a:lnSpc>
                        <a:spcBef>
                          <a:spcPts val="0"/>
                        </a:spcBef>
                        <a:spcAft>
                          <a:spcPts val="0"/>
                        </a:spcAft>
                      </a:pPr>
                      <a:r>
                        <a:rPr lang="en-US" sz="1200">
                          <a:effectLst/>
                          <a:latin typeface="+mn-lt"/>
                          <a:ea typeface="Calibri" panose="020F0502020204030204" pitchFamily="34" charset="0"/>
                          <a:cs typeface="Times New Roman" panose="02020603050405020304" pitchFamily="18" charset="0"/>
                        </a:rPr>
                        <a:t>Fee Addition &amp; Removal- Must have Provost Approval</a:t>
                      </a: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X</a:t>
                      </a:r>
                    </a:p>
                  </a:txBody>
                  <a:tcPr marL="55565" marR="55565" marT="0" marB="0" anchor="ctr"/>
                </a:tc>
                <a:extLst>
                  <a:ext uri="{0D108BD9-81ED-4DB2-BD59-A6C34878D82A}">
                    <a16:rowId xmlns:a16="http://schemas.microsoft.com/office/drawing/2014/main" val="55143840"/>
                  </a:ext>
                </a:extLst>
              </a:tr>
              <a:tr h="284041">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r>
                        <a:rPr lang="en-US" sz="1200" dirty="0">
                          <a:effectLst/>
                          <a:latin typeface="+mn-lt"/>
                          <a:ea typeface="Calibri" panose="020F0502020204030204" pitchFamily="34" charset="0"/>
                          <a:cs typeface="Times New Roman" panose="02020603050405020304" pitchFamily="18" charset="0"/>
                        </a:rPr>
                        <a:t>Section Restriction Changes/Additions</a:t>
                      </a:r>
                    </a:p>
                  </a:txBody>
                  <a:tcPr marL="55565" marR="55565"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X</a:t>
                      </a: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dirty="0">
                        <a:effectLst/>
                        <a:latin typeface="+mn-lt"/>
                        <a:ea typeface="Calibri" panose="020F0502020204030204" pitchFamily="34" charset="0"/>
                        <a:cs typeface="Times New Roman" panose="02020603050405020304" pitchFamily="18" charset="0"/>
                      </a:endParaRPr>
                    </a:p>
                  </a:txBody>
                  <a:tcPr marL="55565" marR="55565" marT="0" marB="0" anchor="ctr"/>
                </a:tc>
                <a:extLst>
                  <a:ext uri="{0D108BD9-81ED-4DB2-BD59-A6C34878D82A}">
                    <a16:rowId xmlns:a16="http://schemas.microsoft.com/office/drawing/2014/main" val="3211619534"/>
                  </a:ext>
                </a:extLst>
              </a:tr>
            </a:tbl>
          </a:graphicData>
        </a:graphic>
      </p:graphicFrame>
      <p:sp>
        <p:nvSpPr>
          <p:cNvPr id="4" name="TextBox 3">
            <a:extLst>
              <a:ext uri="{FF2B5EF4-FFF2-40B4-BE49-F238E27FC236}">
                <a16:creationId xmlns:a16="http://schemas.microsoft.com/office/drawing/2014/main" id="{E81FC056-8478-06AC-1F98-CA695C47323B}"/>
              </a:ext>
            </a:extLst>
          </p:cNvPr>
          <p:cNvSpPr txBox="1"/>
          <p:nvPr/>
        </p:nvSpPr>
        <p:spPr>
          <a:xfrm>
            <a:off x="0" y="5461305"/>
            <a:ext cx="9144000" cy="400110"/>
          </a:xfrm>
          <a:prstGeom prst="rect">
            <a:avLst/>
          </a:prstGeom>
          <a:noFill/>
        </p:spPr>
        <p:txBody>
          <a:bodyPr wrap="square" rtlCol="0">
            <a:spAutoFit/>
          </a:bodyPr>
          <a:lstStyle/>
          <a:p>
            <a:r>
              <a:rPr lang="en-US" sz="1000" dirty="0"/>
              <a:t>*If you are not utilizing waitlist, please email the Registrar's Office to make changes to cross-list totals. Please remember to send us the CRN or </a:t>
            </a:r>
            <a:r>
              <a:rPr lang="en-US" sz="1000" dirty="0" err="1"/>
              <a:t>netid</a:t>
            </a:r>
            <a:r>
              <a:rPr lang="en-US" sz="1000" dirty="0"/>
              <a:t> of a student/instructor when requesting something through email.</a:t>
            </a:r>
          </a:p>
        </p:txBody>
      </p:sp>
    </p:spTree>
    <p:extLst>
      <p:ext uri="{BB962C8B-B14F-4D97-AF65-F5344CB8AC3E}">
        <p14:creationId xmlns:p14="http://schemas.microsoft.com/office/powerpoint/2010/main" val="2724788961"/>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A61CBB-33AC-2326-2D1B-6CF282238A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60DACB-051B-063E-DF8E-E82478EEBBE9}"/>
              </a:ext>
            </a:extLst>
          </p:cNvPr>
          <p:cNvSpPr txBox="1">
            <a:spLocks/>
          </p:cNvSpPr>
          <p:nvPr/>
        </p:nvSpPr>
        <p:spPr>
          <a:xfrm>
            <a:off x="436625" y="1627145"/>
            <a:ext cx="8270748" cy="1325563"/>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2"/>
                </a:solidFill>
                <a:latin typeface="+mj-lt"/>
                <a:ea typeface="+mj-ea"/>
                <a:cs typeface="+mj-cs"/>
              </a:defRPr>
            </a:lvl1pPr>
          </a:lstStyle>
          <a:p>
            <a:r>
              <a:rPr lang="en-US"/>
              <a:t>Refine Mode</a:t>
            </a:r>
          </a:p>
        </p:txBody>
      </p:sp>
      <p:cxnSp>
        <p:nvCxnSpPr>
          <p:cNvPr id="4" name="Straight Connector 3">
            <a:extLst>
              <a:ext uri="{FF2B5EF4-FFF2-40B4-BE49-F238E27FC236}">
                <a16:creationId xmlns:a16="http://schemas.microsoft.com/office/drawing/2014/main" id="{296816B9-A604-F584-090C-D58BE0C88A66}"/>
              </a:ext>
            </a:extLst>
          </p:cNvPr>
          <p:cNvCxnSpPr/>
          <p:nvPr/>
        </p:nvCxnSpPr>
        <p:spPr>
          <a:xfrm>
            <a:off x="202758" y="2791511"/>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Title 1">
            <a:extLst>
              <a:ext uri="{FF2B5EF4-FFF2-40B4-BE49-F238E27FC236}">
                <a16:creationId xmlns:a16="http://schemas.microsoft.com/office/drawing/2014/main" id="{FFB8B231-246B-9830-1384-4636855811A2}"/>
              </a:ext>
            </a:extLst>
          </p:cNvPr>
          <p:cNvSpPr txBox="1">
            <a:spLocks/>
          </p:cNvSpPr>
          <p:nvPr/>
        </p:nvSpPr>
        <p:spPr>
          <a:xfrm>
            <a:off x="436625" y="2607682"/>
            <a:ext cx="8270748" cy="1325563"/>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2"/>
                </a:solidFill>
                <a:latin typeface="+mj-lt"/>
                <a:ea typeface="+mj-ea"/>
                <a:cs typeface="+mj-cs"/>
              </a:defRPr>
            </a:lvl1pPr>
          </a:lstStyle>
          <a:p>
            <a:endParaRPr lang="en-US" sz="2800" dirty="0"/>
          </a:p>
          <a:p>
            <a:r>
              <a:rPr lang="en-US" sz="2800" dirty="0"/>
              <a:t>Active Term</a:t>
            </a:r>
            <a:endParaRPr lang="en-US" sz="2400" dirty="0"/>
          </a:p>
        </p:txBody>
      </p:sp>
    </p:spTree>
    <p:extLst>
      <p:ext uri="{BB962C8B-B14F-4D97-AF65-F5344CB8AC3E}">
        <p14:creationId xmlns:p14="http://schemas.microsoft.com/office/powerpoint/2010/main" val="1269229610"/>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04AF22-F9EF-A105-19DC-5C2EE69B01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AA8180-FEA8-617B-E713-D854A7BAAA59}"/>
              </a:ext>
            </a:extLst>
          </p:cNvPr>
          <p:cNvSpPr>
            <a:spLocks noGrp="1"/>
          </p:cNvSpPr>
          <p:nvPr>
            <p:ph type="title"/>
          </p:nvPr>
        </p:nvSpPr>
        <p:spPr>
          <a:xfrm>
            <a:off x="202759" y="22886"/>
            <a:ext cx="8738483" cy="533159"/>
          </a:xfrm>
        </p:spPr>
        <p:txBody>
          <a:bodyPr>
            <a:noAutofit/>
          </a:bodyPr>
          <a:lstStyle/>
          <a:p>
            <a:r>
              <a:rPr lang="en-US" sz="3600"/>
              <a:t>CLSS, myBanner, Or Email Us</a:t>
            </a:r>
          </a:p>
        </p:txBody>
      </p:sp>
      <p:cxnSp>
        <p:nvCxnSpPr>
          <p:cNvPr id="5" name="Straight Connector 4">
            <a:extLst>
              <a:ext uri="{FF2B5EF4-FFF2-40B4-BE49-F238E27FC236}">
                <a16:creationId xmlns:a16="http://schemas.microsoft.com/office/drawing/2014/main" id="{E0379E78-871F-6822-357F-F135499C3B25}"/>
              </a:ext>
            </a:extLst>
          </p:cNvPr>
          <p:cNvCxnSpPr>
            <a:cxnSpLocks/>
          </p:cNvCxnSpPr>
          <p:nvPr/>
        </p:nvCxnSpPr>
        <p:spPr>
          <a:xfrm>
            <a:off x="202759" y="597080"/>
            <a:ext cx="8738483" cy="0"/>
          </a:xfrm>
          <a:prstGeom prst="line">
            <a:avLst/>
          </a:prstGeom>
        </p:spPr>
        <p:style>
          <a:lnRef idx="2">
            <a:schemeClr val="accent1"/>
          </a:lnRef>
          <a:fillRef idx="0">
            <a:schemeClr val="accent1"/>
          </a:fillRef>
          <a:effectRef idx="1">
            <a:schemeClr val="accent1"/>
          </a:effectRef>
          <a:fontRef idx="minor">
            <a:schemeClr val="tx1"/>
          </a:fontRef>
        </p:style>
      </p:cxnSp>
      <p:graphicFrame>
        <p:nvGraphicFramePr>
          <p:cNvPr id="7" name="Table 6">
            <a:extLst>
              <a:ext uri="{FF2B5EF4-FFF2-40B4-BE49-F238E27FC236}">
                <a16:creationId xmlns:a16="http://schemas.microsoft.com/office/drawing/2014/main" id="{F7AD9434-0E3D-3709-EBB4-96D1A7E86E51}"/>
              </a:ext>
            </a:extLst>
          </p:cNvPr>
          <p:cNvGraphicFramePr>
            <a:graphicFrameLocks noGrp="1"/>
          </p:cNvGraphicFramePr>
          <p:nvPr>
            <p:extLst>
              <p:ext uri="{D42A27DB-BD31-4B8C-83A1-F6EECF244321}">
                <p14:modId xmlns:p14="http://schemas.microsoft.com/office/powerpoint/2010/main" val="500999320"/>
              </p:ext>
            </p:extLst>
          </p:nvPr>
        </p:nvGraphicFramePr>
        <p:xfrm>
          <a:off x="0" y="638125"/>
          <a:ext cx="9143999" cy="5159061"/>
        </p:xfrm>
        <a:graphic>
          <a:graphicData uri="http://schemas.openxmlformats.org/drawingml/2006/table">
            <a:tbl>
              <a:tblPr firstRow="1" firstCol="1" bandRow="1">
                <a:tableStyleId>{5C22544A-7EE6-4342-B048-85BDC9FD1C3A}</a:tableStyleId>
              </a:tblPr>
              <a:tblGrid>
                <a:gridCol w="2425148">
                  <a:extLst>
                    <a:ext uri="{9D8B030D-6E8A-4147-A177-3AD203B41FA5}">
                      <a16:colId xmlns:a16="http://schemas.microsoft.com/office/drawing/2014/main" val="3425949433"/>
                    </a:ext>
                  </a:extLst>
                </a:gridCol>
                <a:gridCol w="1327868">
                  <a:extLst>
                    <a:ext uri="{9D8B030D-6E8A-4147-A177-3AD203B41FA5}">
                      <a16:colId xmlns:a16="http://schemas.microsoft.com/office/drawing/2014/main" val="3456874243"/>
                    </a:ext>
                  </a:extLst>
                </a:gridCol>
                <a:gridCol w="1359673">
                  <a:extLst>
                    <a:ext uri="{9D8B030D-6E8A-4147-A177-3AD203B41FA5}">
                      <a16:colId xmlns:a16="http://schemas.microsoft.com/office/drawing/2014/main" val="2757532669"/>
                    </a:ext>
                  </a:extLst>
                </a:gridCol>
                <a:gridCol w="1295260">
                  <a:extLst>
                    <a:ext uri="{9D8B030D-6E8A-4147-A177-3AD203B41FA5}">
                      <a16:colId xmlns:a16="http://schemas.microsoft.com/office/drawing/2014/main" val="873596874"/>
                    </a:ext>
                  </a:extLst>
                </a:gridCol>
                <a:gridCol w="1551307">
                  <a:extLst>
                    <a:ext uri="{9D8B030D-6E8A-4147-A177-3AD203B41FA5}">
                      <a16:colId xmlns:a16="http://schemas.microsoft.com/office/drawing/2014/main" val="1515564613"/>
                    </a:ext>
                  </a:extLst>
                </a:gridCol>
                <a:gridCol w="1184743">
                  <a:extLst>
                    <a:ext uri="{9D8B030D-6E8A-4147-A177-3AD203B41FA5}">
                      <a16:colId xmlns:a16="http://schemas.microsoft.com/office/drawing/2014/main" val="3301344344"/>
                    </a:ext>
                  </a:extLst>
                </a:gridCol>
              </a:tblGrid>
              <a:tr h="573904">
                <a:tc>
                  <a:txBody>
                    <a:bodyPr/>
                    <a:lstStyle/>
                    <a:p>
                      <a:pPr marL="0" marR="0" algn="ctr">
                        <a:lnSpc>
                          <a:spcPct val="107000"/>
                        </a:lnSpc>
                        <a:spcBef>
                          <a:spcPts val="0"/>
                        </a:spcBef>
                        <a:spcAft>
                          <a:spcPts val="0"/>
                        </a:spcAft>
                      </a:pPr>
                      <a:r>
                        <a:rPr lang="en-US" sz="1200" b="1" dirty="0">
                          <a:effectLst/>
                          <a:latin typeface="+mn-lt"/>
                        </a:rPr>
                        <a:t> </a:t>
                      </a:r>
                      <a:endParaRPr lang="en-US" sz="1200" b="1" dirty="0">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b="1">
                          <a:effectLst/>
                          <a:latin typeface="+mn-lt"/>
                        </a:rPr>
                        <a:t>CLSS</a:t>
                      </a: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b="1">
                          <a:effectLst/>
                          <a:latin typeface="+mn-lt"/>
                        </a:rPr>
                        <a:t>myBanner</a:t>
                      </a: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Email Us</a:t>
                      </a:r>
                    </a:p>
                  </a:txBody>
                  <a:tcPr marL="55565" marR="55565"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Instructor of Record Change Request eForm</a:t>
                      </a:r>
                    </a:p>
                  </a:txBody>
                  <a:tcPr marL="55565" marR="55565"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No Changes to Full &amp; 1</a:t>
                      </a:r>
                      <a:r>
                        <a:rPr lang="en-US" sz="1200" b="1" baseline="30000">
                          <a:effectLst/>
                          <a:latin typeface="+mn-lt"/>
                          <a:ea typeface="Calibri" panose="020F0502020204030204" pitchFamily="34" charset="0"/>
                          <a:cs typeface="Times New Roman" panose="02020603050405020304" pitchFamily="18" charset="0"/>
                        </a:rPr>
                        <a:t>st</a:t>
                      </a:r>
                      <a:r>
                        <a:rPr lang="en-US" sz="1200" b="1">
                          <a:effectLst/>
                          <a:latin typeface="+mn-lt"/>
                          <a:ea typeface="Calibri" panose="020F0502020204030204" pitchFamily="34" charset="0"/>
                          <a:cs typeface="Times New Roman" panose="02020603050405020304" pitchFamily="18" charset="0"/>
                        </a:rPr>
                        <a:t> Mini Term</a:t>
                      </a:r>
                    </a:p>
                  </a:txBody>
                  <a:tcPr marL="55565" marR="55565" marT="0" marB="0" anchor="ctr"/>
                </a:tc>
                <a:extLst>
                  <a:ext uri="{0D108BD9-81ED-4DB2-BD59-A6C34878D82A}">
                    <a16:rowId xmlns:a16="http://schemas.microsoft.com/office/drawing/2014/main" val="1762521040"/>
                  </a:ext>
                </a:extLst>
              </a:tr>
              <a:tr h="185803">
                <a:tc>
                  <a:txBody>
                    <a:bodyPr/>
                    <a:lstStyle/>
                    <a:p>
                      <a:pPr marL="0" marR="0" algn="ctr">
                        <a:lnSpc>
                          <a:spcPct val="107000"/>
                        </a:lnSpc>
                        <a:spcBef>
                          <a:spcPts val="0"/>
                        </a:spcBef>
                        <a:spcAft>
                          <a:spcPts val="0"/>
                        </a:spcAft>
                      </a:pPr>
                      <a:r>
                        <a:rPr lang="en-US" sz="1200" b="1">
                          <a:effectLst/>
                          <a:latin typeface="+mn-lt"/>
                        </a:rPr>
                        <a:t>Section Adds</a:t>
                      </a: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X- 2</a:t>
                      </a:r>
                      <a:r>
                        <a:rPr lang="en-US" sz="1200" b="1" baseline="30000">
                          <a:effectLst/>
                          <a:latin typeface="+mn-lt"/>
                          <a:ea typeface="Calibri" panose="020F0502020204030204" pitchFamily="34" charset="0"/>
                          <a:cs typeface="Times New Roman" panose="02020603050405020304" pitchFamily="18" charset="0"/>
                        </a:rPr>
                        <a:t>nd</a:t>
                      </a:r>
                      <a:r>
                        <a:rPr lang="en-US" sz="1200" b="1">
                          <a:effectLst/>
                          <a:latin typeface="+mn-lt"/>
                          <a:ea typeface="Calibri" panose="020F0502020204030204" pitchFamily="34" charset="0"/>
                          <a:cs typeface="Times New Roman" panose="02020603050405020304" pitchFamily="18" charset="0"/>
                        </a:rPr>
                        <a:t> Mini Term</a:t>
                      </a: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X</a:t>
                      </a:r>
                    </a:p>
                  </a:txBody>
                  <a:tcPr marL="55565" marR="55565" marT="0" marB="0" anchor="ctr"/>
                </a:tc>
                <a:extLst>
                  <a:ext uri="{0D108BD9-81ED-4DB2-BD59-A6C34878D82A}">
                    <a16:rowId xmlns:a16="http://schemas.microsoft.com/office/drawing/2014/main" val="993305537"/>
                  </a:ext>
                </a:extLst>
              </a:tr>
              <a:tr h="767955">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DIS or Research Sections Additions for Starkville, Meridian, or Gulf Coast Campuses</a:t>
                      </a: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r>
                        <a:rPr lang="en-US" sz="1200" b="1">
                          <a:effectLst/>
                          <a:latin typeface="+mn-lt"/>
                          <a:ea typeface="Calibri" panose="020F0502020204030204" pitchFamily="34" charset="0"/>
                          <a:cs typeface="Times New Roman" panose="02020603050405020304" pitchFamily="18" charset="0"/>
                        </a:rPr>
                        <a:t>X- 2</a:t>
                      </a:r>
                      <a:r>
                        <a:rPr lang="en-US" sz="1200" b="1" baseline="30000">
                          <a:effectLst/>
                          <a:latin typeface="+mn-lt"/>
                          <a:ea typeface="Calibri" panose="020F0502020204030204" pitchFamily="34" charset="0"/>
                          <a:cs typeface="Times New Roman" panose="02020603050405020304" pitchFamily="18" charset="0"/>
                        </a:rPr>
                        <a:t>nd</a:t>
                      </a:r>
                      <a:r>
                        <a:rPr lang="en-US" sz="1200" b="1">
                          <a:effectLst/>
                          <a:latin typeface="+mn-lt"/>
                          <a:ea typeface="Calibri" panose="020F0502020204030204" pitchFamily="34" charset="0"/>
                          <a:cs typeface="Times New Roman" panose="02020603050405020304" pitchFamily="18" charset="0"/>
                        </a:rPr>
                        <a:t> Mini Term</a:t>
                      </a:r>
                    </a:p>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X</a:t>
                      </a:r>
                    </a:p>
                  </a:txBody>
                  <a:tcPr marL="55565" marR="55565" marT="0" marB="0" anchor="ctr"/>
                </a:tc>
                <a:extLst>
                  <a:ext uri="{0D108BD9-81ED-4DB2-BD59-A6C34878D82A}">
                    <a16:rowId xmlns:a16="http://schemas.microsoft.com/office/drawing/2014/main" val="2846601242"/>
                  </a:ext>
                </a:extLst>
              </a:tr>
              <a:tr h="573904">
                <a:tc>
                  <a:txBody>
                    <a:bodyPr/>
                    <a:lstStyle/>
                    <a:p>
                      <a:pPr marL="0" marR="0" algn="ctr">
                        <a:lnSpc>
                          <a:spcPct val="107000"/>
                        </a:lnSpc>
                        <a:spcBef>
                          <a:spcPts val="0"/>
                        </a:spcBef>
                        <a:spcAft>
                          <a:spcPts val="0"/>
                        </a:spcAft>
                        <a:tabLst>
                          <a:tab pos="1150620" algn="l"/>
                        </a:tabLst>
                      </a:pPr>
                      <a:r>
                        <a:rPr lang="en-US" sz="1200" b="1">
                          <a:effectLst/>
                          <a:latin typeface="+mn-lt"/>
                        </a:rPr>
                        <a:t>DIS or Research Section Additions for Online Education Campus</a:t>
                      </a: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X- 2</a:t>
                      </a:r>
                      <a:r>
                        <a:rPr lang="en-US" sz="1200" b="1" baseline="30000">
                          <a:effectLst/>
                          <a:latin typeface="+mn-lt"/>
                          <a:ea typeface="Calibri" panose="020F0502020204030204" pitchFamily="34" charset="0"/>
                          <a:cs typeface="Times New Roman" panose="02020603050405020304" pitchFamily="18" charset="0"/>
                        </a:rPr>
                        <a:t>nd</a:t>
                      </a:r>
                      <a:r>
                        <a:rPr lang="en-US" sz="1200" b="1">
                          <a:effectLst/>
                          <a:latin typeface="+mn-lt"/>
                          <a:ea typeface="Calibri" panose="020F0502020204030204" pitchFamily="34" charset="0"/>
                          <a:cs typeface="Times New Roman" panose="02020603050405020304" pitchFamily="18" charset="0"/>
                        </a:rPr>
                        <a:t> Mini Term</a:t>
                      </a: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X</a:t>
                      </a:r>
                    </a:p>
                  </a:txBody>
                  <a:tcPr marL="55565" marR="55565" marT="0" marB="0" anchor="ctr"/>
                </a:tc>
                <a:extLst>
                  <a:ext uri="{0D108BD9-81ED-4DB2-BD59-A6C34878D82A}">
                    <a16:rowId xmlns:a16="http://schemas.microsoft.com/office/drawing/2014/main" val="2589681114"/>
                  </a:ext>
                </a:extLst>
              </a:tr>
              <a:tr h="379853">
                <a:tc>
                  <a:txBody>
                    <a:bodyPr/>
                    <a:lstStyle/>
                    <a:p>
                      <a:pPr marL="0" marR="0" algn="ctr">
                        <a:lnSpc>
                          <a:spcPct val="107000"/>
                        </a:lnSpc>
                        <a:spcBef>
                          <a:spcPts val="0"/>
                        </a:spcBef>
                        <a:spcAft>
                          <a:spcPts val="0"/>
                        </a:spcAft>
                      </a:pPr>
                      <a:r>
                        <a:rPr lang="en-US" sz="1200" b="1">
                          <a:effectLst/>
                          <a:latin typeface="+mn-lt"/>
                        </a:rPr>
                        <a:t>Section Changes/Cancellations</a:t>
                      </a: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X</a:t>
                      </a: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extLst>
                  <a:ext uri="{0D108BD9-81ED-4DB2-BD59-A6C34878D82A}">
                    <a16:rowId xmlns:a16="http://schemas.microsoft.com/office/drawing/2014/main" val="2022101765"/>
                  </a:ext>
                </a:extLst>
              </a:tr>
              <a:tr h="379853">
                <a:tc>
                  <a:txBody>
                    <a:bodyPr/>
                    <a:lstStyle/>
                    <a:p>
                      <a:pPr marL="0" marR="0" algn="ctr">
                        <a:lnSpc>
                          <a:spcPct val="107000"/>
                        </a:lnSpc>
                        <a:spcBef>
                          <a:spcPts val="0"/>
                        </a:spcBef>
                        <a:spcAft>
                          <a:spcPts val="0"/>
                        </a:spcAft>
                      </a:pPr>
                      <a:r>
                        <a:rPr lang="en-US" sz="1200" b="1">
                          <a:effectLst/>
                          <a:latin typeface="+mn-lt"/>
                        </a:rPr>
                        <a:t>Instructor Addition to Faculty List</a:t>
                      </a: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X or myBanner eForm</a:t>
                      </a: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extLst>
                  <a:ext uri="{0D108BD9-81ED-4DB2-BD59-A6C34878D82A}">
                    <a16:rowId xmlns:a16="http://schemas.microsoft.com/office/drawing/2014/main" val="3329531374"/>
                  </a:ext>
                </a:extLst>
              </a:tr>
              <a:tr h="363090">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r>
                        <a:rPr lang="en-US" sz="1200" b="1">
                          <a:effectLst/>
                          <a:latin typeface="+mn-lt"/>
                        </a:rPr>
                        <a:t>Instructor Changes</a:t>
                      </a: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X</a:t>
                      </a: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extLst>
                  <a:ext uri="{0D108BD9-81ED-4DB2-BD59-A6C34878D82A}">
                    <a16:rowId xmlns:a16="http://schemas.microsoft.com/office/drawing/2014/main" val="2696689996"/>
                  </a:ext>
                </a:extLst>
              </a:tr>
              <a:tr h="196987">
                <a:tc>
                  <a:txBody>
                    <a:bodyPr/>
                    <a:lstStyle/>
                    <a:p>
                      <a:pPr marL="0" marR="0" algn="ctr">
                        <a:lnSpc>
                          <a:spcPct val="107000"/>
                        </a:lnSpc>
                        <a:spcBef>
                          <a:spcPts val="0"/>
                        </a:spcBef>
                        <a:spcAft>
                          <a:spcPts val="0"/>
                        </a:spcAft>
                      </a:pPr>
                      <a:r>
                        <a:rPr lang="en-US" sz="1200" b="1">
                          <a:effectLst/>
                          <a:latin typeface="+mn-lt"/>
                        </a:rPr>
                        <a:t>Max Enrollment Changes</a:t>
                      </a: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X- 2</a:t>
                      </a:r>
                      <a:r>
                        <a:rPr lang="en-US" sz="1200" b="1" baseline="30000">
                          <a:effectLst/>
                          <a:latin typeface="+mn-lt"/>
                          <a:ea typeface="Calibri" panose="020F0502020204030204" pitchFamily="34" charset="0"/>
                          <a:cs typeface="Times New Roman" panose="02020603050405020304" pitchFamily="18" charset="0"/>
                        </a:rPr>
                        <a:t>nd</a:t>
                      </a:r>
                      <a:r>
                        <a:rPr lang="en-US" sz="1200" b="1">
                          <a:effectLst/>
                          <a:latin typeface="+mn-lt"/>
                          <a:ea typeface="Calibri" panose="020F0502020204030204" pitchFamily="34" charset="0"/>
                          <a:cs typeface="Times New Roman" panose="02020603050405020304" pitchFamily="18" charset="0"/>
                        </a:rPr>
                        <a:t> Mini Term</a:t>
                      </a: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X</a:t>
                      </a:r>
                    </a:p>
                  </a:txBody>
                  <a:tcPr marL="55565" marR="55565" marT="0" marB="0" anchor="ctr"/>
                </a:tc>
                <a:extLst>
                  <a:ext uri="{0D108BD9-81ED-4DB2-BD59-A6C34878D82A}">
                    <a16:rowId xmlns:a16="http://schemas.microsoft.com/office/drawing/2014/main" val="583223487"/>
                  </a:ext>
                </a:extLst>
              </a:tr>
              <a:tr h="379853">
                <a:tc>
                  <a:txBody>
                    <a:bodyPr/>
                    <a:lstStyle/>
                    <a:p>
                      <a:pPr marL="0" marR="0" algn="ctr">
                        <a:lnSpc>
                          <a:spcPct val="107000"/>
                        </a:lnSpc>
                        <a:spcBef>
                          <a:spcPts val="0"/>
                        </a:spcBef>
                        <a:spcAft>
                          <a:spcPts val="0"/>
                        </a:spcAft>
                      </a:pPr>
                      <a:r>
                        <a:rPr lang="en-US" sz="1200" b="1">
                          <a:effectLst/>
                          <a:latin typeface="+mn-lt"/>
                        </a:rPr>
                        <a:t>Cross-list or “Un” Cross-list Sections</a:t>
                      </a: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X- 2</a:t>
                      </a:r>
                      <a:r>
                        <a:rPr lang="en-US" sz="1200" b="1" baseline="30000">
                          <a:effectLst/>
                          <a:latin typeface="+mn-lt"/>
                          <a:ea typeface="Calibri" panose="020F0502020204030204" pitchFamily="34" charset="0"/>
                          <a:cs typeface="Times New Roman" panose="02020603050405020304" pitchFamily="18" charset="0"/>
                        </a:rPr>
                        <a:t>nd</a:t>
                      </a:r>
                      <a:r>
                        <a:rPr lang="en-US" sz="1200" b="1">
                          <a:effectLst/>
                          <a:latin typeface="+mn-lt"/>
                          <a:ea typeface="Calibri" panose="020F0502020204030204" pitchFamily="34" charset="0"/>
                          <a:cs typeface="Times New Roman" panose="02020603050405020304" pitchFamily="18" charset="0"/>
                        </a:rPr>
                        <a:t> Mini Term</a:t>
                      </a: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X</a:t>
                      </a:r>
                    </a:p>
                  </a:txBody>
                  <a:tcPr marL="55565" marR="55565" marT="0" marB="0" anchor="ctr"/>
                </a:tc>
                <a:extLst>
                  <a:ext uri="{0D108BD9-81ED-4DB2-BD59-A6C34878D82A}">
                    <a16:rowId xmlns:a16="http://schemas.microsoft.com/office/drawing/2014/main" val="3259681174"/>
                  </a:ext>
                </a:extLst>
              </a:tr>
              <a:tr h="379853">
                <a:tc>
                  <a:txBody>
                    <a:bodyPr/>
                    <a:lstStyle/>
                    <a:p>
                      <a:pPr marL="0" marR="0" algn="ctr">
                        <a:lnSpc>
                          <a:spcPct val="107000"/>
                        </a:lnSpc>
                        <a:spcBef>
                          <a:spcPts val="0"/>
                        </a:spcBef>
                        <a:spcAft>
                          <a:spcPts val="0"/>
                        </a:spcAft>
                      </a:pPr>
                      <a:r>
                        <a:rPr lang="en-US" sz="1200" b="1">
                          <a:effectLst/>
                          <a:latin typeface="+mn-lt"/>
                        </a:rPr>
                        <a:t>Cross-list Enrollment Changes</a:t>
                      </a: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X- 2</a:t>
                      </a:r>
                      <a:r>
                        <a:rPr lang="en-US" sz="1200" b="1" baseline="30000">
                          <a:effectLst/>
                          <a:latin typeface="+mn-lt"/>
                          <a:ea typeface="Calibri" panose="020F0502020204030204" pitchFamily="34" charset="0"/>
                          <a:cs typeface="Times New Roman" panose="02020603050405020304" pitchFamily="18" charset="0"/>
                        </a:rPr>
                        <a:t>nd</a:t>
                      </a:r>
                      <a:r>
                        <a:rPr lang="en-US" sz="1200" b="1">
                          <a:effectLst/>
                          <a:latin typeface="+mn-lt"/>
                          <a:ea typeface="Calibri" panose="020F0502020204030204" pitchFamily="34" charset="0"/>
                          <a:cs typeface="Times New Roman" panose="02020603050405020304" pitchFamily="18" charset="0"/>
                        </a:rPr>
                        <a:t> Mini Term</a:t>
                      </a: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X</a:t>
                      </a:r>
                    </a:p>
                  </a:txBody>
                  <a:tcPr marL="55565" marR="55565" marT="0" marB="0" anchor="ctr"/>
                </a:tc>
                <a:extLst>
                  <a:ext uri="{0D108BD9-81ED-4DB2-BD59-A6C34878D82A}">
                    <a16:rowId xmlns:a16="http://schemas.microsoft.com/office/drawing/2014/main" val="1737871612"/>
                  </a:ext>
                </a:extLst>
              </a:tr>
              <a:tr h="185803">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Room Request/Change</a:t>
                      </a: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X- 2</a:t>
                      </a:r>
                      <a:r>
                        <a:rPr lang="en-US" sz="1200" b="1" baseline="30000">
                          <a:effectLst/>
                          <a:latin typeface="+mn-lt"/>
                          <a:ea typeface="Calibri" panose="020F0502020204030204" pitchFamily="34" charset="0"/>
                          <a:cs typeface="Times New Roman" panose="02020603050405020304" pitchFamily="18" charset="0"/>
                        </a:rPr>
                        <a:t>nd</a:t>
                      </a:r>
                      <a:r>
                        <a:rPr lang="en-US" sz="1200" b="1">
                          <a:effectLst/>
                          <a:latin typeface="+mn-lt"/>
                          <a:ea typeface="Calibri" panose="020F0502020204030204" pitchFamily="34" charset="0"/>
                          <a:cs typeface="Times New Roman" panose="02020603050405020304" pitchFamily="18" charset="0"/>
                        </a:rPr>
                        <a:t> Mini Term</a:t>
                      </a: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X</a:t>
                      </a:r>
                    </a:p>
                  </a:txBody>
                  <a:tcPr marL="55565" marR="55565" marT="0" marB="0" anchor="ctr"/>
                </a:tc>
                <a:extLst>
                  <a:ext uri="{0D108BD9-81ED-4DB2-BD59-A6C34878D82A}">
                    <a16:rowId xmlns:a16="http://schemas.microsoft.com/office/drawing/2014/main" val="2116379154"/>
                  </a:ext>
                </a:extLst>
              </a:tr>
              <a:tr h="379853">
                <a:tc>
                  <a:txBody>
                    <a:bodyPr/>
                    <a:lstStyle/>
                    <a:p>
                      <a:pPr marL="0" marR="0" algn="ctr">
                        <a:lnSpc>
                          <a:spcPct val="107000"/>
                        </a:lnSpc>
                        <a:spcBef>
                          <a:spcPts val="0"/>
                        </a:spcBef>
                        <a:spcAft>
                          <a:spcPts val="0"/>
                        </a:spcAft>
                      </a:pPr>
                      <a:r>
                        <a:rPr lang="en-US" sz="1200">
                          <a:effectLst/>
                          <a:latin typeface="+mn-lt"/>
                          <a:ea typeface="Calibri" panose="020F0502020204030204" pitchFamily="34" charset="0"/>
                          <a:cs typeface="Times New Roman" panose="02020603050405020304" pitchFamily="18" charset="0"/>
                        </a:rPr>
                        <a:t>Fee Addition &amp; Removal- Must have Provost Approval</a:t>
                      </a: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X</a:t>
                      </a:r>
                    </a:p>
                  </a:txBody>
                  <a:tcPr marL="55565" marR="55565" marT="0" marB="0" anchor="ctr"/>
                </a:tc>
                <a:extLst>
                  <a:ext uri="{0D108BD9-81ED-4DB2-BD59-A6C34878D82A}">
                    <a16:rowId xmlns:a16="http://schemas.microsoft.com/office/drawing/2014/main" val="2177002226"/>
                  </a:ext>
                </a:extLst>
              </a:tr>
              <a:tr h="379853">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r>
                        <a:rPr lang="en-US" sz="1200" b="1" dirty="0">
                          <a:effectLst/>
                          <a:latin typeface="+mn-lt"/>
                          <a:ea typeface="Calibri" panose="020F0502020204030204" pitchFamily="34" charset="0"/>
                          <a:cs typeface="Times New Roman" panose="02020603050405020304" pitchFamily="18" charset="0"/>
                        </a:rPr>
                        <a:t>Section Restriction Changes/Additions</a:t>
                      </a:r>
                    </a:p>
                  </a:txBody>
                  <a:tcPr marL="55565" marR="55565"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X- 2</a:t>
                      </a:r>
                      <a:r>
                        <a:rPr lang="en-US" sz="1200" b="1" baseline="30000">
                          <a:effectLst/>
                          <a:latin typeface="+mn-lt"/>
                          <a:ea typeface="Calibri" panose="020F0502020204030204" pitchFamily="34" charset="0"/>
                          <a:cs typeface="Times New Roman" panose="02020603050405020304" pitchFamily="18" charset="0"/>
                        </a:rPr>
                        <a:t>nd</a:t>
                      </a:r>
                      <a:r>
                        <a:rPr lang="en-US" sz="1200" b="1">
                          <a:effectLst/>
                          <a:latin typeface="+mn-lt"/>
                          <a:ea typeface="Calibri" panose="020F0502020204030204" pitchFamily="34" charset="0"/>
                          <a:cs typeface="Times New Roman" panose="02020603050405020304" pitchFamily="18" charset="0"/>
                        </a:rPr>
                        <a:t> Mini Term</a:t>
                      </a: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endParaRPr lang="en-US" sz="1200" b="1">
                        <a:effectLst/>
                        <a:latin typeface="+mn-lt"/>
                        <a:ea typeface="Calibri" panose="020F0502020204030204" pitchFamily="34" charset="0"/>
                        <a:cs typeface="Times New Roman" panose="02020603050405020304" pitchFamily="18" charset="0"/>
                      </a:endParaRPr>
                    </a:p>
                  </a:txBody>
                  <a:tcPr marL="55565" marR="55565"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X</a:t>
                      </a:r>
                    </a:p>
                  </a:txBody>
                  <a:tcPr marL="55565" marR="55565" marT="0" marB="0" anchor="ctr"/>
                </a:tc>
                <a:extLst>
                  <a:ext uri="{0D108BD9-81ED-4DB2-BD59-A6C34878D82A}">
                    <a16:rowId xmlns:a16="http://schemas.microsoft.com/office/drawing/2014/main" val="3211619534"/>
                  </a:ext>
                </a:extLst>
              </a:tr>
            </a:tbl>
          </a:graphicData>
        </a:graphic>
      </p:graphicFrame>
    </p:spTree>
    <p:extLst>
      <p:ext uri="{BB962C8B-B14F-4D97-AF65-F5344CB8AC3E}">
        <p14:creationId xmlns:p14="http://schemas.microsoft.com/office/powerpoint/2010/main" val="2049295618"/>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FD094-0FD9-CC80-E35E-81FCE33BF7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AE8B42-67A7-2BD3-D083-1D752B565155}"/>
              </a:ext>
            </a:extLst>
          </p:cNvPr>
          <p:cNvSpPr txBox="1">
            <a:spLocks/>
          </p:cNvSpPr>
          <p:nvPr/>
        </p:nvSpPr>
        <p:spPr>
          <a:xfrm>
            <a:off x="436625" y="1627145"/>
            <a:ext cx="8270748" cy="1325563"/>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2"/>
                </a:solidFill>
                <a:latin typeface="+mj-lt"/>
                <a:ea typeface="+mj-ea"/>
                <a:cs typeface="+mj-cs"/>
              </a:defRPr>
            </a:lvl1pPr>
          </a:lstStyle>
          <a:p>
            <a:r>
              <a:rPr lang="en-US" dirty="0">
                <a:latin typeface="+mn-lt"/>
              </a:rPr>
              <a:t>Refine Mode</a:t>
            </a:r>
          </a:p>
        </p:txBody>
      </p:sp>
      <p:cxnSp>
        <p:nvCxnSpPr>
          <p:cNvPr id="4" name="Straight Connector 3">
            <a:extLst>
              <a:ext uri="{FF2B5EF4-FFF2-40B4-BE49-F238E27FC236}">
                <a16:creationId xmlns:a16="http://schemas.microsoft.com/office/drawing/2014/main" id="{17475579-0D43-4816-39C8-69EB6DB1D2A8}"/>
              </a:ext>
            </a:extLst>
          </p:cNvPr>
          <p:cNvCxnSpPr/>
          <p:nvPr/>
        </p:nvCxnSpPr>
        <p:spPr>
          <a:xfrm>
            <a:off x="202758" y="2791511"/>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Title 1">
            <a:extLst>
              <a:ext uri="{FF2B5EF4-FFF2-40B4-BE49-F238E27FC236}">
                <a16:creationId xmlns:a16="http://schemas.microsoft.com/office/drawing/2014/main" id="{0345D41D-2F58-B505-82CC-FE913ECDB117}"/>
              </a:ext>
            </a:extLst>
          </p:cNvPr>
          <p:cNvSpPr txBox="1">
            <a:spLocks/>
          </p:cNvSpPr>
          <p:nvPr/>
        </p:nvSpPr>
        <p:spPr>
          <a:xfrm>
            <a:off x="436625" y="2933686"/>
            <a:ext cx="8270748" cy="1325563"/>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2"/>
                </a:solidFill>
                <a:latin typeface="+mj-lt"/>
                <a:ea typeface="+mj-ea"/>
                <a:cs typeface="+mj-cs"/>
              </a:defRPr>
            </a:lvl1pPr>
          </a:lstStyle>
          <a:p>
            <a:r>
              <a:rPr lang="en-US" sz="3000" dirty="0">
                <a:latin typeface="+mn-lt"/>
              </a:rPr>
              <a:t>Locked Phase</a:t>
            </a:r>
          </a:p>
          <a:p>
            <a:r>
              <a:rPr lang="en-US" sz="2400" dirty="0">
                <a:latin typeface="+mn-lt"/>
              </a:rPr>
              <a:t>(After the Term is Over - Nothing Should Be Changed – All Questions Must Come Through Email)</a:t>
            </a:r>
          </a:p>
        </p:txBody>
      </p:sp>
    </p:spTree>
    <p:extLst>
      <p:ext uri="{BB962C8B-B14F-4D97-AF65-F5344CB8AC3E}">
        <p14:creationId xmlns:p14="http://schemas.microsoft.com/office/powerpoint/2010/main" val="3591373109"/>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BCB2B0-4A5E-4074-D9AA-F90C034B93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D3D34F-8E26-66EB-9119-A678B16B4107}"/>
              </a:ext>
            </a:extLst>
          </p:cNvPr>
          <p:cNvSpPr>
            <a:spLocks noGrp="1"/>
          </p:cNvSpPr>
          <p:nvPr>
            <p:ph type="title"/>
          </p:nvPr>
        </p:nvSpPr>
        <p:spPr>
          <a:xfrm>
            <a:off x="202759" y="1888747"/>
            <a:ext cx="8738483" cy="1741144"/>
          </a:xfrm>
        </p:spPr>
        <p:txBody>
          <a:bodyPr>
            <a:normAutofit/>
          </a:bodyPr>
          <a:lstStyle/>
          <a:p>
            <a:r>
              <a:rPr lang="en-US" sz="7200" dirty="0"/>
              <a:t>Room</a:t>
            </a:r>
            <a:r>
              <a:rPr lang="en-US" sz="7200" i="1" dirty="0"/>
              <a:t> Seek</a:t>
            </a:r>
          </a:p>
        </p:txBody>
      </p:sp>
      <p:cxnSp>
        <p:nvCxnSpPr>
          <p:cNvPr id="6" name="Straight Connector 5">
            <a:extLst>
              <a:ext uri="{FF2B5EF4-FFF2-40B4-BE49-F238E27FC236}">
                <a16:creationId xmlns:a16="http://schemas.microsoft.com/office/drawing/2014/main" id="{831F03F8-E5D1-792B-7A8E-01E3F195C1EE}"/>
              </a:ext>
            </a:extLst>
          </p:cNvPr>
          <p:cNvCxnSpPr>
            <a:cxnSpLocks/>
          </p:cNvCxnSpPr>
          <p:nvPr/>
        </p:nvCxnSpPr>
        <p:spPr>
          <a:xfrm>
            <a:off x="202759" y="3359044"/>
            <a:ext cx="8738483"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75737467"/>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67C5CB-A738-F510-9046-935E568ACC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D5B11C-A284-5A8E-A931-A5A386B95716}"/>
              </a:ext>
            </a:extLst>
          </p:cNvPr>
          <p:cNvSpPr>
            <a:spLocks noGrp="1"/>
          </p:cNvSpPr>
          <p:nvPr>
            <p:ph type="title"/>
          </p:nvPr>
        </p:nvSpPr>
        <p:spPr>
          <a:xfrm>
            <a:off x="0" y="56302"/>
            <a:ext cx="9143999" cy="746690"/>
          </a:xfrm>
        </p:spPr>
        <p:txBody>
          <a:bodyPr>
            <a:noAutofit/>
          </a:bodyPr>
          <a:lstStyle/>
          <a:p>
            <a:r>
              <a:rPr lang="en-US" dirty="0"/>
              <a:t>Using Room Seek</a:t>
            </a:r>
          </a:p>
        </p:txBody>
      </p:sp>
      <p:cxnSp>
        <p:nvCxnSpPr>
          <p:cNvPr id="5" name="Straight Connector 4">
            <a:extLst>
              <a:ext uri="{FF2B5EF4-FFF2-40B4-BE49-F238E27FC236}">
                <a16:creationId xmlns:a16="http://schemas.microsoft.com/office/drawing/2014/main" id="{29730233-E5E2-587E-1FB7-A9D11140F891}"/>
              </a:ext>
            </a:extLst>
          </p:cNvPr>
          <p:cNvCxnSpPr>
            <a:cxnSpLocks/>
          </p:cNvCxnSpPr>
          <p:nvPr/>
        </p:nvCxnSpPr>
        <p:spPr>
          <a:xfrm>
            <a:off x="202759" y="784574"/>
            <a:ext cx="8738483" cy="0"/>
          </a:xfrm>
          <a:prstGeom prst="line">
            <a:avLst/>
          </a:prstGeom>
        </p:spPr>
        <p:style>
          <a:lnRef idx="2">
            <a:schemeClr val="accent1"/>
          </a:lnRef>
          <a:fillRef idx="0">
            <a:schemeClr val="accent1"/>
          </a:fillRef>
          <a:effectRef idx="1">
            <a:schemeClr val="accent1"/>
          </a:effectRef>
          <a:fontRef idx="minor">
            <a:schemeClr val="tx1"/>
          </a:fontRef>
        </p:style>
      </p:cxnSp>
      <p:grpSp>
        <p:nvGrpSpPr>
          <p:cNvPr id="13" name="Group 12">
            <a:extLst>
              <a:ext uri="{FF2B5EF4-FFF2-40B4-BE49-F238E27FC236}">
                <a16:creationId xmlns:a16="http://schemas.microsoft.com/office/drawing/2014/main" id="{A5C5A7D3-AB98-CB7C-B1E1-111CAD45C31A}"/>
              </a:ext>
            </a:extLst>
          </p:cNvPr>
          <p:cNvGrpSpPr/>
          <p:nvPr/>
        </p:nvGrpSpPr>
        <p:grpSpPr>
          <a:xfrm>
            <a:off x="202758" y="784574"/>
            <a:ext cx="8738483" cy="6186309"/>
            <a:chOff x="202761" y="377457"/>
            <a:chExt cx="8738483" cy="6186309"/>
          </a:xfrm>
        </p:grpSpPr>
        <p:sp>
          <p:nvSpPr>
            <p:cNvPr id="7" name="TextBox 6">
              <a:extLst>
                <a:ext uri="{FF2B5EF4-FFF2-40B4-BE49-F238E27FC236}">
                  <a16:creationId xmlns:a16="http://schemas.microsoft.com/office/drawing/2014/main" id="{EB250E92-C787-0BA6-0FEE-144C8D52BDCA}"/>
                </a:ext>
              </a:extLst>
            </p:cNvPr>
            <p:cNvSpPr txBox="1"/>
            <p:nvPr/>
          </p:nvSpPr>
          <p:spPr>
            <a:xfrm>
              <a:off x="202761" y="377457"/>
              <a:ext cx="8738483" cy="6186309"/>
            </a:xfrm>
            <a:prstGeom prst="rect">
              <a:avLst/>
            </a:prstGeom>
            <a:noFill/>
          </p:spPr>
          <p:txBody>
            <a:bodyPr wrap="square" rtlCol="0">
              <a:spAutoFit/>
            </a:bodyPr>
            <a:lstStyle/>
            <a:p>
              <a:pPr algn="ctr"/>
              <a:r>
                <a:rPr lang="en-US" sz="2400" dirty="0"/>
                <a:t>Once the initial room assignments have been made and CLSS enters the Registration phase, you will be able to use CLSS to view available classrooms that match your meeting pattern and submit a room request. This will lock at the beginning of the term, but re-open after the first couple days of classes. The Room Seek feature is accessible from three different locations in CLSS.</a:t>
              </a:r>
            </a:p>
            <a:p>
              <a:pPr algn="ctr"/>
              <a:endParaRPr lang="en-US" sz="800" dirty="0"/>
            </a:p>
            <a:p>
              <a:r>
                <a:rPr lang="en-US" sz="2000" dirty="0"/>
                <a:t>1. From the Edit Section form with the “Room” field</a:t>
              </a:r>
            </a:p>
            <a:p>
              <a:endParaRPr lang="en-US" sz="2000" dirty="0"/>
            </a:p>
            <a:p>
              <a:endParaRPr lang="en-US" sz="2000" dirty="0"/>
            </a:p>
            <a:p>
              <a:endParaRPr lang="en-US" sz="2000" dirty="0"/>
            </a:p>
            <a:p>
              <a:r>
                <a:rPr lang="en-US" sz="2000" dirty="0"/>
                <a:t>2. From the </a:t>
              </a:r>
              <a:r>
                <a:rPr lang="en-US" sz="2000" dirty="0" err="1"/>
                <a:t>CourseLeaf</a:t>
              </a:r>
              <a:r>
                <a:rPr lang="en-US" sz="2000" dirty="0"/>
                <a:t> Snapper on the bottom left of the window.</a:t>
              </a:r>
            </a:p>
            <a:p>
              <a:pPr marL="457200" indent="-457200">
                <a:buAutoNum type="arabicPeriod"/>
              </a:pPr>
              <a:endParaRPr lang="en-US" sz="2000" dirty="0"/>
            </a:p>
            <a:p>
              <a:pPr marL="457200" indent="-457200">
                <a:buAutoNum type="arabicPeriod"/>
              </a:pPr>
              <a:endParaRPr lang="en-US" sz="2000" dirty="0"/>
            </a:p>
            <a:p>
              <a:endParaRPr lang="en-US" sz="2000" dirty="0"/>
            </a:p>
            <a:p>
              <a:pPr marL="457200" indent="-457200">
                <a:buAutoNum type="arabicPeriod"/>
              </a:pPr>
              <a:endParaRPr lang="en-US" sz="2000" dirty="0"/>
            </a:p>
            <a:p>
              <a:pPr marL="457200" indent="-457200">
                <a:buAutoNum type="arabicPeriod"/>
              </a:pPr>
              <a:endParaRPr lang="en-US" sz="2000" dirty="0"/>
            </a:p>
            <a:p>
              <a:endParaRPr lang="en-US" sz="2000" dirty="0"/>
            </a:p>
          </p:txBody>
        </p:sp>
        <p:grpSp>
          <p:nvGrpSpPr>
            <p:cNvPr id="12" name="Group 11">
              <a:extLst>
                <a:ext uri="{FF2B5EF4-FFF2-40B4-BE49-F238E27FC236}">
                  <a16:creationId xmlns:a16="http://schemas.microsoft.com/office/drawing/2014/main" id="{CA642F81-41BF-A71C-E77C-55115088A04A}"/>
                </a:ext>
              </a:extLst>
            </p:cNvPr>
            <p:cNvGrpSpPr/>
            <p:nvPr/>
          </p:nvGrpSpPr>
          <p:grpSpPr>
            <a:xfrm>
              <a:off x="3107027" y="3470611"/>
              <a:ext cx="2922503" cy="1971196"/>
              <a:chOff x="3107027" y="3470611"/>
              <a:chExt cx="2922503" cy="1971196"/>
            </a:xfrm>
          </p:grpSpPr>
          <p:pic>
            <p:nvPicPr>
              <p:cNvPr id="6" name="Picture 5">
                <a:extLst>
                  <a:ext uri="{FF2B5EF4-FFF2-40B4-BE49-F238E27FC236}">
                    <a16:creationId xmlns:a16="http://schemas.microsoft.com/office/drawing/2014/main" id="{8E3B9ACF-53FF-7FC0-FCB8-DEE2D391195E}"/>
                  </a:ext>
                </a:extLst>
              </p:cNvPr>
              <p:cNvPicPr>
                <a:picLocks noChangeAspect="1"/>
              </p:cNvPicPr>
              <p:nvPr/>
            </p:nvPicPr>
            <p:blipFill>
              <a:blip r:embed="rId2"/>
              <a:stretch>
                <a:fillRect/>
              </a:stretch>
            </p:blipFill>
            <p:spPr>
              <a:xfrm>
                <a:off x="3114473" y="3470611"/>
                <a:ext cx="2915057" cy="819264"/>
              </a:xfrm>
              <a:prstGeom prst="rect">
                <a:avLst/>
              </a:prstGeom>
            </p:spPr>
          </p:pic>
          <p:pic>
            <p:nvPicPr>
              <p:cNvPr id="11" name="Picture 10">
                <a:extLst>
                  <a:ext uri="{FF2B5EF4-FFF2-40B4-BE49-F238E27FC236}">
                    <a16:creationId xmlns:a16="http://schemas.microsoft.com/office/drawing/2014/main" id="{C72C8B13-B1A7-4C5E-D6E2-AD49206AFB32}"/>
                  </a:ext>
                </a:extLst>
              </p:cNvPr>
              <p:cNvPicPr>
                <a:picLocks noChangeAspect="1"/>
              </p:cNvPicPr>
              <p:nvPr/>
            </p:nvPicPr>
            <p:blipFill>
              <a:blip r:embed="rId3"/>
              <a:stretch>
                <a:fillRect/>
              </a:stretch>
            </p:blipFill>
            <p:spPr>
              <a:xfrm>
                <a:off x="3107027" y="4692807"/>
                <a:ext cx="2824195" cy="749000"/>
              </a:xfrm>
              <a:prstGeom prst="rect">
                <a:avLst/>
              </a:prstGeom>
            </p:spPr>
          </p:pic>
        </p:grpSp>
      </p:grpSp>
    </p:spTree>
    <p:extLst>
      <p:ext uri="{BB962C8B-B14F-4D97-AF65-F5344CB8AC3E}">
        <p14:creationId xmlns:p14="http://schemas.microsoft.com/office/powerpoint/2010/main" val="1255130763"/>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6CAB5B-160D-8601-96D3-39878D8612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CAE434-C854-EFC4-4380-C769F0FA89C0}"/>
              </a:ext>
            </a:extLst>
          </p:cNvPr>
          <p:cNvSpPr>
            <a:spLocks noGrp="1"/>
          </p:cNvSpPr>
          <p:nvPr>
            <p:ph type="title"/>
          </p:nvPr>
        </p:nvSpPr>
        <p:spPr>
          <a:xfrm>
            <a:off x="0" y="56302"/>
            <a:ext cx="9143999" cy="746690"/>
          </a:xfrm>
        </p:spPr>
        <p:txBody>
          <a:bodyPr>
            <a:noAutofit/>
          </a:bodyPr>
          <a:lstStyle/>
          <a:p>
            <a:r>
              <a:rPr lang="en-US" dirty="0"/>
              <a:t>Using Room Seek</a:t>
            </a:r>
          </a:p>
        </p:txBody>
      </p:sp>
      <p:cxnSp>
        <p:nvCxnSpPr>
          <p:cNvPr id="5" name="Straight Connector 4">
            <a:extLst>
              <a:ext uri="{FF2B5EF4-FFF2-40B4-BE49-F238E27FC236}">
                <a16:creationId xmlns:a16="http://schemas.microsoft.com/office/drawing/2014/main" id="{376A24AA-B577-0EBA-F9BF-1979933BAD41}"/>
              </a:ext>
            </a:extLst>
          </p:cNvPr>
          <p:cNvCxnSpPr>
            <a:cxnSpLocks/>
          </p:cNvCxnSpPr>
          <p:nvPr/>
        </p:nvCxnSpPr>
        <p:spPr>
          <a:xfrm>
            <a:off x="202759" y="766102"/>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02FF3CCF-9B50-2287-F70E-F4F45DC09267}"/>
              </a:ext>
            </a:extLst>
          </p:cNvPr>
          <p:cNvSpPr txBox="1"/>
          <p:nvPr/>
        </p:nvSpPr>
        <p:spPr>
          <a:xfrm>
            <a:off x="202759" y="1075793"/>
            <a:ext cx="8738483" cy="400110"/>
          </a:xfrm>
          <a:prstGeom prst="rect">
            <a:avLst/>
          </a:prstGeom>
          <a:noFill/>
        </p:spPr>
        <p:txBody>
          <a:bodyPr wrap="square" rtlCol="0">
            <a:spAutoFit/>
          </a:bodyPr>
          <a:lstStyle/>
          <a:p>
            <a:r>
              <a:rPr lang="en-US" sz="2000" dirty="0"/>
              <a:t>3. From the Meetings Details screen:</a:t>
            </a:r>
          </a:p>
        </p:txBody>
      </p:sp>
      <p:pic>
        <p:nvPicPr>
          <p:cNvPr id="4" name="Picture 3">
            <a:extLst>
              <a:ext uri="{FF2B5EF4-FFF2-40B4-BE49-F238E27FC236}">
                <a16:creationId xmlns:a16="http://schemas.microsoft.com/office/drawing/2014/main" id="{91E436CC-D09D-2F19-1D8F-199321D56FB7}"/>
              </a:ext>
            </a:extLst>
          </p:cNvPr>
          <p:cNvPicPr>
            <a:picLocks noChangeAspect="1"/>
          </p:cNvPicPr>
          <p:nvPr/>
        </p:nvPicPr>
        <p:blipFill>
          <a:blip r:embed="rId2"/>
          <a:stretch>
            <a:fillRect/>
          </a:stretch>
        </p:blipFill>
        <p:spPr>
          <a:xfrm>
            <a:off x="1218731" y="1583419"/>
            <a:ext cx="6706536" cy="2619741"/>
          </a:xfrm>
          <a:prstGeom prst="rect">
            <a:avLst/>
          </a:prstGeom>
        </p:spPr>
      </p:pic>
    </p:spTree>
    <p:extLst>
      <p:ext uri="{BB962C8B-B14F-4D97-AF65-F5344CB8AC3E}">
        <p14:creationId xmlns:p14="http://schemas.microsoft.com/office/powerpoint/2010/main" val="2981669747"/>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5FB515-64DC-78B9-02E3-083495F53F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EE4BE3-0F53-94F9-A794-CF206653517C}"/>
              </a:ext>
            </a:extLst>
          </p:cNvPr>
          <p:cNvSpPr>
            <a:spLocks noGrp="1"/>
          </p:cNvSpPr>
          <p:nvPr>
            <p:ph type="title"/>
          </p:nvPr>
        </p:nvSpPr>
        <p:spPr>
          <a:xfrm>
            <a:off x="0" y="56302"/>
            <a:ext cx="9143999" cy="746690"/>
          </a:xfrm>
        </p:spPr>
        <p:txBody>
          <a:bodyPr>
            <a:noAutofit/>
          </a:bodyPr>
          <a:lstStyle/>
          <a:p>
            <a:r>
              <a:rPr lang="en-US" dirty="0"/>
              <a:t>Using Room Seek</a:t>
            </a:r>
          </a:p>
        </p:txBody>
      </p:sp>
      <p:cxnSp>
        <p:nvCxnSpPr>
          <p:cNvPr id="5" name="Straight Connector 4">
            <a:extLst>
              <a:ext uri="{FF2B5EF4-FFF2-40B4-BE49-F238E27FC236}">
                <a16:creationId xmlns:a16="http://schemas.microsoft.com/office/drawing/2014/main" id="{AE1E4B79-4AA0-B3F2-2011-07897E859866}"/>
              </a:ext>
            </a:extLst>
          </p:cNvPr>
          <p:cNvCxnSpPr>
            <a:cxnSpLocks/>
          </p:cNvCxnSpPr>
          <p:nvPr/>
        </p:nvCxnSpPr>
        <p:spPr>
          <a:xfrm>
            <a:off x="202759" y="784574"/>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ADBBC484-80FD-5316-7044-AA0C6A0104BD}"/>
              </a:ext>
            </a:extLst>
          </p:cNvPr>
          <p:cNvSpPr txBox="1"/>
          <p:nvPr/>
        </p:nvSpPr>
        <p:spPr>
          <a:xfrm>
            <a:off x="202758" y="784574"/>
            <a:ext cx="8738483" cy="3908762"/>
          </a:xfrm>
          <a:prstGeom prst="rect">
            <a:avLst/>
          </a:prstGeom>
          <a:noFill/>
        </p:spPr>
        <p:txBody>
          <a:bodyPr wrap="square" rtlCol="0">
            <a:spAutoFit/>
          </a:bodyPr>
          <a:lstStyle/>
          <a:p>
            <a:pPr algn="ctr"/>
            <a:r>
              <a:rPr lang="en-US" sz="2800" dirty="0"/>
              <a:t>When Room Seek is selected, CLSS uses your meeting days and capacity to find available spaces. You will see three tabs:</a:t>
            </a:r>
          </a:p>
          <a:p>
            <a:pPr marL="457200" indent="-457200" algn="ctr">
              <a:buAutoNum type="arabicPeriod"/>
            </a:pPr>
            <a:r>
              <a:rPr lang="en-US" sz="2800" dirty="0"/>
              <a:t>Available, Meets All Criteria</a:t>
            </a:r>
          </a:p>
          <a:p>
            <a:pPr marL="457200" indent="-457200" algn="ctr">
              <a:buAutoNum type="arabicPeriod"/>
            </a:pPr>
            <a:r>
              <a:rPr lang="en-US" sz="2800" dirty="0"/>
              <a:t>Available, Criteria Not Met</a:t>
            </a:r>
          </a:p>
          <a:p>
            <a:pPr marL="457200" indent="-457200" algn="ctr">
              <a:buAutoNum type="arabicPeriod"/>
            </a:pPr>
            <a:r>
              <a:rPr lang="en-US" sz="2800" dirty="0"/>
              <a:t>Not Available</a:t>
            </a:r>
            <a:endParaRPr lang="en-US" sz="2400" dirty="0"/>
          </a:p>
          <a:p>
            <a:endParaRPr lang="en-US" sz="2000" dirty="0"/>
          </a:p>
          <a:p>
            <a:pPr marL="457200" indent="-457200">
              <a:buAutoNum type="arabicPeriod"/>
            </a:pPr>
            <a:endParaRPr lang="en-US" sz="2000" dirty="0"/>
          </a:p>
          <a:p>
            <a:pPr marL="457200" indent="-457200">
              <a:buAutoNum type="arabicPeriod"/>
            </a:pPr>
            <a:endParaRPr lang="en-US" sz="2000" dirty="0"/>
          </a:p>
          <a:p>
            <a:endParaRPr lang="en-US" sz="2000" dirty="0"/>
          </a:p>
        </p:txBody>
      </p:sp>
      <p:pic>
        <p:nvPicPr>
          <p:cNvPr id="4" name="Picture 3">
            <a:extLst>
              <a:ext uri="{FF2B5EF4-FFF2-40B4-BE49-F238E27FC236}">
                <a16:creationId xmlns:a16="http://schemas.microsoft.com/office/drawing/2014/main" id="{67FF8372-DF82-A577-A92A-944136388AD0}"/>
              </a:ext>
            </a:extLst>
          </p:cNvPr>
          <p:cNvPicPr>
            <a:picLocks noChangeAspect="1"/>
          </p:cNvPicPr>
          <p:nvPr/>
        </p:nvPicPr>
        <p:blipFill>
          <a:blip r:embed="rId2"/>
          <a:stretch>
            <a:fillRect/>
          </a:stretch>
        </p:blipFill>
        <p:spPr>
          <a:xfrm>
            <a:off x="99387" y="3429000"/>
            <a:ext cx="8945223" cy="1933845"/>
          </a:xfrm>
          <a:prstGeom prst="rect">
            <a:avLst/>
          </a:prstGeom>
        </p:spPr>
      </p:pic>
    </p:spTree>
    <p:extLst>
      <p:ext uri="{BB962C8B-B14F-4D97-AF65-F5344CB8AC3E}">
        <p14:creationId xmlns:p14="http://schemas.microsoft.com/office/powerpoint/2010/main" val="505750217"/>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5CF0E4-2A42-03DB-1A27-DE5257C1A9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9F9128-0AE3-1DB8-C233-0FA470133FF8}"/>
              </a:ext>
            </a:extLst>
          </p:cNvPr>
          <p:cNvSpPr>
            <a:spLocks noGrp="1"/>
          </p:cNvSpPr>
          <p:nvPr>
            <p:ph type="title"/>
          </p:nvPr>
        </p:nvSpPr>
        <p:spPr>
          <a:xfrm>
            <a:off x="0" y="-8350"/>
            <a:ext cx="9143999" cy="746690"/>
          </a:xfrm>
        </p:spPr>
        <p:txBody>
          <a:bodyPr>
            <a:noAutofit/>
          </a:bodyPr>
          <a:lstStyle/>
          <a:p>
            <a:r>
              <a:rPr lang="en-US" sz="4000" dirty="0"/>
              <a:t>Available, Meets All Criteria</a:t>
            </a:r>
          </a:p>
        </p:txBody>
      </p:sp>
      <p:cxnSp>
        <p:nvCxnSpPr>
          <p:cNvPr id="5" name="Straight Connector 4">
            <a:extLst>
              <a:ext uri="{FF2B5EF4-FFF2-40B4-BE49-F238E27FC236}">
                <a16:creationId xmlns:a16="http://schemas.microsoft.com/office/drawing/2014/main" id="{C02EF1D9-DA6C-8C30-7F53-BC9BF3856CBD}"/>
              </a:ext>
            </a:extLst>
          </p:cNvPr>
          <p:cNvCxnSpPr>
            <a:cxnSpLocks/>
          </p:cNvCxnSpPr>
          <p:nvPr/>
        </p:nvCxnSpPr>
        <p:spPr>
          <a:xfrm>
            <a:off x="202758" y="636794"/>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B5D5D3CE-677D-D03C-D85F-06EB3ADD3805}"/>
              </a:ext>
            </a:extLst>
          </p:cNvPr>
          <p:cNvSpPr txBox="1"/>
          <p:nvPr/>
        </p:nvSpPr>
        <p:spPr>
          <a:xfrm>
            <a:off x="202758" y="673688"/>
            <a:ext cx="8738483" cy="1477328"/>
          </a:xfrm>
          <a:prstGeom prst="rect">
            <a:avLst/>
          </a:prstGeom>
          <a:noFill/>
        </p:spPr>
        <p:txBody>
          <a:bodyPr wrap="square" rtlCol="0">
            <a:spAutoFit/>
          </a:bodyPr>
          <a:lstStyle/>
          <a:p>
            <a:pPr algn="ctr"/>
            <a:r>
              <a:rPr lang="en-US" dirty="0"/>
              <a:t>These spaces meet all of the criteria specified for the space search and are selectable for your section. They are sorted by closest capacity match to your enrollment maximum, while the headers (“Room” and “Capacity”) are sortable by clicking the outer-facing arrows icon next to each. “Room” sorts alphabetically, and “Capacity” sorts numerically. </a:t>
            </a:r>
          </a:p>
        </p:txBody>
      </p:sp>
      <p:pic>
        <p:nvPicPr>
          <p:cNvPr id="9" name="Picture 8">
            <a:extLst>
              <a:ext uri="{FF2B5EF4-FFF2-40B4-BE49-F238E27FC236}">
                <a16:creationId xmlns:a16="http://schemas.microsoft.com/office/drawing/2014/main" id="{8B688EC8-0B79-2E6C-1407-A6E20BD56657}"/>
              </a:ext>
            </a:extLst>
          </p:cNvPr>
          <p:cNvPicPr>
            <a:picLocks noChangeAspect="1"/>
          </p:cNvPicPr>
          <p:nvPr/>
        </p:nvPicPr>
        <p:blipFill>
          <a:blip r:embed="rId2"/>
          <a:stretch>
            <a:fillRect/>
          </a:stretch>
        </p:blipFill>
        <p:spPr>
          <a:xfrm>
            <a:off x="1778000" y="2123304"/>
            <a:ext cx="5587999" cy="3764223"/>
          </a:xfrm>
          <a:prstGeom prst="rect">
            <a:avLst/>
          </a:prstGeom>
        </p:spPr>
      </p:pic>
    </p:spTree>
    <p:extLst>
      <p:ext uri="{BB962C8B-B14F-4D97-AF65-F5344CB8AC3E}">
        <p14:creationId xmlns:p14="http://schemas.microsoft.com/office/powerpoint/2010/main" val="4202236371"/>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DFB1A7-7796-9EB5-F93B-2E04DDD91A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DA86EA-BC69-3806-7202-D64946FE07FE}"/>
              </a:ext>
            </a:extLst>
          </p:cNvPr>
          <p:cNvSpPr>
            <a:spLocks noGrp="1"/>
          </p:cNvSpPr>
          <p:nvPr>
            <p:ph type="title"/>
          </p:nvPr>
        </p:nvSpPr>
        <p:spPr>
          <a:xfrm>
            <a:off x="0" y="-8350"/>
            <a:ext cx="9143999" cy="746690"/>
          </a:xfrm>
        </p:spPr>
        <p:txBody>
          <a:bodyPr>
            <a:noAutofit/>
          </a:bodyPr>
          <a:lstStyle/>
          <a:p>
            <a:r>
              <a:rPr lang="en-US" sz="4000" dirty="0"/>
              <a:t>Available, Criteria Not Met</a:t>
            </a:r>
          </a:p>
        </p:txBody>
      </p:sp>
      <p:cxnSp>
        <p:nvCxnSpPr>
          <p:cNvPr id="5" name="Straight Connector 4">
            <a:extLst>
              <a:ext uri="{FF2B5EF4-FFF2-40B4-BE49-F238E27FC236}">
                <a16:creationId xmlns:a16="http://schemas.microsoft.com/office/drawing/2014/main" id="{3797FD03-DCFC-35AB-1720-8EAB352ED050}"/>
              </a:ext>
            </a:extLst>
          </p:cNvPr>
          <p:cNvCxnSpPr>
            <a:cxnSpLocks/>
          </p:cNvCxnSpPr>
          <p:nvPr/>
        </p:nvCxnSpPr>
        <p:spPr>
          <a:xfrm>
            <a:off x="202758" y="636794"/>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8976652F-44FC-857B-3572-4BFA335D119B}"/>
              </a:ext>
            </a:extLst>
          </p:cNvPr>
          <p:cNvSpPr txBox="1"/>
          <p:nvPr/>
        </p:nvSpPr>
        <p:spPr>
          <a:xfrm>
            <a:off x="0" y="645980"/>
            <a:ext cx="9143999" cy="2308324"/>
          </a:xfrm>
          <a:prstGeom prst="rect">
            <a:avLst/>
          </a:prstGeom>
          <a:noFill/>
        </p:spPr>
        <p:txBody>
          <a:bodyPr wrap="square" rtlCol="0">
            <a:spAutoFit/>
          </a:bodyPr>
          <a:lstStyle/>
          <a:p>
            <a:pPr algn="ctr" fontAlgn="base"/>
            <a:r>
              <a:rPr lang="en-US" dirty="0"/>
              <a:t>As new sections looking for rooms are added at later dates in the scheduling process, or existing sections see higher/lower enrollments than expected and want to peruse what other options are available, this category will help see </a:t>
            </a:r>
            <a:r>
              <a:rPr lang="en-US" b="1" dirty="0"/>
              <a:t>ALL </a:t>
            </a:r>
            <a:r>
              <a:rPr lang="en-US" dirty="0"/>
              <a:t>possible rooms that they can book. If your search is set up for a 15-seat class, but only 10 students are enrolled, there may be a suitable space just a little bit smaller and closer to your department’s offices on campus than some that seat 15. Similar to the previous category, all of the resulting columns are sortable. In addition to “Room” and “Capacity”, you can also sort by the “Deficit” number of seats.</a:t>
            </a:r>
          </a:p>
        </p:txBody>
      </p:sp>
      <p:pic>
        <p:nvPicPr>
          <p:cNvPr id="7" name="Picture 6">
            <a:extLst>
              <a:ext uri="{FF2B5EF4-FFF2-40B4-BE49-F238E27FC236}">
                <a16:creationId xmlns:a16="http://schemas.microsoft.com/office/drawing/2014/main" id="{6F363707-DAC4-E3CE-C251-F5C2A3409FD5}"/>
              </a:ext>
            </a:extLst>
          </p:cNvPr>
          <p:cNvPicPr>
            <a:picLocks noChangeAspect="1"/>
          </p:cNvPicPr>
          <p:nvPr/>
        </p:nvPicPr>
        <p:blipFill>
          <a:blip r:embed="rId2"/>
          <a:stretch>
            <a:fillRect/>
          </a:stretch>
        </p:blipFill>
        <p:spPr>
          <a:xfrm>
            <a:off x="2432732" y="2908124"/>
            <a:ext cx="4278533" cy="2966256"/>
          </a:xfrm>
          <a:prstGeom prst="rect">
            <a:avLst/>
          </a:prstGeom>
        </p:spPr>
      </p:pic>
    </p:spTree>
    <p:extLst>
      <p:ext uri="{BB962C8B-B14F-4D97-AF65-F5344CB8AC3E}">
        <p14:creationId xmlns:p14="http://schemas.microsoft.com/office/powerpoint/2010/main" val="23671456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EDD4A4-E20D-B099-8B01-0F78AE4336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BBE7A3-6D92-D155-DA43-DA8E9ECFE2F9}"/>
              </a:ext>
            </a:extLst>
          </p:cNvPr>
          <p:cNvSpPr>
            <a:spLocks noGrp="1"/>
          </p:cNvSpPr>
          <p:nvPr>
            <p:ph type="title"/>
          </p:nvPr>
        </p:nvSpPr>
        <p:spPr>
          <a:xfrm>
            <a:off x="1" y="197814"/>
            <a:ext cx="9143999" cy="533159"/>
          </a:xfrm>
        </p:spPr>
        <p:txBody>
          <a:bodyPr>
            <a:noAutofit/>
          </a:bodyPr>
          <a:lstStyle/>
          <a:p>
            <a:r>
              <a:rPr lang="en-US" sz="3600" dirty="0"/>
              <a:t>Where to See the Current Mode &amp; Phase</a:t>
            </a:r>
          </a:p>
        </p:txBody>
      </p:sp>
      <p:cxnSp>
        <p:nvCxnSpPr>
          <p:cNvPr id="5" name="Straight Connector 4">
            <a:extLst>
              <a:ext uri="{FF2B5EF4-FFF2-40B4-BE49-F238E27FC236}">
                <a16:creationId xmlns:a16="http://schemas.microsoft.com/office/drawing/2014/main" id="{64B061AD-5357-FE3A-B7E7-81B226212B84}"/>
              </a:ext>
            </a:extLst>
          </p:cNvPr>
          <p:cNvCxnSpPr>
            <a:cxnSpLocks/>
          </p:cNvCxnSpPr>
          <p:nvPr/>
        </p:nvCxnSpPr>
        <p:spPr>
          <a:xfrm>
            <a:off x="202758" y="970792"/>
            <a:ext cx="8738483" cy="0"/>
          </a:xfrm>
          <a:prstGeom prst="line">
            <a:avLst/>
          </a:prstGeom>
        </p:spPr>
        <p:style>
          <a:lnRef idx="2">
            <a:schemeClr val="accent1"/>
          </a:lnRef>
          <a:fillRef idx="0">
            <a:schemeClr val="accent1"/>
          </a:fillRef>
          <a:effectRef idx="1">
            <a:schemeClr val="accent1"/>
          </a:effectRef>
          <a:fontRef idx="minor">
            <a:schemeClr val="tx1"/>
          </a:fontRef>
        </p:style>
      </p:cxnSp>
      <p:grpSp>
        <p:nvGrpSpPr>
          <p:cNvPr id="8" name="Group 7">
            <a:extLst>
              <a:ext uri="{FF2B5EF4-FFF2-40B4-BE49-F238E27FC236}">
                <a16:creationId xmlns:a16="http://schemas.microsoft.com/office/drawing/2014/main" id="{859DC220-E429-5940-7294-48093A3FFD08}"/>
              </a:ext>
            </a:extLst>
          </p:cNvPr>
          <p:cNvGrpSpPr/>
          <p:nvPr/>
        </p:nvGrpSpPr>
        <p:grpSpPr>
          <a:xfrm>
            <a:off x="1176792" y="970792"/>
            <a:ext cx="6138408" cy="4869359"/>
            <a:chOff x="1176792" y="970792"/>
            <a:chExt cx="6138408" cy="4869359"/>
          </a:xfrm>
        </p:grpSpPr>
        <p:pic>
          <p:nvPicPr>
            <p:cNvPr id="4" name="Picture 3">
              <a:extLst>
                <a:ext uri="{FF2B5EF4-FFF2-40B4-BE49-F238E27FC236}">
                  <a16:creationId xmlns:a16="http://schemas.microsoft.com/office/drawing/2014/main" id="{36992494-D80B-2708-A112-7D3915234172}"/>
                </a:ext>
              </a:extLst>
            </p:cNvPr>
            <p:cNvPicPr>
              <a:picLocks noChangeAspect="1"/>
            </p:cNvPicPr>
            <p:nvPr/>
          </p:nvPicPr>
          <p:blipFill>
            <a:blip r:embed="rId2"/>
            <a:stretch>
              <a:fillRect/>
            </a:stretch>
          </p:blipFill>
          <p:spPr>
            <a:xfrm>
              <a:off x="1391479" y="1017848"/>
              <a:ext cx="5923721" cy="4822303"/>
            </a:xfrm>
            <a:prstGeom prst="rect">
              <a:avLst/>
            </a:prstGeom>
          </p:spPr>
        </p:pic>
        <p:sp>
          <p:nvSpPr>
            <p:cNvPr id="7" name="Oval 6">
              <a:extLst>
                <a:ext uri="{FF2B5EF4-FFF2-40B4-BE49-F238E27FC236}">
                  <a16:creationId xmlns:a16="http://schemas.microsoft.com/office/drawing/2014/main" id="{D95D97D0-FA56-6467-BA0D-6556D8F20152}"/>
                </a:ext>
              </a:extLst>
            </p:cNvPr>
            <p:cNvSpPr/>
            <p:nvPr/>
          </p:nvSpPr>
          <p:spPr>
            <a:xfrm>
              <a:off x="1176792" y="970792"/>
              <a:ext cx="1539915" cy="657723"/>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196868977"/>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5B1F55-92A6-F767-BBA0-6F81ED3B89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397865-D9D6-6E0B-C4B2-9C23E6F65E36}"/>
              </a:ext>
            </a:extLst>
          </p:cNvPr>
          <p:cNvSpPr>
            <a:spLocks noGrp="1"/>
          </p:cNvSpPr>
          <p:nvPr>
            <p:ph type="title"/>
          </p:nvPr>
        </p:nvSpPr>
        <p:spPr>
          <a:xfrm>
            <a:off x="0" y="-8350"/>
            <a:ext cx="9143999" cy="746690"/>
          </a:xfrm>
        </p:spPr>
        <p:txBody>
          <a:bodyPr>
            <a:noAutofit/>
          </a:bodyPr>
          <a:lstStyle/>
          <a:p>
            <a:r>
              <a:rPr lang="en-US" sz="4000" dirty="0"/>
              <a:t>Not Available</a:t>
            </a:r>
          </a:p>
        </p:txBody>
      </p:sp>
      <p:cxnSp>
        <p:nvCxnSpPr>
          <p:cNvPr id="5" name="Straight Connector 4">
            <a:extLst>
              <a:ext uri="{FF2B5EF4-FFF2-40B4-BE49-F238E27FC236}">
                <a16:creationId xmlns:a16="http://schemas.microsoft.com/office/drawing/2014/main" id="{E48C6823-BB12-CB9E-6CB4-A823EBC66662}"/>
              </a:ext>
            </a:extLst>
          </p:cNvPr>
          <p:cNvCxnSpPr>
            <a:cxnSpLocks/>
          </p:cNvCxnSpPr>
          <p:nvPr/>
        </p:nvCxnSpPr>
        <p:spPr>
          <a:xfrm>
            <a:off x="202758" y="636794"/>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8C0D3CF9-32CF-84B4-20E8-8FEF7B484160}"/>
              </a:ext>
            </a:extLst>
          </p:cNvPr>
          <p:cNvSpPr txBox="1"/>
          <p:nvPr/>
        </p:nvSpPr>
        <p:spPr>
          <a:xfrm>
            <a:off x="0" y="645980"/>
            <a:ext cx="9143999" cy="1477328"/>
          </a:xfrm>
          <a:prstGeom prst="rect">
            <a:avLst/>
          </a:prstGeom>
          <a:noFill/>
        </p:spPr>
        <p:txBody>
          <a:bodyPr wrap="square" rtlCol="0">
            <a:spAutoFit/>
          </a:bodyPr>
          <a:lstStyle/>
          <a:p>
            <a:pPr algn="ctr" fontAlgn="base"/>
            <a:r>
              <a:rPr lang="en-US" dirty="0"/>
              <a:t>Spaces listed here are ones that, for at least one date selected, are blocked for use. This list helps you identify the spaces you may prefer in case they are already booked, and then direct links to the space details page in 25Live can help you search for availability specifically for that space. Spaces are sorted alphabetically by “Name” but can be sorted by “Capacity” as well.</a:t>
            </a:r>
          </a:p>
        </p:txBody>
      </p:sp>
      <p:pic>
        <p:nvPicPr>
          <p:cNvPr id="9" name="Picture 8">
            <a:extLst>
              <a:ext uri="{FF2B5EF4-FFF2-40B4-BE49-F238E27FC236}">
                <a16:creationId xmlns:a16="http://schemas.microsoft.com/office/drawing/2014/main" id="{04FD38A5-1E57-0FDC-E294-FC37F670430A}"/>
              </a:ext>
            </a:extLst>
          </p:cNvPr>
          <p:cNvPicPr>
            <a:picLocks noChangeAspect="1"/>
          </p:cNvPicPr>
          <p:nvPr/>
        </p:nvPicPr>
        <p:blipFill>
          <a:blip r:embed="rId2"/>
          <a:stretch>
            <a:fillRect/>
          </a:stretch>
        </p:blipFill>
        <p:spPr>
          <a:xfrm>
            <a:off x="1795160" y="2095600"/>
            <a:ext cx="5553680" cy="3741105"/>
          </a:xfrm>
          <a:prstGeom prst="rect">
            <a:avLst/>
          </a:prstGeom>
        </p:spPr>
      </p:pic>
    </p:spTree>
    <p:extLst>
      <p:ext uri="{BB962C8B-B14F-4D97-AF65-F5344CB8AC3E}">
        <p14:creationId xmlns:p14="http://schemas.microsoft.com/office/powerpoint/2010/main" val="25860981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EDD4A4-E20D-B099-8B01-0F78AE4336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BBE7A3-6D92-D155-DA43-DA8E9ECFE2F9}"/>
              </a:ext>
            </a:extLst>
          </p:cNvPr>
          <p:cNvSpPr>
            <a:spLocks noGrp="1"/>
          </p:cNvSpPr>
          <p:nvPr>
            <p:ph type="title"/>
          </p:nvPr>
        </p:nvSpPr>
        <p:spPr>
          <a:xfrm>
            <a:off x="1" y="197814"/>
            <a:ext cx="9143999" cy="533159"/>
          </a:xfrm>
        </p:spPr>
        <p:txBody>
          <a:bodyPr>
            <a:noAutofit/>
          </a:bodyPr>
          <a:lstStyle/>
          <a:p>
            <a:r>
              <a:rPr lang="en-US" sz="3600" dirty="0"/>
              <a:t>Where to See the Current Mode &amp; Phase</a:t>
            </a:r>
          </a:p>
        </p:txBody>
      </p:sp>
      <p:cxnSp>
        <p:nvCxnSpPr>
          <p:cNvPr id="5" name="Straight Connector 4">
            <a:extLst>
              <a:ext uri="{FF2B5EF4-FFF2-40B4-BE49-F238E27FC236}">
                <a16:creationId xmlns:a16="http://schemas.microsoft.com/office/drawing/2014/main" id="{64B061AD-5357-FE3A-B7E7-81B226212B84}"/>
              </a:ext>
            </a:extLst>
          </p:cNvPr>
          <p:cNvCxnSpPr>
            <a:cxnSpLocks/>
          </p:cNvCxnSpPr>
          <p:nvPr/>
        </p:nvCxnSpPr>
        <p:spPr>
          <a:xfrm>
            <a:off x="202758" y="970792"/>
            <a:ext cx="8738483" cy="0"/>
          </a:xfrm>
          <a:prstGeom prst="line">
            <a:avLst/>
          </a:prstGeom>
        </p:spPr>
        <p:style>
          <a:lnRef idx="2">
            <a:schemeClr val="accent1"/>
          </a:lnRef>
          <a:fillRef idx="0">
            <a:schemeClr val="accent1"/>
          </a:fillRef>
          <a:effectRef idx="1">
            <a:schemeClr val="accent1"/>
          </a:effectRef>
          <a:fontRef idx="minor">
            <a:schemeClr val="tx1"/>
          </a:fontRef>
        </p:style>
      </p:cxnSp>
      <p:grpSp>
        <p:nvGrpSpPr>
          <p:cNvPr id="8" name="Group 7">
            <a:extLst>
              <a:ext uri="{FF2B5EF4-FFF2-40B4-BE49-F238E27FC236}">
                <a16:creationId xmlns:a16="http://schemas.microsoft.com/office/drawing/2014/main" id="{859DC220-E429-5940-7294-48093A3FFD08}"/>
              </a:ext>
            </a:extLst>
          </p:cNvPr>
          <p:cNvGrpSpPr/>
          <p:nvPr/>
        </p:nvGrpSpPr>
        <p:grpSpPr>
          <a:xfrm>
            <a:off x="1176792" y="970792"/>
            <a:ext cx="6138408" cy="4869359"/>
            <a:chOff x="1176792" y="970792"/>
            <a:chExt cx="6138408" cy="4869359"/>
          </a:xfrm>
        </p:grpSpPr>
        <p:pic>
          <p:nvPicPr>
            <p:cNvPr id="4" name="Picture 3">
              <a:extLst>
                <a:ext uri="{FF2B5EF4-FFF2-40B4-BE49-F238E27FC236}">
                  <a16:creationId xmlns:a16="http://schemas.microsoft.com/office/drawing/2014/main" id="{36992494-D80B-2708-A112-7D3915234172}"/>
                </a:ext>
              </a:extLst>
            </p:cNvPr>
            <p:cNvPicPr>
              <a:picLocks noChangeAspect="1"/>
            </p:cNvPicPr>
            <p:nvPr/>
          </p:nvPicPr>
          <p:blipFill>
            <a:blip r:embed="rId2"/>
            <a:stretch>
              <a:fillRect/>
            </a:stretch>
          </p:blipFill>
          <p:spPr>
            <a:xfrm>
              <a:off x="1391479" y="1017848"/>
              <a:ext cx="5923721" cy="4822303"/>
            </a:xfrm>
            <a:prstGeom prst="rect">
              <a:avLst/>
            </a:prstGeom>
          </p:spPr>
        </p:pic>
        <p:sp>
          <p:nvSpPr>
            <p:cNvPr id="7" name="Oval 6">
              <a:extLst>
                <a:ext uri="{FF2B5EF4-FFF2-40B4-BE49-F238E27FC236}">
                  <a16:creationId xmlns:a16="http://schemas.microsoft.com/office/drawing/2014/main" id="{D95D97D0-FA56-6467-BA0D-6556D8F20152}"/>
                </a:ext>
              </a:extLst>
            </p:cNvPr>
            <p:cNvSpPr/>
            <p:nvPr/>
          </p:nvSpPr>
          <p:spPr>
            <a:xfrm>
              <a:off x="1176792" y="970792"/>
              <a:ext cx="1539915" cy="657723"/>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5236986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6766C-D44B-C9AF-A19D-F492039992CA}"/>
              </a:ext>
            </a:extLst>
          </p:cNvPr>
          <p:cNvSpPr>
            <a:spLocks noGrp="1"/>
          </p:cNvSpPr>
          <p:nvPr>
            <p:ph type="title"/>
          </p:nvPr>
        </p:nvSpPr>
        <p:spPr>
          <a:xfrm>
            <a:off x="510269" y="0"/>
            <a:ext cx="8123462" cy="620200"/>
          </a:xfrm>
        </p:spPr>
        <p:txBody>
          <a:bodyPr>
            <a:normAutofit fontScale="90000"/>
          </a:bodyPr>
          <a:lstStyle/>
          <a:p>
            <a:r>
              <a:rPr lang="en-US" sz="4800"/>
              <a:t>Table of Contents</a:t>
            </a:r>
            <a:endParaRPr lang="en-US" sz="4800" dirty="0"/>
          </a:p>
        </p:txBody>
      </p:sp>
      <p:sp>
        <p:nvSpPr>
          <p:cNvPr id="9" name="TextBox 8">
            <a:extLst>
              <a:ext uri="{FF2B5EF4-FFF2-40B4-BE49-F238E27FC236}">
                <a16:creationId xmlns:a16="http://schemas.microsoft.com/office/drawing/2014/main" id="{F6AEB154-F1C9-30FD-FFE5-29518D1CC9CD}"/>
              </a:ext>
            </a:extLst>
          </p:cNvPr>
          <p:cNvSpPr txBox="1"/>
          <p:nvPr/>
        </p:nvSpPr>
        <p:spPr>
          <a:xfrm>
            <a:off x="186855" y="740392"/>
            <a:ext cx="8770288" cy="400110"/>
          </a:xfrm>
          <a:prstGeom prst="rect">
            <a:avLst/>
          </a:prstGeom>
          <a:noFill/>
        </p:spPr>
        <p:txBody>
          <a:bodyPr wrap="square" rtlCol="0">
            <a:spAutoFit/>
          </a:bodyPr>
          <a:lstStyle/>
          <a:p>
            <a:pPr algn="ctr"/>
            <a:r>
              <a:rPr lang="en-US" sz="2000" dirty="0"/>
              <a:t>Right click on the topic you want to jump to and select “Go To Section”</a:t>
            </a:r>
          </a:p>
        </p:txBody>
      </p:sp>
      <p:cxnSp>
        <p:nvCxnSpPr>
          <p:cNvPr id="3" name="Straight Connector 2">
            <a:extLst>
              <a:ext uri="{FF2B5EF4-FFF2-40B4-BE49-F238E27FC236}">
                <a16:creationId xmlns:a16="http://schemas.microsoft.com/office/drawing/2014/main" id="{DB7D498F-7DC4-E79E-844B-74627D956B90}"/>
              </a:ext>
            </a:extLst>
          </p:cNvPr>
          <p:cNvCxnSpPr>
            <a:cxnSpLocks/>
          </p:cNvCxnSpPr>
          <p:nvPr/>
        </p:nvCxnSpPr>
        <p:spPr>
          <a:xfrm>
            <a:off x="266368" y="620200"/>
            <a:ext cx="8738483" cy="0"/>
          </a:xfrm>
          <a:prstGeom prst="line">
            <a:avLst/>
          </a:prstGeom>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mc:Choice xmlns:psuz="http://schemas.microsoft.com/office/powerpoint/2016/summaryzoom" Requires="psuz">
          <p:graphicFrame>
            <p:nvGraphicFramePr>
              <p:cNvPr id="11" name="Summary Zoom 10">
                <a:extLst>
                  <a:ext uri="{FF2B5EF4-FFF2-40B4-BE49-F238E27FC236}">
                    <a16:creationId xmlns:a16="http://schemas.microsoft.com/office/drawing/2014/main" id="{5E830E74-32B2-185F-9A58-1EC13EA50A90}"/>
                  </a:ext>
                </a:extLst>
              </p:cNvPr>
              <p:cNvGraphicFramePr>
                <a:graphicFrameLocks noChangeAspect="1"/>
              </p:cNvGraphicFramePr>
              <p:nvPr>
                <p:extLst>
                  <p:ext uri="{D42A27DB-BD31-4B8C-83A1-F6EECF244321}">
                    <p14:modId xmlns:p14="http://schemas.microsoft.com/office/powerpoint/2010/main" val="1036106094"/>
                  </p:ext>
                </p:extLst>
              </p:nvPr>
            </p:nvGraphicFramePr>
            <p:xfrm>
              <a:off x="68499" y="1079136"/>
              <a:ext cx="9007001" cy="4749167"/>
            </p:xfrm>
            <a:graphic>
              <a:graphicData uri="http://schemas.microsoft.com/office/powerpoint/2016/summaryzoom">
                <psuz:summaryZm>
                  <psuz:summaryZmObj sectionId="{215B8088-B023-45FE-BFE2-0A7C1568E852}">
                    <psuz:zmPr id="{7B4AD10E-F8C3-43D4-80DD-19A561251C9E}" transitionDur="1000">
                      <p166:blipFill xmlns:p166="http://schemas.microsoft.com/office/powerpoint/2016/6/main">
                        <a:blip r:embed="rId2"/>
                        <a:stretch>
                          <a:fillRect/>
                        </a:stretch>
                      </p166:blipFill>
                      <p166:spPr xmlns:p166="http://schemas.microsoft.com/office/powerpoint/2016/6/main">
                        <a:xfrm>
                          <a:off x="281474" y="246682"/>
                          <a:ext cx="1351049" cy="1013287"/>
                        </a:xfrm>
                        <a:prstGeom prst="rect">
                          <a:avLst/>
                        </a:prstGeom>
                        <a:ln w="3175">
                          <a:solidFill>
                            <a:prstClr val="ltGray"/>
                          </a:solidFill>
                        </a:ln>
                      </p166:spPr>
                    </psuz:zmPr>
                  </psuz:summaryZmObj>
                  <psuz:summaryZmObj sectionId="{3C2BEF34-F991-4134-8FA3-811FA926B2D0}">
                    <psuz:zmPr id="{056ACF43-CD17-4CA8-A28B-962A909D2772}" transitionDur="1000">
                      <p166:blipFill xmlns:p166="http://schemas.microsoft.com/office/powerpoint/2016/6/main">
                        <a:blip r:embed="rId3"/>
                        <a:stretch>
                          <a:fillRect/>
                        </a:stretch>
                      </p166:blipFill>
                      <p166:spPr xmlns:p166="http://schemas.microsoft.com/office/powerpoint/2016/6/main">
                        <a:xfrm>
                          <a:off x="1700075" y="246682"/>
                          <a:ext cx="1351049" cy="1013287"/>
                        </a:xfrm>
                        <a:prstGeom prst="rect">
                          <a:avLst/>
                        </a:prstGeom>
                        <a:ln w="3175">
                          <a:solidFill>
                            <a:prstClr val="ltGray"/>
                          </a:solidFill>
                        </a:ln>
                      </p166:spPr>
                    </psuz:zmPr>
                  </psuz:summaryZmObj>
                  <psuz:summaryZmObj sectionId="{372E49EC-9D2E-46A3-8B7F-38E1D6864CFF}">
                    <psuz:zmPr id="{42B95933-0ADA-4F17-8E38-E660DDE591BC}" transitionDur="1000">
                      <p166:blipFill xmlns:p166="http://schemas.microsoft.com/office/powerpoint/2016/6/main">
                        <a:blip r:embed="rId4"/>
                        <a:stretch>
                          <a:fillRect/>
                        </a:stretch>
                      </p166:blipFill>
                      <p166:spPr xmlns:p166="http://schemas.microsoft.com/office/powerpoint/2016/6/main">
                        <a:xfrm>
                          <a:off x="3118676" y="246682"/>
                          <a:ext cx="1351049" cy="1013287"/>
                        </a:xfrm>
                        <a:prstGeom prst="rect">
                          <a:avLst/>
                        </a:prstGeom>
                        <a:ln w="3175">
                          <a:solidFill>
                            <a:prstClr val="ltGray"/>
                          </a:solidFill>
                        </a:ln>
                      </p166:spPr>
                    </psuz:zmPr>
                  </psuz:summaryZmObj>
                  <psuz:summaryZmObj sectionId="{D74CCE70-BC11-496A-9526-DE0010FEC231}">
                    <psuz:zmPr id="{816DC627-5F08-4DC4-A8B5-AA75005C62D3}" transitionDur="1000">
                      <p166:blipFill xmlns:p166="http://schemas.microsoft.com/office/powerpoint/2016/6/main">
                        <a:blip r:embed="rId5"/>
                        <a:stretch>
                          <a:fillRect/>
                        </a:stretch>
                      </p166:blipFill>
                      <p166:spPr xmlns:p166="http://schemas.microsoft.com/office/powerpoint/2016/6/main">
                        <a:xfrm>
                          <a:off x="4537277" y="246682"/>
                          <a:ext cx="1351049" cy="1013287"/>
                        </a:xfrm>
                        <a:prstGeom prst="rect">
                          <a:avLst/>
                        </a:prstGeom>
                        <a:ln w="3175">
                          <a:solidFill>
                            <a:prstClr val="ltGray"/>
                          </a:solidFill>
                        </a:ln>
                      </p166:spPr>
                    </psuz:zmPr>
                  </psuz:summaryZmObj>
                  <psuz:summaryZmObj sectionId="{22B8D3BC-40A1-4256-AC46-C9F17E2BFAD2}">
                    <psuz:zmPr id="{81BE1E30-6EC2-4B57-B08B-03F486843E2F}" transitionDur="1000">
                      <p166:blipFill xmlns:p166="http://schemas.microsoft.com/office/powerpoint/2016/6/main">
                        <a:blip r:embed="rId6"/>
                        <a:stretch>
                          <a:fillRect/>
                        </a:stretch>
                      </p166:blipFill>
                      <p166:spPr xmlns:p166="http://schemas.microsoft.com/office/powerpoint/2016/6/main">
                        <a:xfrm>
                          <a:off x="5955878" y="246682"/>
                          <a:ext cx="1351049" cy="1013287"/>
                        </a:xfrm>
                        <a:prstGeom prst="rect">
                          <a:avLst/>
                        </a:prstGeom>
                        <a:ln w="3175">
                          <a:solidFill>
                            <a:prstClr val="ltGray"/>
                          </a:solidFill>
                        </a:ln>
                      </p166:spPr>
                    </psuz:zmPr>
                  </psuz:summaryZmObj>
                  <psuz:summaryZmObj sectionId="{6ED25B8B-DFE3-4F6E-B7BE-ABC632BF7B37}">
                    <psuz:zmPr id="{4D141FFB-D04C-4C46-AB1B-65B7127F4C77}" transitionDur="1000">
                      <p166:blipFill xmlns:p166="http://schemas.microsoft.com/office/powerpoint/2016/6/main">
                        <a:blip r:embed="rId7"/>
                        <a:stretch>
                          <a:fillRect/>
                        </a:stretch>
                      </p166:blipFill>
                      <p166:spPr xmlns:p166="http://schemas.microsoft.com/office/powerpoint/2016/6/main">
                        <a:xfrm>
                          <a:off x="7374479" y="246682"/>
                          <a:ext cx="1351049" cy="1013287"/>
                        </a:xfrm>
                        <a:prstGeom prst="rect">
                          <a:avLst/>
                        </a:prstGeom>
                        <a:ln w="3175">
                          <a:solidFill>
                            <a:prstClr val="ltGray"/>
                          </a:solidFill>
                        </a:ln>
                      </p166:spPr>
                    </psuz:zmPr>
                  </psuz:summaryZmObj>
                  <psuz:summaryZmObj sectionId="{E8C01BFF-C55D-471B-AA26-E7DFE3E50D09}">
                    <psuz:zmPr id="{C2380524-9561-49BC-88FC-1E1475BBD359}" transitionDur="1000">
                      <p166:blipFill xmlns:p166="http://schemas.microsoft.com/office/powerpoint/2016/6/main">
                        <a:blip r:embed="rId8"/>
                        <a:stretch>
                          <a:fillRect/>
                        </a:stretch>
                      </p166:blipFill>
                      <p166:spPr xmlns:p166="http://schemas.microsoft.com/office/powerpoint/2016/6/main">
                        <a:xfrm>
                          <a:off x="281474" y="1327521"/>
                          <a:ext cx="1351049" cy="1013287"/>
                        </a:xfrm>
                        <a:prstGeom prst="rect">
                          <a:avLst/>
                        </a:prstGeom>
                        <a:ln w="3175">
                          <a:solidFill>
                            <a:prstClr val="ltGray"/>
                          </a:solidFill>
                        </a:ln>
                      </p166:spPr>
                    </psuz:zmPr>
                  </psuz:summaryZmObj>
                  <psuz:summaryZmObj sectionId="{234D7ECB-6F79-408C-8FA8-94BDEE46B038}">
                    <psuz:zmPr id="{41330198-944A-4419-9D7C-756F66815725}" transitionDur="1000">
                      <p166:blipFill xmlns:p166="http://schemas.microsoft.com/office/powerpoint/2016/6/main">
                        <a:blip r:embed="rId9"/>
                        <a:stretch>
                          <a:fillRect/>
                        </a:stretch>
                      </p166:blipFill>
                      <p166:spPr xmlns:p166="http://schemas.microsoft.com/office/powerpoint/2016/6/main">
                        <a:xfrm>
                          <a:off x="1700075" y="1327521"/>
                          <a:ext cx="1351049" cy="1013287"/>
                        </a:xfrm>
                        <a:prstGeom prst="rect">
                          <a:avLst/>
                        </a:prstGeom>
                        <a:ln w="3175">
                          <a:solidFill>
                            <a:prstClr val="ltGray"/>
                          </a:solidFill>
                        </a:ln>
                      </p166:spPr>
                    </psuz:zmPr>
                  </psuz:summaryZmObj>
                  <psuz:summaryZmObj sectionId="{73B2391E-B147-4B48-B787-0185F431CD7E}">
                    <psuz:zmPr id="{094178DA-AE6F-4EED-BC6C-490287931460}" transitionDur="1000">
                      <p166:blipFill xmlns:p166="http://schemas.microsoft.com/office/powerpoint/2016/6/main">
                        <a:blip r:embed="rId10"/>
                        <a:stretch>
                          <a:fillRect/>
                        </a:stretch>
                      </p166:blipFill>
                      <p166:spPr xmlns:p166="http://schemas.microsoft.com/office/powerpoint/2016/6/main">
                        <a:xfrm>
                          <a:off x="3118676" y="1327521"/>
                          <a:ext cx="1351049" cy="1013287"/>
                        </a:xfrm>
                        <a:prstGeom prst="rect">
                          <a:avLst/>
                        </a:prstGeom>
                        <a:ln w="3175">
                          <a:solidFill>
                            <a:prstClr val="ltGray"/>
                          </a:solidFill>
                        </a:ln>
                      </p166:spPr>
                    </psuz:zmPr>
                  </psuz:summaryZmObj>
                  <psuz:summaryZmObj sectionId="{2D56B447-BDBD-4B30-B82E-10387E3F77F4}">
                    <psuz:zmPr id="{777CF6C4-8876-49DB-B623-181D5F71B9E8}" transitionDur="1000">
                      <p166:blipFill xmlns:p166="http://schemas.microsoft.com/office/powerpoint/2016/6/main">
                        <a:blip r:embed="rId11"/>
                        <a:stretch>
                          <a:fillRect/>
                        </a:stretch>
                      </p166:blipFill>
                      <p166:spPr xmlns:p166="http://schemas.microsoft.com/office/powerpoint/2016/6/main">
                        <a:xfrm>
                          <a:off x="4537277" y="1327521"/>
                          <a:ext cx="1351049" cy="1013287"/>
                        </a:xfrm>
                        <a:prstGeom prst="rect">
                          <a:avLst/>
                        </a:prstGeom>
                        <a:ln w="3175">
                          <a:solidFill>
                            <a:prstClr val="ltGray"/>
                          </a:solidFill>
                        </a:ln>
                      </p166:spPr>
                    </psuz:zmPr>
                  </psuz:summaryZmObj>
                  <psuz:summaryZmObj sectionId="{161177C4-BFAF-4151-B3DD-C07870BFAC94}">
                    <psuz:zmPr id="{B4A6348C-6817-4DD7-927F-60FDC4D647E7}" transitionDur="1000">
                      <p166:blipFill xmlns:p166="http://schemas.microsoft.com/office/powerpoint/2016/6/main">
                        <a:blip r:embed="rId12"/>
                        <a:stretch>
                          <a:fillRect/>
                        </a:stretch>
                      </p166:blipFill>
                      <p166:spPr xmlns:p166="http://schemas.microsoft.com/office/powerpoint/2016/6/main">
                        <a:xfrm>
                          <a:off x="5955878" y="1327521"/>
                          <a:ext cx="1351049" cy="1013287"/>
                        </a:xfrm>
                        <a:prstGeom prst="rect">
                          <a:avLst/>
                        </a:prstGeom>
                        <a:ln w="3175">
                          <a:solidFill>
                            <a:prstClr val="ltGray"/>
                          </a:solidFill>
                        </a:ln>
                      </p166:spPr>
                    </psuz:zmPr>
                  </psuz:summaryZmObj>
                  <psuz:summaryZmObj sectionId="{BB518053-830C-42E7-9750-133DB5B876A2}">
                    <psuz:zmPr id="{EE4CD90B-53A2-4A13-9CCD-40C93EB93F9C}" transitionDur="1000">
                      <p166:blipFill xmlns:p166="http://schemas.microsoft.com/office/powerpoint/2016/6/main">
                        <a:blip r:embed="rId13"/>
                        <a:stretch>
                          <a:fillRect/>
                        </a:stretch>
                      </p166:blipFill>
                      <p166:spPr xmlns:p166="http://schemas.microsoft.com/office/powerpoint/2016/6/main">
                        <a:xfrm>
                          <a:off x="7374479" y="1327521"/>
                          <a:ext cx="1351049" cy="1013287"/>
                        </a:xfrm>
                        <a:prstGeom prst="rect">
                          <a:avLst/>
                        </a:prstGeom>
                        <a:ln w="3175">
                          <a:solidFill>
                            <a:prstClr val="ltGray"/>
                          </a:solidFill>
                        </a:ln>
                      </p166:spPr>
                    </psuz:zmPr>
                  </psuz:summaryZmObj>
                  <psuz:summaryZmObj sectionId="{F86A8477-4E35-4BD2-9C86-6008915FABE7}">
                    <psuz:zmPr id="{65286508-D0AD-4051-862D-5DA78DC616DD}" transitionDur="1000">
                      <p166:blipFill xmlns:p166="http://schemas.microsoft.com/office/powerpoint/2016/6/main">
                        <a:blip r:embed="rId14"/>
                        <a:stretch>
                          <a:fillRect/>
                        </a:stretch>
                      </p166:blipFill>
                      <p166:spPr xmlns:p166="http://schemas.microsoft.com/office/powerpoint/2016/6/main">
                        <a:xfrm>
                          <a:off x="281474" y="2408360"/>
                          <a:ext cx="1351049" cy="1013287"/>
                        </a:xfrm>
                        <a:prstGeom prst="rect">
                          <a:avLst/>
                        </a:prstGeom>
                        <a:ln w="3175">
                          <a:solidFill>
                            <a:prstClr val="ltGray"/>
                          </a:solidFill>
                        </a:ln>
                      </p166:spPr>
                    </psuz:zmPr>
                  </psuz:summaryZmObj>
                  <psuz:summaryZmObj sectionId="{03AB2C5C-818C-460A-8451-76AD872B1EF0}">
                    <psuz:zmPr id="{F8780A34-7501-4C73-AF60-6570E2E3CD6E}" transitionDur="1000">
                      <p166:blipFill xmlns:p166="http://schemas.microsoft.com/office/powerpoint/2016/6/main">
                        <a:blip r:embed="rId15"/>
                        <a:stretch>
                          <a:fillRect/>
                        </a:stretch>
                      </p166:blipFill>
                      <p166:spPr xmlns:p166="http://schemas.microsoft.com/office/powerpoint/2016/6/main">
                        <a:xfrm>
                          <a:off x="1700075" y="2408360"/>
                          <a:ext cx="1351049" cy="1013287"/>
                        </a:xfrm>
                        <a:prstGeom prst="rect">
                          <a:avLst/>
                        </a:prstGeom>
                        <a:ln w="3175">
                          <a:solidFill>
                            <a:prstClr val="ltGray"/>
                          </a:solidFill>
                        </a:ln>
                      </p166:spPr>
                    </psuz:zmPr>
                  </psuz:summaryZmObj>
                  <psuz:summaryZmObj sectionId="{D95A273E-2816-4455-AA55-9E6AD8D512F1}">
                    <psuz:zmPr id="{8A837EDA-BB19-4985-A8AA-A5B1F63081A5}" transitionDur="1000">
                      <p166:blipFill xmlns:p166="http://schemas.microsoft.com/office/powerpoint/2016/6/main">
                        <a:blip r:embed="rId16"/>
                        <a:stretch>
                          <a:fillRect/>
                        </a:stretch>
                      </p166:blipFill>
                      <p166:spPr xmlns:p166="http://schemas.microsoft.com/office/powerpoint/2016/6/main">
                        <a:xfrm>
                          <a:off x="3118676" y="2408360"/>
                          <a:ext cx="1351049" cy="1013287"/>
                        </a:xfrm>
                        <a:prstGeom prst="rect">
                          <a:avLst/>
                        </a:prstGeom>
                        <a:ln w="3175">
                          <a:solidFill>
                            <a:prstClr val="ltGray"/>
                          </a:solidFill>
                        </a:ln>
                      </p166:spPr>
                    </psuz:zmPr>
                  </psuz:summaryZmObj>
                  <psuz:summaryZmObj sectionId="{B1E16756-AAA7-4835-BB4E-118A6C752C98}">
                    <psuz:zmPr id="{9492A2FE-7B77-42C9-B00A-456AC3ADEE30}" transitionDur="1000">
                      <p166:blipFill xmlns:p166="http://schemas.microsoft.com/office/powerpoint/2016/6/main">
                        <a:blip r:embed="rId17"/>
                        <a:stretch>
                          <a:fillRect/>
                        </a:stretch>
                      </p166:blipFill>
                      <p166:spPr xmlns:p166="http://schemas.microsoft.com/office/powerpoint/2016/6/main">
                        <a:xfrm>
                          <a:off x="4537277" y="2408360"/>
                          <a:ext cx="1351049" cy="1013287"/>
                        </a:xfrm>
                        <a:prstGeom prst="rect">
                          <a:avLst/>
                        </a:prstGeom>
                        <a:ln w="3175">
                          <a:solidFill>
                            <a:prstClr val="ltGray"/>
                          </a:solidFill>
                        </a:ln>
                      </p166:spPr>
                    </psuz:zmPr>
                  </psuz:summaryZmObj>
                  <psuz:summaryZmObj sectionId="{7D2D8A0E-A99E-450D-A617-46BADBAE99C2}">
                    <psuz:zmPr id="{3062A3FA-B9ED-40DB-9D70-B9AA069D1637}" transitionDur="1000">
                      <p166:blipFill xmlns:p166="http://schemas.microsoft.com/office/powerpoint/2016/6/main">
                        <a:blip r:embed="rId18"/>
                        <a:stretch>
                          <a:fillRect/>
                        </a:stretch>
                      </p166:blipFill>
                      <p166:spPr xmlns:p166="http://schemas.microsoft.com/office/powerpoint/2016/6/main">
                        <a:xfrm>
                          <a:off x="5955878" y="2408360"/>
                          <a:ext cx="1351049" cy="1013287"/>
                        </a:xfrm>
                        <a:prstGeom prst="rect">
                          <a:avLst/>
                        </a:prstGeom>
                        <a:ln w="3175">
                          <a:solidFill>
                            <a:prstClr val="ltGray"/>
                          </a:solidFill>
                        </a:ln>
                      </p166:spPr>
                    </psuz:zmPr>
                  </psuz:summaryZmObj>
                  <psuz:summaryZmObj sectionId="{D7F48334-C920-46AF-9C3D-7E23D532FBF4}">
                    <psuz:zmPr id="{FDABC82B-AB96-436C-B30B-9E54AEE816FF}" transitionDur="1000">
                      <p166:blipFill xmlns:p166="http://schemas.microsoft.com/office/powerpoint/2016/6/main">
                        <a:blip r:embed="rId19"/>
                        <a:stretch>
                          <a:fillRect/>
                        </a:stretch>
                      </p166:blipFill>
                      <p166:spPr xmlns:p166="http://schemas.microsoft.com/office/powerpoint/2016/6/main">
                        <a:xfrm>
                          <a:off x="7374479" y="2408360"/>
                          <a:ext cx="1351049" cy="1013287"/>
                        </a:xfrm>
                        <a:prstGeom prst="rect">
                          <a:avLst/>
                        </a:prstGeom>
                        <a:ln w="3175">
                          <a:solidFill>
                            <a:prstClr val="ltGray"/>
                          </a:solidFill>
                        </a:ln>
                      </p166:spPr>
                    </psuz:zmPr>
                  </psuz:summaryZmObj>
                  <psuz:summaryZmObj sectionId="{208BFC12-08E2-4DA4-8F58-5C3A02B38AEB}">
                    <psuz:zmPr id="{2DD0556F-209B-4028-A6AF-083148D60713}" transitionDur="1000">
                      <p166:blipFill xmlns:p166="http://schemas.microsoft.com/office/powerpoint/2016/6/main">
                        <a:blip r:embed="rId20"/>
                        <a:stretch>
                          <a:fillRect/>
                        </a:stretch>
                      </p166:blipFill>
                      <p166:spPr xmlns:p166="http://schemas.microsoft.com/office/powerpoint/2016/6/main">
                        <a:xfrm>
                          <a:off x="281474" y="3489199"/>
                          <a:ext cx="1351049" cy="1013287"/>
                        </a:xfrm>
                        <a:prstGeom prst="rect">
                          <a:avLst/>
                        </a:prstGeom>
                        <a:ln w="3175">
                          <a:solidFill>
                            <a:prstClr val="ltGray"/>
                          </a:solidFill>
                        </a:ln>
                      </p166:spPr>
                    </psuz:zmPr>
                  </psuz:summaryZmObj>
                  <psuz:summaryZmObj sectionId="{03D0333B-FF82-45C8-82B6-C7A605C0B283}">
                    <psuz:zmPr id="{2E2633F8-7676-4736-B50D-D95D0693DEBE}" transitionDur="1000">
                      <p166:blipFill xmlns:p166="http://schemas.microsoft.com/office/powerpoint/2016/6/main">
                        <a:blip r:embed="rId21"/>
                        <a:stretch>
                          <a:fillRect/>
                        </a:stretch>
                      </p166:blipFill>
                      <p166:spPr xmlns:p166="http://schemas.microsoft.com/office/powerpoint/2016/6/main">
                        <a:xfrm>
                          <a:off x="1700075" y="3489199"/>
                          <a:ext cx="1351049" cy="1013287"/>
                        </a:xfrm>
                        <a:prstGeom prst="rect">
                          <a:avLst/>
                        </a:prstGeom>
                        <a:ln w="3175">
                          <a:solidFill>
                            <a:prstClr val="ltGray"/>
                          </a:solidFill>
                        </a:ln>
                      </p166:spPr>
                    </psuz:zmPr>
                  </psuz:summaryZmObj>
                  <psuz:summaryZmObj sectionId="{E9271570-A235-4B08-B79D-D413DAB57861}">
                    <psuz:zmPr id="{63293AAB-C2E8-485F-BA3D-0D711202179D}" transitionDur="1000">
                      <p166:blipFill xmlns:p166="http://schemas.microsoft.com/office/powerpoint/2016/6/main">
                        <a:blip r:embed="rId22"/>
                        <a:stretch>
                          <a:fillRect/>
                        </a:stretch>
                      </p166:blipFill>
                      <p166:spPr xmlns:p166="http://schemas.microsoft.com/office/powerpoint/2016/6/main">
                        <a:xfrm>
                          <a:off x="3118676" y="3489199"/>
                          <a:ext cx="1351049" cy="1013287"/>
                        </a:xfrm>
                        <a:prstGeom prst="rect">
                          <a:avLst/>
                        </a:prstGeom>
                        <a:ln w="3175">
                          <a:solidFill>
                            <a:prstClr val="ltGray"/>
                          </a:solidFill>
                        </a:ln>
                      </p166:spPr>
                    </psuz:zmPr>
                  </psuz:summaryZmObj>
                  <psuz:gridLayout/>
                </psuz:summaryZm>
              </a:graphicData>
            </a:graphic>
          </p:graphicFrame>
        </mc:Choice>
        <mc:Fallback>
          <p:grpSp>
            <p:nvGrpSpPr>
              <p:cNvPr id="11" name="Summary Zoom 10">
                <a:extLst>
                  <a:ext uri="{FF2B5EF4-FFF2-40B4-BE49-F238E27FC236}">
                    <a16:creationId xmlns:a16="http://schemas.microsoft.com/office/drawing/2014/main" id="{5E830E74-32B2-185F-9A58-1EC13EA50A90}"/>
                  </a:ext>
                </a:extLst>
              </p:cNvPr>
              <p:cNvGrpSpPr>
                <a:grpSpLocks noGrp="1" noUngrp="1" noRot="1" noChangeAspect="1" noMove="1" noResize="1"/>
              </p:cNvGrpSpPr>
              <p:nvPr/>
            </p:nvGrpSpPr>
            <p:grpSpPr>
              <a:xfrm>
                <a:off x="68499" y="1079136"/>
                <a:ext cx="9007001" cy="4749167"/>
                <a:chOff x="68499" y="1079136"/>
                <a:chExt cx="9007001" cy="4749167"/>
              </a:xfrm>
            </p:grpSpPr>
            <p:pic>
              <p:nvPicPr>
                <p:cNvPr id="4" name="Picture 4">
                  <a:hlinkClick r:id="rId23" action="ppaction://hlinksldjump"/>
                </p:cNvPr>
                <p:cNvPicPr>
                  <a:picLocks noSelect="1" noRot="1" noChangeAspect="1" noMove="1" noResize="1" noEditPoints="1" noAdjustHandles="1" noChangeArrowheads="1" noChangeShapeType="1"/>
                </p:cNvPicPr>
                <p:nvPr/>
              </p:nvPicPr>
              <p:blipFill>
                <a:blip r:embed="rId2"/>
                <a:stretch>
                  <a:fillRect/>
                </a:stretch>
              </p:blipFill>
              <p:spPr>
                <a:xfrm>
                  <a:off x="349973" y="1325818"/>
                  <a:ext cx="1351049" cy="1013287"/>
                </a:xfrm>
                <a:prstGeom prst="rect">
                  <a:avLst/>
                </a:prstGeom>
                <a:ln w="3175">
                  <a:solidFill>
                    <a:prstClr val="ltGray"/>
                  </a:solidFill>
                </a:ln>
              </p:spPr>
            </p:pic>
            <p:pic>
              <p:nvPicPr>
                <p:cNvPr id="6" name="Picture 6">
                  <a:hlinkClick r:id="rId24" action="ppaction://hlinksldjump"/>
                </p:cNvPr>
                <p:cNvPicPr>
                  <a:picLocks noSelect="1" noRot="1" noChangeAspect="1" noMove="1" noResize="1" noEditPoints="1" noAdjustHandles="1" noChangeArrowheads="1" noChangeShapeType="1"/>
                </p:cNvPicPr>
                <p:nvPr/>
              </p:nvPicPr>
              <p:blipFill>
                <a:blip r:embed="rId3"/>
                <a:stretch>
                  <a:fillRect/>
                </a:stretch>
              </p:blipFill>
              <p:spPr>
                <a:xfrm>
                  <a:off x="1768574" y="1325818"/>
                  <a:ext cx="1351049" cy="1013287"/>
                </a:xfrm>
                <a:prstGeom prst="rect">
                  <a:avLst/>
                </a:prstGeom>
                <a:ln w="3175">
                  <a:solidFill>
                    <a:prstClr val="ltGray"/>
                  </a:solidFill>
                </a:ln>
              </p:spPr>
            </p:pic>
            <p:pic>
              <p:nvPicPr>
                <p:cNvPr id="7" name="Picture 7">
                  <a:hlinkClick r:id="rId25" action="ppaction://hlinksldjump"/>
                </p:cNvPr>
                <p:cNvPicPr>
                  <a:picLocks noSelect="1" noRot="1" noChangeAspect="1" noMove="1" noResize="1" noEditPoints="1" noAdjustHandles="1" noChangeArrowheads="1" noChangeShapeType="1"/>
                </p:cNvPicPr>
                <p:nvPr/>
              </p:nvPicPr>
              <p:blipFill>
                <a:blip r:embed="rId4"/>
                <a:stretch>
                  <a:fillRect/>
                </a:stretch>
              </p:blipFill>
              <p:spPr>
                <a:xfrm>
                  <a:off x="3187175" y="1325818"/>
                  <a:ext cx="1351049" cy="1013287"/>
                </a:xfrm>
                <a:prstGeom prst="rect">
                  <a:avLst/>
                </a:prstGeom>
                <a:ln w="3175">
                  <a:solidFill>
                    <a:prstClr val="ltGray"/>
                  </a:solidFill>
                </a:ln>
              </p:spPr>
            </p:pic>
            <p:pic>
              <p:nvPicPr>
                <p:cNvPr id="8" name="Picture 8">
                  <a:hlinkClick r:id="rId26" action="ppaction://hlinksldjump"/>
                </p:cNvPr>
                <p:cNvPicPr>
                  <a:picLocks noSelect="1" noRot="1" noChangeAspect="1" noMove="1" noResize="1" noEditPoints="1" noAdjustHandles="1" noChangeArrowheads="1" noChangeShapeType="1"/>
                </p:cNvPicPr>
                <p:nvPr/>
              </p:nvPicPr>
              <p:blipFill>
                <a:blip r:embed="rId5"/>
                <a:stretch>
                  <a:fillRect/>
                </a:stretch>
              </p:blipFill>
              <p:spPr>
                <a:xfrm>
                  <a:off x="4605776" y="1325818"/>
                  <a:ext cx="1351049" cy="1013287"/>
                </a:xfrm>
                <a:prstGeom prst="rect">
                  <a:avLst/>
                </a:prstGeom>
                <a:ln w="3175">
                  <a:solidFill>
                    <a:prstClr val="ltGray"/>
                  </a:solidFill>
                </a:ln>
              </p:spPr>
            </p:pic>
            <p:pic>
              <p:nvPicPr>
                <p:cNvPr id="10" name="Picture 10">
                  <a:hlinkClick r:id="rId27" action="ppaction://hlinksldjump"/>
                </p:cNvPr>
                <p:cNvPicPr>
                  <a:picLocks noSelect="1" noRot="1" noChangeAspect="1" noMove="1" noResize="1" noEditPoints="1" noAdjustHandles="1" noChangeArrowheads="1" noChangeShapeType="1"/>
                </p:cNvPicPr>
                <p:nvPr/>
              </p:nvPicPr>
              <p:blipFill>
                <a:blip r:embed="rId6"/>
                <a:stretch>
                  <a:fillRect/>
                </a:stretch>
              </p:blipFill>
              <p:spPr>
                <a:xfrm>
                  <a:off x="6024377" y="1325818"/>
                  <a:ext cx="1351049" cy="1013287"/>
                </a:xfrm>
                <a:prstGeom prst="rect">
                  <a:avLst/>
                </a:prstGeom>
                <a:ln w="3175">
                  <a:solidFill>
                    <a:prstClr val="ltGray"/>
                  </a:solidFill>
                </a:ln>
              </p:spPr>
            </p:pic>
            <p:pic>
              <p:nvPicPr>
                <p:cNvPr id="12" name="Picture 12">
                  <a:hlinkClick r:id="rId28" action="ppaction://hlinksldjump"/>
                </p:cNvPr>
                <p:cNvPicPr>
                  <a:picLocks noSelect="1" noRot="1" noChangeAspect="1" noMove="1" noResize="1" noEditPoints="1" noAdjustHandles="1" noChangeArrowheads="1" noChangeShapeType="1"/>
                </p:cNvPicPr>
                <p:nvPr/>
              </p:nvPicPr>
              <p:blipFill>
                <a:blip r:embed="rId7"/>
                <a:stretch>
                  <a:fillRect/>
                </a:stretch>
              </p:blipFill>
              <p:spPr>
                <a:xfrm>
                  <a:off x="7442978" y="1325818"/>
                  <a:ext cx="1351049" cy="1013287"/>
                </a:xfrm>
                <a:prstGeom prst="rect">
                  <a:avLst/>
                </a:prstGeom>
                <a:ln w="3175">
                  <a:solidFill>
                    <a:prstClr val="ltGray"/>
                  </a:solidFill>
                </a:ln>
              </p:spPr>
            </p:pic>
            <p:pic>
              <p:nvPicPr>
                <p:cNvPr id="13" name="Picture 13">
                  <a:hlinkClick r:id="rId29" action="ppaction://hlinksldjump"/>
                </p:cNvPr>
                <p:cNvPicPr>
                  <a:picLocks noSelect="1" noRot="1" noChangeAspect="1" noMove="1" noResize="1" noEditPoints="1" noAdjustHandles="1" noChangeArrowheads="1" noChangeShapeType="1"/>
                </p:cNvPicPr>
                <p:nvPr/>
              </p:nvPicPr>
              <p:blipFill>
                <a:blip r:embed="rId8"/>
                <a:stretch>
                  <a:fillRect/>
                </a:stretch>
              </p:blipFill>
              <p:spPr>
                <a:xfrm>
                  <a:off x="349973" y="2406657"/>
                  <a:ext cx="1351049" cy="1013287"/>
                </a:xfrm>
                <a:prstGeom prst="rect">
                  <a:avLst/>
                </a:prstGeom>
                <a:ln w="3175">
                  <a:solidFill>
                    <a:prstClr val="ltGray"/>
                  </a:solidFill>
                </a:ln>
              </p:spPr>
            </p:pic>
            <p:pic>
              <p:nvPicPr>
                <p:cNvPr id="14" name="Picture 14">
                  <a:hlinkClick r:id="rId30" action="ppaction://hlinksldjump"/>
                </p:cNvPr>
                <p:cNvPicPr>
                  <a:picLocks noSelect="1" noRot="1" noChangeAspect="1" noMove="1" noResize="1" noEditPoints="1" noAdjustHandles="1" noChangeArrowheads="1" noChangeShapeType="1"/>
                </p:cNvPicPr>
                <p:nvPr/>
              </p:nvPicPr>
              <p:blipFill>
                <a:blip r:embed="rId9"/>
                <a:stretch>
                  <a:fillRect/>
                </a:stretch>
              </p:blipFill>
              <p:spPr>
                <a:xfrm>
                  <a:off x="1768574" y="2406657"/>
                  <a:ext cx="1351049" cy="1013287"/>
                </a:xfrm>
                <a:prstGeom prst="rect">
                  <a:avLst/>
                </a:prstGeom>
                <a:ln w="3175">
                  <a:solidFill>
                    <a:prstClr val="ltGray"/>
                  </a:solidFill>
                </a:ln>
              </p:spPr>
            </p:pic>
            <p:pic>
              <p:nvPicPr>
                <p:cNvPr id="15" name="Picture 15">
                  <a:hlinkClick r:id="rId31" action="ppaction://hlinksldjump"/>
                </p:cNvPr>
                <p:cNvPicPr>
                  <a:picLocks noSelect="1" noRot="1" noChangeAspect="1" noMove="1" noResize="1" noEditPoints="1" noAdjustHandles="1" noChangeArrowheads="1" noChangeShapeType="1"/>
                </p:cNvPicPr>
                <p:nvPr/>
              </p:nvPicPr>
              <p:blipFill>
                <a:blip r:embed="rId10"/>
                <a:stretch>
                  <a:fillRect/>
                </a:stretch>
              </p:blipFill>
              <p:spPr>
                <a:xfrm>
                  <a:off x="3187175" y="2406657"/>
                  <a:ext cx="1351049" cy="1013287"/>
                </a:xfrm>
                <a:prstGeom prst="rect">
                  <a:avLst/>
                </a:prstGeom>
                <a:ln w="3175">
                  <a:solidFill>
                    <a:prstClr val="ltGray"/>
                  </a:solidFill>
                </a:ln>
              </p:spPr>
            </p:pic>
            <p:pic>
              <p:nvPicPr>
                <p:cNvPr id="16" name="Picture 16">
                  <a:hlinkClick r:id="rId32" action="ppaction://hlinksldjump"/>
                </p:cNvPr>
                <p:cNvPicPr>
                  <a:picLocks noSelect="1" noRot="1" noChangeAspect="1" noMove="1" noResize="1" noEditPoints="1" noAdjustHandles="1" noChangeArrowheads="1" noChangeShapeType="1"/>
                </p:cNvPicPr>
                <p:nvPr/>
              </p:nvPicPr>
              <p:blipFill>
                <a:blip r:embed="rId11"/>
                <a:stretch>
                  <a:fillRect/>
                </a:stretch>
              </p:blipFill>
              <p:spPr>
                <a:xfrm>
                  <a:off x="4605776" y="2406657"/>
                  <a:ext cx="1351049" cy="1013287"/>
                </a:xfrm>
                <a:prstGeom prst="rect">
                  <a:avLst/>
                </a:prstGeom>
                <a:ln w="3175">
                  <a:solidFill>
                    <a:prstClr val="ltGray"/>
                  </a:solidFill>
                </a:ln>
              </p:spPr>
            </p:pic>
            <p:pic>
              <p:nvPicPr>
                <p:cNvPr id="17" name="Picture 17">
                  <a:hlinkClick r:id="rId33" action="ppaction://hlinksldjump"/>
                </p:cNvPr>
                <p:cNvPicPr>
                  <a:picLocks noSelect="1" noRot="1" noChangeAspect="1" noMove="1" noResize="1" noEditPoints="1" noAdjustHandles="1" noChangeArrowheads="1" noChangeShapeType="1"/>
                </p:cNvPicPr>
                <p:nvPr/>
              </p:nvPicPr>
              <p:blipFill>
                <a:blip r:embed="rId12"/>
                <a:stretch>
                  <a:fillRect/>
                </a:stretch>
              </p:blipFill>
              <p:spPr>
                <a:xfrm>
                  <a:off x="6024377" y="2406657"/>
                  <a:ext cx="1351049" cy="1013287"/>
                </a:xfrm>
                <a:prstGeom prst="rect">
                  <a:avLst/>
                </a:prstGeom>
                <a:ln w="3175">
                  <a:solidFill>
                    <a:prstClr val="ltGray"/>
                  </a:solidFill>
                </a:ln>
              </p:spPr>
            </p:pic>
            <p:pic>
              <p:nvPicPr>
                <p:cNvPr id="18" name="Picture 18">
                  <a:hlinkClick r:id="rId34" action="ppaction://hlinksldjump"/>
                </p:cNvPr>
                <p:cNvPicPr>
                  <a:picLocks noSelect="1" noRot="1" noChangeAspect="1" noMove="1" noResize="1" noEditPoints="1" noAdjustHandles="1" noChangeArrowheads="1" noChangeShapeType="1"/>
                </p:cNvPicPr>
                <p:nvPr/>
              </p:nvPicPr>
              <p:blipFill>
                <a:blip r:embed="rId13"/>
                <a:stretch>
                  <a:fillRect/>
                </a:stretch>
              </p:blipFill>
              <p:spPr>
                <a:xfrm>
                  <a:off x="7442978" y="2406657"/>
                  <a:ext cx="1351049" cy="1013287"/>
                </a:xfrm>
                <a:prstGeom prst="rect">
                  <a:avLst/>
                </a:prstGeom>
                <a:ln w="3175">
                  <a:solidFill>
                    <a:prstClr val="ltGray"/>
                  </a:solidFill>
                </a:ln>
              </p:spPr>
            </p:pic>
            <p:pic>
              <p:nvPicPr>
                <p:cNvPr id="19" name="Picture 19">
                  <a:hlinkClick r:id="rId35" action="ppaction://hlinksldjump"/>
                </p:cNvPr>
                <p:cNvPicPr>
                  <a:picLocks noSelect="1" noRot="1" noChangeAspect="1" noMove="1" noResize="1" noEditPoints="1" noAdjustHandles="1" noChangeArrowheads="1" noChangeShapeType="1"/>
                </p:cNvPicPr>
                <p:nvPr/>
              </p:nvPicPr>
              <p:blipFill>
                <a:blip r:embed="rId14"/>
                <a:stretch>
                  <a:fillRect/>
                </a:stretch>
              </p:blipFill>
              <p:spPr>
                <a:xfrm>
                  <a:off x="349973" y="3487496"/>
                  <a:ext cx="1351049" cy="1013287"/>
                </a:xfrm>
                <a:prstGeom prst="rect">
                  <a:avLst/>
                </a:prstGeom>
                <a:ln w="3175">
                  <a:solidFill>
                    <a:prstClr val="ltGray"/>
                  </a:solidFill>
                </a:ln>
              </p:spPr>
            </p:pic>
            <p:pic>
              <p:nvPicPr>
                <p:cNvPr id="20" name="Picture 20">
                  <a:hlinkClick r:id="rId36" action="ppaction://hlinksldjump"/>
                </p:cNvPr>
                <p:cNvPicPr>
                  <a:picLocks noSelect="1" noRot="1" noChangeAspect="1" noMove="1" noResize="1" noEditPoints="1" noAdjustHandles="1" noChangeArrowheads="1" noChangeShapeType="1"/>
                </p:cNvPicPr>
                <p:nvPr/>
              </p:nvPicPr>
              <p:blipFill>
                <a:blip r:embed="rId15"/>
                <a:stretch>
                  <a:fillRect/>
                </a:stretch>
              </p:blipFill>
              <p:spPr>
                <a:xfrm>
                  <a:off x="1768574" y="3487496"/>
                  <a:ext cx="1351049" cy="1013287"/>
                </a:xfrm>
                <a:prstGeom prst="rect">
                  <a:avLst/>
                </a:prstGeom>
                <a:ln w="3175">
                  <a:solidFill>
                    <a:prstClr val="ltGray"/>
                  </a:solidFill>
                </a:ln>
              </p:spPr>
            </p:pic>
            <p:pic>
              <p:nvPicPr>
                <p:cNvPr id="21" name="Picture 21">
                  <a:hlinkClick r:id="rId37" action="ppaction://hlinksldjump"/>
                </p:cNvPr>
                <p:cNvPicPr>
                  <a:picLocks noSelect="1" noRot="1" noChangeAspect="1" noMove="1" noResize="1" noEditPoints="1" noAdjustHandles="1" noChangeArrowheads="1" noChangeShapeType="1"/>
                </p:cNvPicPr>
                <p:nvPr/>
              </p:nvPicPr>
              <p:blipFill>
                <a:blip r:embed="rId16"/>
                <a:stretch>
                  <a:fillRect/>
                </a:stretch>
              </p:blipFill>
              <p:spPr>
                <a:xfrm>
                  <a:off x="3187175" y="3487496"/>
                  <a:ext cx="1351049" cy="1013287"/>
                </a:xfrm>
                <a:prstGeom prst="rect">
                  <a:avLst/>
                </a:prstGeom>
                <a:ln w="3175">
                  <a:solidFill>
                    <a:prstClr val="ltGray"/>
                  </a:solidFill>
                </a:ln>
              </p:spPr>
            </p:pic>
            <p:pic>
              <p:nvPicPr>
                <p:cNvPr id="22" name="Picture 22">
                  <a:hlinkClick r:id="rId38" action="ppaction://hlinksldjump"/>
                </p:cNvPr>
                <p:cNvPicPr>
                  <a:picLocks noSelect="1" noRot="1" noChangeAspect="1" noMove="1" noResize="1" noEditPoints="1" noAdjustHandles="1" noChangeArrowheads="1" noChangeShapeType="1"/>
                </p:cNvPicPr>
                <p:nvPr/>
              </p:nvPicPr>
              <p:blipFill>
                <a:blip r:embed="rId17"/>
                <a:stretch>
                  <a:fillRect/>
                </a:stretch>
              </p:blipFill>
              <p:spPr>
                <a:xfrm>
                  <a:off x="4605776" y="3487496"/>
                  <a:ext cx="1351049" cy="1013287"/>
                </a:xfrm>
                <a:prstGeom prst="rect">
                  <a:avLst/>
                </a:prstGeom>
                <a:ln w="3175">
                  <a:solidFill>
                    <a:prstClr val="ltGray"/>
                  </a:solidFill>
                </a:ln>
              </p:spPr>
            </p:pic>
            <p:pic>
              <p:nvPicPr>
                <p:cNvPr id="23" name="Picture 23">
                  <a:hlinkClick r:id="rId39" action="ppaction://hlinksldjump"/>
                </p:cNvPr>
                <p:cNvPicPr>
                  <a:picLocks noSelect="1" noRot="1" noChangeAspect="1" noMove="1" noResize="1" noEditPoints="1" noAdjustHandles="1" noChangeArrowheads="1" noChangeShapeType="1"/>
                </p:cNvPicPr>
                <p:nvPr/>
              </p:nvPicPr>
              <p:blipFill>
                <a:blip r:embed="rId18"/>
                <a:stretch>
                  <a:fillRect/>
                </a:stretch>
              </p:blipFill>
              <p:spPr>
                <a:xfrm>
                  <a:off x="6024377" y="3487496"/>
                  <a:ext cx="1351049" cy="1013287"/>
                </a:xfrm>
                <a:prstGeom prst="rect">
                  <a:avLst/>
                </a:prstGeom>
                <a:ln w="3175">
                  <a:solidFill>
                    <a:prstClr val="ltGray"/>
                  </a:solidFill>
                </a:ln>
              </p:spPr>
            </p:pic>
            <p:pic>
              <p:nvPicPr>
                <p:cNvPr id="24" name="Picture 24">
                  <a:hlinkClick r:id="rId40" action="ppaction://hlinksldjump"/>
                </p:cNvPr>
                <p:cNvPicPr>
                  <a:picLocks noSelect="1" noRot="1" noChangeAspect="1" noMove="1" noResize="1" noEditPoints="1" noAdjustHandles="1" noChangeArrowheads="1" noChangeShapeType="1"/>
                </p:cNvPicPr>
                <p:nvPr/>
              </p:nvPicPr>
              <p:blipFill>
                <a:blip r:embed="rId19"/>
                <a:stretch>
                  <a:fillRect/>
                </a:stretch>
              </p:blipFill>
              <p:spPr>
                <a:xfrm>
                  <a:off x="7442978" y="3487496"/>
                  <a:ext cx="1351049" cy="1013287"/>
                </a:xfrm>
                <a:prstGeom prst="rect">
                  <a:avLst/>
                </a:prstGeom>
                <a:ln w="3175">
                  <a:solidFill>
                    <a:prstClr val="ltGray"/>
                  </a:solidFill>
                </a:ln>
              </p:spPr>
            </p:pic>
            <p:pic>
              <p:nvPicPr>
                <p:cNvPr id="25" name="Picture 25">
                  <a:hlinkClick r:id="rId41" action="ppaction://hlinksldjump"/>
                </p:cNvPr>
                <p:cNvPicPr>
                  <a:picLocks noSelect="1" noRot="1" noChangeAspect="1" noMove="1" noResize="1" noEditPoints="1" noAdjustHandles="1" noChangeArrowheads="1" noChangeShapeType="1"/>
                </p:cNvPicPr>
                <p:nvPr/>
              </p:nvPicPr>
              <p:blipFill>
                <a:blip r:embed="rId20"/>
                <a:stretch>
                  <a:fillRect/>
                </a:stretch>
              </p:blipFill>
              <p:spPr>
                <a:xfrm>
                  <a:off x="349973" y="4568335"/>
                  <a:ext cx="1351049" cy="1013287"/>
                </a:xfrm>
                <a:prstGeom prst="rect">
                  <a:avLst/>
                </a:prstGeom>
                <a:ln w="3175">
                  <a:solidFill>
                    <a:prstClr val="ltGray"/>
                  </a:solidFill>
                </a:ln>
              </p:spPr>
            </p:pic>
            <p:pic>
              <p:nvPicPr>
                <p:cNvPr id="26" name="Picture 26">
                  <a:hlinkClick r:id="rId42" action="ppaction://hlinksldjump"/>
                </p:cNvPr>
                <p:cNvPicPr>
                  <a:picLocks noSelect="1" noRot="1" noChangeAspect="1" noMove="1" noResize="1" noEditPoints="1" noAdjustHandles="1" noChangeArrowheads="1" noChangeShapeType="1"/>
                </p:cNvPicPr>
                <p:nvPr/>
              </p:nvPicPr>
              <p:blipFill>
                <a:blip r:embed="rId21"/>
                <a:stretch>
                  <a:fillRect/>
                </a:stretch>
              </p:blipFill>
              <p:spPr>
                <a:xfrm>
                  <a:off x="1768574" y="4568335"/>
                  <a:ext cx="1351049" cy="1013287"/>
                </a:xfrm>
                <a:prstGeom prst="rect">
                  <a:avLst/>
                </a:prstGeom>
                <a:ln w="3175">
                  <a:solidFill>
                    <a:prstClr val="ltGray"/>
                  </a:solidFill>
                </a:ln>
              </p:spPr>
            </p:pic>
            <p:pic>
              <p:nvPicPr>
                <p:cNvPr id="27" name="Picture 27">
                  <a:hlinkClick r:id="rId43" action="ppaction://hlinksldjump"/>
                </p:cNvPr>
                <p:cNvPicPr>
                  <a:picLocks noSelect="1" noRot="1" noChangeAspect="1" noMove="1" noResize="1" noEditPoints="1" noAdjustHandles="1" noChangeArrowheads="1" noChangeShapeType="1"/>
                </p:cNvPicPr>
                <p:nvPr/>
              </p:nvPicPr>
              <p:blipFill>
                <a:blip r:embed="rId22"/>
                <a:stretch>
                  <a:fillRect/>
                </a:stretch>
              </p:blipFill>
              <p:spPr>
                <a:xfrm>
                  <a:off x="3187175" y="4568335"/>
                  <a:ext cx="1351049" cy="1013287"/>
                </a:xfrm>
                <a:prstGeom prst="rect">
                  <a:avLst/>
                </a:prstGeom>
                <a:ln w="3175">
                  <a:solidFill>
                    <a:prstClr val="ltGray"/>
                  </a:solidFill>
                </a:ln>
              </p:spPr>
            </p:pic>
          </p:grpSp>
        </mc:Fallback>
      </mc:AlternateContent>
      <mc:AlternateContent xmlns:mc="http://schemas.openxmlformats.org/markup-compatibility/2006" xmlns:psez="http://schemas.microsoft.com/office/powerpoint/2016/sectionzoom">
        <mc:Choice Requires="psez">
          <p:graphicFrame>
            <p:nvGraphicFramePr>
              <p:cNvPr id="5" name="Section Zoom 4">
                <a:extLst>
                  <a:ext uri="{FF2B5EF4-FFF2-40B4-BE49-F238E27FC236}">
                    <a16:creationId xmlns:a16="http://schemas.microsoft.com/office/drawing/2014/main" id="{8C1A7A53-C21A-0200-9957-A4E1935B5FD7}"/>
                  </a:ext>
                </a:extLst>
              </p:cNvPr>
              <p:cNvGraphicFramePr>
                <a:graphicFrameLocks noChangeAspect="1"/>
              </p:cNvGraphicFramePr>
              <p:nvPr>
                <p:extLst>
                  <p:ext uri="{D42A27DB-BD31-4B8C-83A1-F6EECF244321}">
                    <p14:modId xmlns:p14="http://schemas.microsoft.com/office/powerpoint/2010/main" val="2098624077"/>
                  </p:ext>
                </p:extLst>
              </p:nvPr>
            </p:nvGraphicFramePr>
            <p:xfrm>
              <a:off x="4626374" y="4576199"/>
              <a:ext cx="1368026" cy="1002566"/>
            </p:xfrm>
            <a:graphic>
              <a:graphicData uri="http://schemas.microsoft.com/office/powerpoint/2016/sectionzoom">
                <psez:sectionZm>
                  <psez:sectionZmObj sectionId="{2D20B09E-517E-43FE-BB6F-3F52587E5F11}">
                    <psez:zmPr id="{0E973C3A-AA70-454D-8898-E7C94334A3D7}" transitionDur="1000">
                      <p166:blipFill xmlns:p166="http://schemas.microsoft.com/office/powerpoint/2016/6/main">
                        <a:blip r:embed="rId44"/>
                        <a:stretch>
                          <a:fillRect/>
                        </a:stretch>
                      </p166:blipFill>
                      <p166:spPr xmlns:p166="http://schemas.microsoft.com/office/powerpoint/2016/6/main">
                        <a:xfrm>
                          <a:off x="0" y="0"/>
                          <a:ext cx="1368026" cy="1002566"/>
                        </a:xfrm>
                        <a:prstGeom prst="rect">
                          <a:avLst/>
                        </a:prstGeom>
                        <a:ln w="3175">
                          <a:solidFill>
                            <a:prstClr val="ltGray"/>
                          </a:solidFill>
                        </a:ln>
                      </p166:spPr>
                    </psez:zmPr>
                  </psez:sectionZmObj>
                </psez:sectionZm>
              </a:graphicData>
            </a:graphic>
          </p:graphicFrame>
        </mc:Choice>
        <mc:Fallback xmlns="">
          <p:pic>
            <p:nvPicPr>
              <p:cNvPr id="5" name="Section Zoom 4">
                <a:hlinkClick r:id="rId45" action="ppaction://hlinksldjump"/>
                <a:extLst>
                  <a:ext uri="{FF2B5EF4-FFF2-40B4-BE49-F238E27FC236}">
                    <a16:creationId xmlns:a16="http://schemas.microsoft.com/office/drawing/2014/main" id="{8C1A7A53-C21A-0200-9957-A4E1935B5FD7}"/>
                  </a:ext>
                </a:extLst>
              </p:cNvPr>
              <p:cNvPicPr>
                <a:picLocks noGrp="1" noRot="1" noChangeAspect="1" noMove="1" noResize="1" noEditPoints="1" noAdjustHandles="1" noChangeArrowheads="1" noChangeShapeType="1"/>
              </p:cNvPicPr>
              <p:nvPr/>
            </p:nvPicPr>
            <p:blipFill>
              <a:blip r:embed="rId46"/>
              <a:stretch>
                <a:fillRect/>
              </a:stretch>
            </p:blipFill>
            <p:spPr>
              <a:xfrm>
                <a:off x="4626374" y="4576199"/>
                <a:ext cx="1368026" cy="1002566"/>
              </a:xfrm>
              <a:prstGeom prst="rect">
                <a:avLst/>
              </a:prstGeom>
              <a:ln w="3175">
                <a:solidFill>
                  <a:prstClr val="ltGray"/>
                </a:solidFill>
              </a:ln>
            </p:spPr>
          </p:pic>
        </mc:Fallback>
      </mc:AlternateContent>
    </p:spTree>
    <p:extLst>
      <p:ext uri="{BB962C8B-B14F-4D97-AF65-F5344CB8AC3E}">
        <p14:creationId xmlns:p14="http://schemas.microsoft.com/office/powerpoint/2010/main" val="11163029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8C9D69-B5AA-7D35-0E97-7C58FD52BA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956517-A7A3-7A2B-CDDD-7BF0DA03D93A}"/>
              </a:ext>
            </a:extLst>
          </p:cNvPr>
          <p:cNvSpPr>
            <a:spLocks noGrp="1"/>
          </p:cNvSpPr>
          <p:nvPr>
            <p:ph type="title"/>
          </p:nvPr>
        </p:nvSpPr>
        <p:spPr>
          <a:xfrm>
            <a:off x="202759" y="1888747"/>
            <a:ext cx="8738483" cy="1143000"/>
          </a:xfrm>
        </p:spPr>
        <p:txBody>
          <a:bodyPr>
            <a:normAutofit fontScale="90000"/>
          </a:bodyPr>
          <a:lstStyle/>
          <a:p>
            <a:r>
              <a:rPr lang="en-US" sz="6000" dirty="0"/>
              <a:t>Accessing the Schedule</a:t>
            </a:r>
            <a:endParaRPr lang="en-US" sz="6000" i="1" dirty="0"/>
          </a:p>
        </p:txBody>
      </p:sp>
      <p:cxnSp>
        <p:nvCxnSpPr>
          <p:cNvPr id="6" name="Straight Connector 5">
            <a:extLst>
              <a:ext uri="{FF2B5EF4-FFF2-40B4-BE49-F238E27FC236}">
                <a16:creationId xmlns:a16="http://schemas.microsoft.com/office/drawing/2014/main" id="{AD0DEA86-0172-7E8E-6B8C-0D1010C48A0B}"/>
              </a:ext>
            </a:extLst>
          </p:cNvPr>
          <p:cNvCxnSpPr>
            <a:cxnSpLocks/>
          </p:cNvCxnSpPr>
          <p:nvPr/>
        </p:nvCxnSpPr>
        <p:spPr>
          <a:xfrm>
            <a:off x="202759" y="3118899"/>
            <a:ext cx="8738483"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469575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BAD673-4C7A-2225-5327-9B8F162B38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AD0C3B-A194-51C0-BFEE-8BA525D79907}"/>
              </a:ext>
            </a:extLst>
          </p:cNvPr>
          <p:cNvSpPr>
            <a:spLocks noGrp="1"/>
          </p:cNvSpPr>
          <p:nvPr>
            <p:ph type="title"/>
          </p:nvPr>
        </p:nvSpPr>
        <p:spPr>
          <a:xfrm>
            <a:off x="510269" y="19634"/>
            <a:ext cx="8123462" cy="641115"/>
          </a:xfrm>
        </p:spPr>
        <p:txBody>
          <a:bodyPr>
            <a:normAutofit fontScale="90000"/>
          </a:bodyPr>
          <a:lstStyle/>
          <a:p>
            <a:r>
              <a:rPr lang="en-US" dirty="0"/>
              <a:t>Accessing a Term</a:t>
            </a:r>
          </a:p>
        </p:txBody>
      </p:sp>
      <p:sp>
        <p:nvSpPr>
          <p:cNvPr id="3" name="Content Placeholder 2">
            <a:extLst>
              <a:ext uri="{FF2B5EF4-FFF2-40B4-BE49-F238E27FC236}">
                <a16:creationId xmlns:a16="http://schemas.microsoft.com/office/drawing/2014/main" id="{799DE124-09CC-8E28-449E-25B1FC47F718}"/>
              </a:ext>
            </a:extLst>
          </p:cNvPr>
          <p:cNvSpPr>
            <a:spLocks noGrp="1"/>
          </p:cNvSpPr>
          <p:nvPr>
            <p:ph idx="1"/>
          </p:nvPr>
        </p:nvSpPr>
        <p:spPr>
          <a:xfrm>
            <a:off x="0" y="687385"/>
            <a:ext cx="9144000" cy="807652"/>
          </a:xfrm>
        </p:spPr>
        <p:txBody>
          <a:bodyPr>
            <a:noAutofit/>
          </a:bodyPr>
          <a:lstStyle/>
          <a:p>
            <a:pPr marL="0" indent="0" algn="ctr">
              <a:buNone/>
            </a:pPr>
            <a:r>
              <a:rPr lang="en-US" sz="2800" b="1" dirty="0"/>
              <a:t>Step 1: </a:t>
            </a:r>
            <a:r>
              <a:rPr lang="en-US" sz="2800" dirty="0"/>
              <a:t>Go to </a:t>
            </a:r>
            <a:r>
              <a:rPr lang="en-US" sz="2800" dirty="0">
                <a:hlinkClick r:id="rId2"/>
              </a:rPr>
              <a:t>https://next.catalog.msstate.edu/wen/</a:t>
            </a:r>
            <a:r>
              <a:rPr lang="en-US" sz="2800" dirty="0"/>
              <a:t> to get to the </a:t>
            </a:r>
            <a:r>
              <a:rPr lang="en-US" sz="2800" b="1" dirty="0"/>
              <a:t>Instances</a:t>
            </a:r>
            <a:r>
              <a:rPr lang="en-US" sz="2800" dirty="0"/>
              <a:t> screen &amp; double click on the term you need to access.</a:t>
            </a:r>
          </a:p>
        </p:txBody>
      </p:sp>
      <p:cxnSp>
        <p:nvCxnSpPr>
          <p:cNvPr id="6" name="Straight Connector 5">
            <a:extLst>
              <a:ext uri="{FF2B5EF4-FFF2-40B4-BE49-F238E27FC236}">
                <a16:creationId xmlns:a16="http://schemas.microsoft.com/office/drawing/2014/main" id="{BCADF257-E53F-F2B1-CAD8-8DCEA6326EAF}"/>
              </a:ext>
            </a:extLst>
          </p:cNvPr>
          <p:cNvCxnSpPr>
            <a:cxnSpLocks/>
          </p:cNvCxnSpPr>
          <p:nvPr/>
        </p:nvCxnSpPr>
        <p:spPr>
          <a:xfrm>
            <a:off x="216734" y="687385"/>
            <a:ext cx="8738483" cy="0"/>
          </a:xfrm>
          <a:prstGeom prst="line">
            <a:avLst/>
          </a:prstGeom>
        </p:spPr>
        <p:style>
          <a:lnRef idx="2">
            <a:schemeClr val="accent1"/>
          </a:lnRef>
          <a:fillRef idx="0">
            <a:schemeClr val="accent1"/>
          </a:fillRef>
          <a:effectRef idx="1">
            <a:schemeClr val="accent1"/>
          </a:effectRef>
          <a:fontRef idx="minor">
            <a:schemeClr val="tx1"/>
          </a:fontRef>
        </p:style>
      </p:cxnSp>
      <p:pic>
        <p:nvPicPr>
          <p:cNvPr id="5" name="Picture 4">
            <a:extLst>
              <a:ext uri="{FF2B5EF4-FFF2-40B4-BE49-F238E27FC236}">
                <a16:creationId xmlns:a16="http://schemas.microsoft.com/office/drawing/2014/main" id="{93FEF3B8-B970-E45E-648A-EF35C55E9F8F}"/>
              </a:ext>
            </a:extLst>
          </p:cNvPr>
          <p:cNvPicPr>
            <a:picLocks noChangeAspect="1"/>
          </p:cNvPicPr>
          <p:nvPr/>
        </p:nvPicPr>
        <p:blipFill>
          <a:blip r:embed="rId3"/>
          <a:stretch>
            <a:fillRect/>
          </a:stretch>
        </p:blipFill>
        <p:spPr>
          <a:xfrm>
            <a:off x="216734" y="2100974"/>
            <a:ext cx="8710532" cy="3584205"/>
          </a:xfrm>
          <a:prstGeom prst="rect">
            <a:avLst/>
          </a:prstGeom>
        </p:spPr>
      </p:pic>
    </p:spTree>
    <p:extLst>
      <p:ext uri="{BB962C8B-B14F-4D97-AF65-F5344CB8AC3E}">
        <p14:creationId xmlns:p14="http://schemas.microsoft.com/office/powerpoint/2010/main" val="35812669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1F33CC-BC89-A344-E970-54FFD25EDB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8BEDE0-3FA8-C3E7-2CD9-BD2240E39D02}"/>
              </a:ext>
            </a:extLst>
          </p:cNvPr>
          <p:cNvSpPr>
            <a:spLocks noGrp="1"/>
          </p:cNvSpPr>
          <p:nvPr>
            <p:ph type="title"/>
          </p:nvPr>
        </p:nvSpPr>
        <p:spPr>
          <a:xfrm>
            <a:off x="510269" y="19634"/>
            <a:ext cx="8123462" cy="641115"/>
          </a:xfrm>
        </p:spPr>
        <p:txBody>
          <a:bodyPr>
            <a:normAutofit fontScale="90000"/>
          </a:bodyPr>
          <a:lstStyle/>
          <a:p>
            <a:r>
              <a:rPr lang="en-US" dirty="0"/>
              <a:t>Accessing the Schedule</a:t>
            </a:r>
          </a:p>
        </p:txBody>
      </p:sp>
      <p:sp>
        <p:nvSpPr>
          <p:cNvPr id="3" name="Content Placeholder 2">
            <a:extLst>
              <a:ext uri="{FF2B5EF4-FFF2-40B4-BE49-F238E27FC236}">
                <a16:creationId xmlns:a16="http://schemas.microsoft.com/office/drawing/2014/main" id="{7637A52D-B7FA-6A91-CD04-AF55BC2A9E36}"/>
              </a:ext>
            </a:extLst>
          </p:cNvPr>
          <p:cNvSpPr>
            <a:spLocks noGrp="1"/>
          </p:cNvSpPr>
          <p:nvPr>
            <p:ph idx="1"/>
          </p:nvPr>
        </p:nvSpPr>
        <p:spPr>
          <a:xfrm>
            <a:off x="97174" y="779227"/>
            <a:ext cx="2862471" cy="807652"/>
          </a:xfrm>
        </p:spPr>
        <p:txBody>
          <a:bodyPr>
            <a:noAutofit/>
          </a:bodyPr>
          <a:lstStyle/>
          <a:p>
            <a:pPr marL="0" indent="0" algn="ctr">
              <a:buNone/>
            </a:pPr>
            <a:r>
              <a:rPr lang="en-US" sz="3300" b="1" dirty="0"/>
              <a:t>Step 2: </a:t>
            </a:r>
            <a:r>
              <a:rPr lang="en-US" sz="3300" dirty="0"/>
              <a:t>Find your </a:t>
            </a:r>
            <a:r>
              <a:rPr lang="en-US" sz="3300" b="1" dirty="0"/>
              <a:t>Scheduling Unit / Department </a:t>
            </a:r>
            <a:r>
              <a:rPr lang="en-US" sz="3300" dirty="0"/>
              <a:t>&amp; double click (they are in alphabetical order).</a:t>
            </a:r>
          </a:p>
        </p:txBody>
      </p:sp>
      <p:cxnSp>
        <p:nvCxnSpPr>
          <p:cNvPr id="6" name="Straight Connector 5">
            <a:extLst>
              <a:ext uri="{FF2B5EF4-FFF2-40B4-BE49-F238E27FC236}">
                <a16:creationId xmlns:a16="http://schemas.microsoft.com/office/drawing/2014/main" id="{73E346FE-8F53-1683-0BD7-EDCD9F9C29B2}"/>
              </a:ext>
            </a:extLst>
          </p:cNvPr>
          <p:cNvCxnSpPr>
            <a:cxnSpLocks/>
          </p:cNvCxnSpPr>
          <p:nvPr/>
        </p:nvCxnSpPr>
        <p:spPr>
          <a:xfrm>
            <a:off x="216734" y="687385"/>
            <a:ext cx="8738483" cy="0"/>
          </a:xfrm>
          <a:prstGeom prst="line">
            <a:avLst/>
          </a:prstGeom>
        </p:spPr>
        <p:style>
          <a:lnRef idx="2">
            <a:schemeClr val="accent1"/>
          </a:lnRef>
          <a:fillRef idx="0">
            <a:schemeClr val="accent1"/>
          </a:fillRef>
          <a:effectRef idx="1">
            <a:schemeClr val="accent1"/>
          </a:effectRef>
          <a:fontRef idx="minor">
            <a:schemeClr val="tx1"/>
          </a:fontRef>
        </p:style>
      </p:cxnSp>
      <p:pic>
        <p:nvPicPr>
          <p:cNvPr id="7" name="Picture 6">
            <a:extLst>
              <a:ext uri="{FF2B5EF4-FFF2-40B4-BE49-F238E27FC236}">
                <a16:creationId xmlns:a16="http://schemas.microsoft.com/office/drawing/2014/main" id="{3E85E098-EC37-9681-689A-41E96AC02A30}"/>
              </a:ext>
            </a:extLst>
          </p:cNvPr>
          <p:cNvPicPr>
            <a:picLocks noChangeAspect="1"/>
          </p:cNvPicPr>
          <p:nvPr/>
        </p:nvPicPr>
        <p:blipFill>
          <a:blip r:embed="rId2"/>
          <a:stretch>
            <a:fillRect/>
          </a:stretch>
        </p:blipFill>
        <p:spPr>
          <a:xfrm>
            <a:off x="2959645" y="779227"/>
            <a:ext cx="6073037" cy="5103351"/>
          </a:xfrm>
          <a:prstGeom prst="rect">
            <a:avLst/>
          </a:prstGeom>
        </p:spPr>
      </p:pic>
    </p:spTree>
    <p:extLst>
      <p:ext uri="{BB962C8B-B14F-4D97-AF65-F5344CB8AC3E}">
        <p14:creationId xmlns:p14="http://schemas.microsoft.com/office/powerpoint/2010/main" val="11928994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4A8ED-A1F7-26F5-1459-AF8FEB8D9480}"/>
              </a:ext>
            </a:extLst>
          </p:cNvPr>
          <p:cNvSpPr>
            <a:spLocks noGrp="1"/>
          </p:cNvSpPr>
          <p:nvPr>
            <p:ph type="title"/>
          </p:nvPr>
        </p:nvSpPr>
        <p:spPr>
          <a:xfrm>
            <a:off x="202759" y="1888747"/>
            <a:ext cx="8738483" cy="1143000"/>
          </a:xfrm>
        </p:spPr>
        <p:txBody>
          <a:bodyPr>
            <a:normAutofit fontScale="90000"/>
          </a:bodyPr>
          <a:lstStyle/>
          <a:p>
            <a:r>
              <a:rPr lang="en-US" sz="6000" dirty="0"/>
              <a:t>Schedule Editing in CLSS</a:t>
            </a:r>
            <a:endParaRPr lang="en-US" sz="6000" i="1" dirty="0"/>
          </a:p>
        </p:txBody>
      </p:sp>
      <p:cxnSp>
        <p:nvCxnSpPr>
          <p:cNvPr id="6" name="Straight Connector 5">
            <a:extLst>
              <a:ext uri="{FF2B5EF4-FFF2-40B4-BE49-F238E27FC236}">
                <a16:creationId xmlns:a16="http://schemas.microsoft.com/office/drawing/2014/main" id="{6F899590-9BF4-95E2-853C-106498F6139D}"/>
              </a:ext>
            </a:extLst>
          </p:cNvPr>
          <p:cNvCxnSpPr>
            <a:cxnSpLocks/>
          </p:cNvCxnSpPr>
          <p:nvPr/>
        </p:nvCxnSpPr>
        <p:spPr>
          <a:xfrm>
            <a:off x="202759" y="3118899"/>
            <a:ext cx="8738483"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976832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34BDD8-396E-C8C1-5557-013CD3E86E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F6F666-B25D-7589-FDA4-A6109F317BD5}"/>
              </a:ext>
            </a:extLst>
          </p:cNvPr>
          <p:cNvSpPr>
            <a:spLocks noGrp="1"/>
          </p:cNvSpPr>
          <p:nvPr>
            <p:ph type="title"/>
          </p:nvPr>
        </p:nvSpPr>
        <p:spPr>
          <a:xfrm>
            <a:off x="510269" y="19634"/>
            <a:ext cx="8123462" cy="641115"/>
          </a:xfrm>
        </p:spPr>
        <p:txBody>
          <a:bodyPr>
            <a:normAutofit fontScale="90000"/>
          </a:bodyPr>
          <a:lstStyle/>
          <a:p>
            <a:r>
              <a:rPr lang="en-US" dirty="0"/>
              <a:t>Adding a Section</a:t>
            </a:r>
          </a:p>
        </p:txBody>
      </p:sp>
      <p:sp>
        <p:nvSpPr>
          <p:cNvPr id="3" name="Content Placeholder 2">
            <a:extLst>
              <a:ext uri="{FF2B5EF4-FFF2-40B4-BE49-F238E27FC236}">
                <a16:creationId xmlns:a16="http://schemas.microsoft.com/office/drawing/2014/main" id="{A647BAB4-164D-48C5-A768-91B42BF735DB}"/>
              </a:ext>
            </a:extLst>
          </p:cNvPr>
          <p:cNvSpPr>
            <a:spLocks noGrp="1"/>
          </p:cNvSpPr>
          <p:nvPr>
            <p:ph idx="1"/>
          </p:nvPr>
        </p:nvSpPr>
        <p:spPr>
          <a:xfrm>
            <a:off x="0" y="714022"/>
            <a:ext cx="9144000" cy="807652"/>
          </a:xfrm>
        </p:spPr>
        <p:txBody>
          <a:bodyPr>
            <a:noAutofit/>
          </a:bodyPr>
          <a:lstStyle/>
          <a:p>
            <a:pPr marL="0" indent="0" algn="ctr">
              <a:buNone/>
            </a:pPr>
            <a:r>
              <a:rPr lang="en-US" sz="2000" dirty="0"/>
              <a:t>Find the course you want to add &amp; double click. That will expand the course to show all existing sections of that course for the current term. Then click the green plus sign to open a section creation box.</a:t>
            </a:r>
          </a:p>
        </p:txBody>
      </p:sp>
      <p:cxnSp>
        <p:nvCxnSpPr>
          <p:cNvPr id="6" name="Straight Connector 5">
            <a:extLst>
              <a:ext uri="{FF2B5EF4-FFF2-40B4-BE49-F238E27FC236}">
                <a16:creationId xmlns:a16="http://schemas.microsoft.com/office/drawing/2014/main" id="{26C42B6F-AECF-E9FB-7797-4E90714DEE6C}"/>
              </a:ext>
            </a:extLst>
          </p:cNvPr>
          <p:cNvCxnSpPr>
            <a:cxnSpLocks/>
          </p:cNvCxnSpPr>
          <p:nvPr/>
        </p:nvCxnSpPr>
        <p:spPr>
          <a:xfrm>
            <a:off x="216734" y="687385"/>
            <a:ext cx="8738483" cy="0"/>
          </a:xfrm>
          <a:prstGeom prst="line">
            <a:avLst/>
          </a:prstGeom>
        </p:spPr>
        <p:style>
          <a:lnRef idx="2">
            <a:schemeClr val="accent1"/>
          </a:lnRef>
          <a:fillRef idx="0">
            <a:schemeClr val="accent1"/>
          </a:fillRef>
          <a:effectRef idx="1">
            <a:schemeClr val="accent1"/>
          </a:effectRef>
          <a:fontRef idx="minor">
            <a:schemeClr val="tx1"/>
          </a:fontRef>
        </p:style>
      </p:cxnSp>
      <p:grpSp>
        <p:nvGrpSpPr>
          <p:cNvPr id="9" name="Group 8">
            <a:extLst>
              <a:ext uri="{FF2B5EF4-FFF2-40B4-BE49-F238E27FC236}">
                <a16:creationId xmlns:a16="http://schemas.microsoft.com/office/drawing/2014/main" id="{6824FC45-9B6F-E729-0946-4D17DA9FC010}"/>
              </a:ext>
            </a:extLst>
          </p:cNvPr>
          <p:cNvGrpSpPr/>
          <p:nvPr/>
        </p:nvGrpSpPr>
        <p:grpSpPr>
          <a:xfrm>
            <a:off x="3458817" y="1738391"/>
            <a:ext cx="5685183" cy="3779814"/>
            <a:chOff x="832600" y="1892411"/>
            <a:chExt cx="7478799" cy="4057396"/>
          </a:xfrm>
        </p:grpSpPr>
        <p:pic>
          <p:nvPicPr>
            <p:cNvPr id="5" name="Picture 4">
              <a:extLst>
                <a:ext uri="{FF2B5EF4-FFF2-40B4-BE49-F238E27FC236}">
                  <a16:creationId xmlns:a16="http://schemas.microsoft.com/office/drawing/2014/main" id="{4330A99F-1163-BF0C-F3DF-310D1C00D135}"/>
                </a:ext>
              </a:extLst>
            </p:cNvPr>
            <p:cNvPicPr>
              <a:picLocks noChangeAspect="1"/>
            </p:cNvPicPr>
            <p:nvPr/>
          </p:nvPicPr>
          <p:blipFill>
            <a:blip r:embed="rId2"/>
            <a:stretch>
              <a:fillRect/>
            </a:stretch>
          </p:blipFill>
          <p:spPr>
            <a:xfrm>
              <a:off x="832600" y="1892411"/>
              <a:ext cx="7478799" cy="4057396"/>
            </a:xfrm>
            <a:prstGeom prst="rect">
              <a:avLst/>
            </a:prstGeom>
          </p:spPr>
        </p:pic>
        <p:sp>
          <p:nvSpPr>
            <p:cNvPr id="8" name="Oval 7">
              <a:extLst>
                <a:ext uri="{FF2B5EF4-FFF2-40B4-BE49-F238E27FC236}">
                  <a16:creationId xmlns:a16="http://schemas.microsoft.com/office/drawing/2014/main" id="{83DDA47A-7156-38E1-5FBE-ECED38837B51}"/>
                </a:ext>
              </a:extLst>
            </p:cNvPr>
            <p:cNvSpPr/>
            <p:nvPr/>
          </p:nvSpPr>
          <p:spPr>
            <a:xfrm>
              <a:off x="7426518" y="3283889"/>
              <a:ext cx="625514" cy="475576"/>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3" name="Group 12">
            <a:extLst>
              <a:ext uri="{FF2B5EF4-FFF2-40B4-BE49-F238E27FC236}">
                <a16:creationId xmlns:a16="http://schemas.microsoft.com/office/drawing/2014/main" id="{1B7349EE-A45D-103F-D894-7E0C3F0028BB}"/>
              </a:ext>
            </a:extLst>
          </p:cNvPr>
          <p:cNvGrpSpPr/>
          <p:nvPr/>
        </p:nvGrpSpPr>
        <p:grpSpPr>
          <a:xfrm>
            <a:off x="0" y="2182984"/>
            <a:ext cx="5287617" cy="3779814"/>
            <a:chOff x="0" y="2577450"/>
            <a:chExt cx="4898003" cy="3335221"/>
          </a:xfrm>
        </p:grpSpPr>
        <p:pic>
          <p:nvPicPr>
            <p:cNvPr id="11" name="Picture 10">
              <a:extLst>
                <a:ext uri="{FF2B5EF4-FFF2-40B4-BE49-F238E27FC236}">
                  <a16:creationId xmlns:a16="http://schemas.microsoft.com/office/drawing/2014/main" id="{754A3E3A-28A1-6CE5-A87A-B2EC71501EA0}"/>
                </a:ext>
              </a:extLst>
            </p:cNvPr>
            <p:cNvPicPr>
              <a:picLocks noChangeAspect="1"/>
            </p:cNvPicPr>
            <p:nvPr/>
          </p:nvPicPr>
          <p:blipFill>
            <a:blip r:embed="rId3"/>
            <a:stretch>
              <a:fillRect/>
            </a:stretch>
          </p:blipFill>
          <p:spPr>
            <a:xfrm>
              <a:off x="0" y="2599316"/>
              <a:ext cx="4898003" cy="3313355"/>
            </a:xfrm>
            <a:prstGeom prst="rect">
              <a:avLst/>
            </a:prstGeom>
          </p:spPr>
        </p:pic>
        <p:sp>
          <p:nvSpPr>
            <p:cNvPr id="12" name="Oval 11">
              <a:extLst>
                <a:ext uri="{FF2B5EF4-FFF2-40B4-BE49-F238E27FC236}">
                  <a16:creationId xmlns:a16="http://schemas.microsoft.com/office/drawing/2014/main" id="{7264BDF8-8C78-A78C-1A76-5A67B3DA4E94}"/>
                </a:ext>
              </a:extLst>
            </p:cNvPr>
            <p:cNvSpPr/>
            <p:nvPr/>
          </p:nvSpPr>
          <p:spPr>
            <a:xfrm>
              <a:off x="16891" y="2577450"/>
              <a:ext cx="778239" cy="337380"/>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0163205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502F30-7CBC-27D3-81F9-48B7E0E04C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448DC1-C36E-9D8E-2064-9F16C6414936}"/>
              </a:ext>
            </a:extLst>
          </p:cNvPr>
          <p:cNvSpPr>
            <a:spLocks noGrp="1"/>
          </p:cNvSpPr>
          <p:nvPr>
            <p:ph type="title"/>
          </p:nvPr>
        </p:nvSpPr>
        <p:spPr>
          <a:xfrm>
            <a:off x="0" y="19634"/>
            <a:ext cx="9144000" cy="641115"/>
          </a:xfrm>
        </p:spPr>
        <p:txBody>
          <a:bodyPr>
            <a:noAutofit/>
          </a:bodyPr>
          <a:lstStyle/>
          <a:p>
            <a:r>
              <a:rPr lang="en-US" sz="2800" dirty="0"/>
              <a:t>Adding a Section Continued-Course Not Showing</a:t>
            </a:r>
          </a:p>
        </p:txBody>
      </p:sp>
      <p:sp>
        <p:nvSpPr>
          <p:cNvPr id="3" name="Content Placeholder 2">
            <a:extLst>
              <a:ext uri="{FF2B5EF4-FFF2-40B4-BE49-F238E27FC236}">
                <a16:creationId xmlns:a16="http://schemas.microsoft.com/office/drawing/2014/main" id="{6D2F0223-D2C1-195D-26A1-5C1CB577776A}"/>
              </a:ext>
            </a:extLst>
          </p:cNvPr>
          <p:cNvSpPr>
            <a:spLocks noGrp="1"/>
          </p:cNvSpPr>
          <p:nvPr>
            <p:ph idx="1"/>
          </p:nvPr>
        </p:nvSpPr>
        <p:spPr>
          <a:xfrm>
            <a:off x="0" y="739809"/>
            <a:ext cx="3729163" cy="807652"/>
          </a:xfrm>
        </p:spPr>
        <p:txBody>
          <a:bodyPr>
            <a:noAutofit/>
          </a:bodyPr>
          <a:lstStyle/>
          <a:p>
            <a:r>
              <a:rPr lang="en-US" sz="1700" dirty="0"/>
              <a:t>If you cannot find an approved course, make sure to click “Show courses with no sections” in the top right while in your scheduling unit. By default, the system only displays courses that currently have sections attached when you first open your scheduling unit for a given term.</a:t>
            </a:r>
          </a:p>
          <a:p>
            <a:r>
              <a:rPr lang="en-US" sz="1700" dirty="0"/>
              <a:t>Selecting “Show courses with no sections” will populate the full list of courses in your catalog for that unit. If a course is still moving through UCCC and has not yet been placed on a change notice, it will not appear in the system yet. All other approved courses should display once that option is selected.</a:t>
            </a:r>
          </a:p>
        </p:txBody>
      </p:sp>
      <p:cxnSp>
        <p:nvCxnSpPr>
          <p:cNvPr id="6" name="Straight Connector 5">
            <a:extLst>
              <a:ext uri="{FF2B5EF4-FFF2-40B4-BE49-F238E27FC236}">
                <a16:creationId xmlns:a16="http://schemas.microsoft.com/office/drawing/2014/main" id="{D1B1A673-7F23-4D6F-7ED1-FA534D0ED9B4}"/>
              </a:ext>
            </a:extLst>
          </p:cNvPr>
          <p:cNvCxnSpPr>
            <a:cxnSpLocks/>
          </p:cNvCxnSpPr>
          <p:nvPr/>
        </p:nvCxnSpPr>
        <p:spPr>
          <a:xfrm>
            <a:off x="216734" y="687385"/>
            <a:ext cx="8738483" cy="0"/>
          </a:xfrm>
          <a:prstGeom prst="line">
            <a:avLst/>
          </a:prstGeom>
        </p:spPr>
        <p:style>
          <a:lnRef idx="2">
            <a:schemeClr val="accent1"/>
          </a:lnRef>
          <a:fillRef idx="0">
            <a:schemeClr val="accent1"/>
          </a:fillRef>
          <a:effectRef idx="1">
            <a:schemeClr val="accent1"/>
          </a:effectRef>
          <a:fontRef idx="minor">
            <a:schemeClr val="tx1"/>
          </a:fontRef>
        </p:style>
      </p:cxnSp>
      <p:grpSp>
        <p:nvGrpSpPr>
          <p:cNvPr id="10" name="Group 9">
            <a:extLst>
              <a:ext uri="{FF2B5EF4-FFF2-40B4-BE49-F238E27FC236}">
                <a16:creationId xmlns:a16="http://schemas.microsoft.com/office/drawing/2014/main" id="{0124E9B3-F525-ACC5-4EEF-931A895C343B}"/>
              </a:ext>
            </a:extLst>
          </p:cNvPr>
          <p:cNvGrpSpPr/>
          <p:nvPr/>
        </p:nvGrpSpPr>
        <p:grpSpPr>
          <a:xfrm>
            <a:off x="3951799" y="876715"/>
            <a:ext cx="5098833" cy="4752802"/>
            <a:chOff x="2889033" y="733591"/>
            <a:chExt cx="6066183" cy="5060108"/>
          </a:xfrm>
        </p:grpSpPr>
        <p:pic>
          <p:nvPicPr>
            <p:cNvPr id="7" name="Picture 6">
              <a:extLst>
                <a:ext uri="{FF2B5EF4-FFF2-40B4-BE49-F238E27FC236}">
                  <a16:creationId xmlns:a16="http://schemas.microsoft.com/office/drawing/2014/main" id="{B5619A7F-5C14-53E5-D8B2-526FA0A39371}"/>
                </a:ext>
              </a:extLst>
            </p:cNvPr>
            <p:cNvPicPr>
              <a:picLocks noChangeAspect="1"/>
            </p:cNvPicPr>
            <p:nvPr/>
          </p:nvPicPr>
          <p:blipFill>
            <a:blip r:embed="rId2"/>
            <a:stretch>
              <a:fillRect/>
            </a:stretch>
          </p:blipFill>
          <p:spPr>
            <a:xfrm>
              <a:off x="2889033" y="733591"/>
              <a:ext cx="6066183" cy="5060108"/>
            </a:xfrm>
            <a:prstGeom prst="rect">
              <a:avLst/>
            </a:prstGeom>
          </p:spPr>
        </p:pic>
        <p:sp>
          <p:nvSpPr>
            <p:cNvPr id="8" name="Oval 7">
              <a:extLst>
                <a:ext uri="{FF2B5EF4-FFF2-40B4-BE49-F238E27FC236}">
                  <a16:creationId xmlns:a16="http://schemas.microsoft.com/office/drawing/2014/main" id="{C9B5C59E-D34F-72B3-7DEA-A62E730E61D2}"/>
                </a:ext>
              </a:extLst>
            </p:cNvPr>
            <p:cNvSpPr/>
            <p:nvPr/>
          </p:nvSpPr>
          <p:spPr>
            <a:xfrm>
              <a:off x="7521934" y="972130"/>
              <a:ext cx="1433282" cy="475576"/>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2024340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086C1A-374D-DD00-90FC-97B78B714B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8CB05D-B368-CEC5-F8FD-C158D7ADAFDD}"/>
              </a:ext>
            </a:extLst>
          </p:cNvPr>
          <p:cNvSpPr>
            <a:spLocks noGrp="1"/>
          </p:cNvSpPr>
          <p:nvPr>
            <p:ph type="title"/>
          </p:nvPr>
        </p:nvSpPr>
        <p:spPr>
          <a:xfrm>
            <a:off x="510269" y="19634"/>
            <a:ext cx="8123462" cy="641115"/>
          </a:xfrm>
        </p:spPr>
        <p:txBody>
          <a:bodyPr>
            <a:normAutofit fontScale="90000"/>
          </a:bodyPr>
          <a:lstStyle/>
          <a:p>
            <a:r>
              <a:rPr lang="en-US" dirty="0"/>
              <a:t>Deleting a Section</a:t>
            </a:r>
          </a:p>
        </p:txBody>
      </p:sp>
      <p:sp>
        <p:nvSpPr>
          <p:cNvPr id="3" name="Content Placeholder 2">
            <a:extLst>
              <a:ext uri="{FF2B5EF4-FFF2-40B4-BE49-F238E27FC236}">
                <a16:creationId xmlns:a16="http://schemas.microsoft.com/office/drawing/2014/main" id="{682621F6-A64F-7353-A081-610B1EAF407E}"/>
              </a:ext>
            </a:extLst>
          </p:cNvPr>
          <p:cNvSpPr>
            <a:spLocks noGrp="1"/>
          </p:cNvSpPr>
          <p:nvPr>
            <p:ph idx="1"/>
          </p:nvPr>
        </p:nvSpPr>
        <p:spPr>
          <a:xfrm>
            <a:off x="0" y="687386"/>
            <a:ext cx="2889033" cy="807652"/>
          </a:xfrm>
        </p:spPr>
        <p:txBody>
          <a:bodyPr>
            <a:noAutofit/>
          </a:bodyPr>
          <a:lstStyle/>
          <a:p>
            <a:pPr marL="0" indent="0" algn="ctr">
              <a:buNone/>
            </a:pPr>
            <a:r>
              <a:rPr lang="en-US" sz="2000" dirty="0"/>
              <a:t>Find the course &amp; double click. That will expand the course to show all existing sections of that course for the current term. Then click on the red </a:t>
            </a:r>
            <a:r>
              <a:rPr lang="en-US" sz="2000" dirty="0">
                <a:solidFill>
                  <a:srgbClr val="FF0000"/>
                </a:solidFill>
              </a:rPr>
              <a:t>X</a:t>
            </a:r>
            <a:r>
              <a:rPr lang="en-US" sz="2000" dirty="0"/>
              <a:t> to the </a:t>
            </a:r>
            <a:r>
              <a:rPr lang="en-US" sz="2000" b="1" dirty="0"/>
              <a:t>left</a:t>
            </a:r>
            <a:r>
              <a:rPr lang="en-US" sz="2000" dirty="0"/>
              <a:t> of the section. Please note that clicking the </a:t>
            </a:r>
            <a:r>
              <a:rPr lang="en-US" sz="2000" dirty="0">
                <a:solidFill>
                  <a:srgbClr val="FF0000"/>
                </a:solidFill>
              </a:rPr>
              <a:t>X</a:t>
            </a:r>
            <a:r>
              <a:rPr lang="en-US" sz="2000" dirty="0"/>
              <a:t> on the </a:t>
            </a:r>
            <a:r>
              <a:rPr lang="en-US" sz="2000" b="1" dirty="0"/>
              <a:t>right</a:t>
            </a:r>
            <a:r>
              <a:rPr lang="en-US" sz="2000" dirty="0"/>
              <a:t> will delete ALL current sections for that course. DO NOT do this unless you really want to remove them all. Once it’s done, we can’t get them back.</a:t>
            </a:r>
          </a:p>
        </p:txBody>
      </p:sp>
      <p:cxnSp>
        <p:nvCxnSpPr>
          <p:cNvPr id="6" name="Straight Connector 5">
            <a:extLst>
              <a:ext uri="{FF2B5EF4-FFF2-40B4-BE49-F238E27FC236}">
                <a16:creationId xmlns:a16="http://schemas.microsoft.com/office/drawing/2014/main" id="{A0766C0A-77C2-07AD-25B5-D2E232E45C04}"/>
              </a:ext>
            </a:extLst>
          </p:cNvPr>
          <p:cNvCxnSpPr>
            <a:cxnSpLocks/>
          </p:cNvCxnSpPr>
          <p:nvPr/>
        </p:nvCxnSpPr>
        <p:spPr>
          <a:xfrm>
            <a:off x="216734" y="687385"/>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87D6F3E5-A333-29FF-971C-EEF2EBAF8E6C}"/>
              </a:ext>
            </a:extLst>
          </p:cNvPr>
          <p:cNvSpPr txBox="1"/>
          <p:nvPr/>
        </p:nvSpPr>
        <p:spPr>
          <a:xfrm>
            <a:off x="3438395" y="4716819"/>
            <a:ext cx="5516822" cy="646331"/>
          </a:xfrm>
          <a:prstGeom prst="rect">
            <a:avLst/>
          </a:prstGeom>
          <a:noFill/>
        </p:spPr>
        <p:txBody>
          <a:bodyPr wrap="square" rtlCol="0">
            <a:spAutoFit/>
          </a:bodyPr>
          <a:lstStyle/>
          <a:p>
            <a:r>
              <a:rPr lang="en-US" dirty="0"/>
              <a:t>** Remember once we get to the publish phase, you can no longer delete a section, you must cancel it</a:t>
            </a:r>
          </a:p>
        </p:txBody>
      </p:sp>
      <p:grpSp>
        <p:nvGrpSpPr>
          <p:cNvPr id="15" name="Group 14">
            <a:extLst>
              <a:ext uri="{FF2B5EF4-FFF2-40B4-BE49-F238E27FC236}">
                <a16:creationId xmlns:a16="http://schemas.microsoft.com/office/drawing/2014/main" id="{F300CFA9-C7D3-E7CB-BFC3-1544EB20983C}"/>
              </a:ext>
            </a:extLst>
          </p:cNvPr>
          <p:cNvGrpSpPr/>
          <p:nvPr/>
        </p:nvGrpSpPr>
        <p:grpSpPr>
          <a:xfrm>
            <a:off x="2889033" y="1035768"/>
            <a:ext cx="6254967" cy="3461906"/>
            <a:chOff x="2889033" y="1035768"/>
            <a:chExt cx="6254967" cy="3461906"/>
          </a:xfrm>
        </p:grpSpPr>
        <p:grpSp>
          <p:nvGrpSpPr>
            <p:cNvPr id="11" name="Group 10">
              <a:extLst>
                <a:ext uri="{FF2B5EF4-FFF2-40B4-BE49-F238E27FC236}">
                  <a16:creationId xmlns:a16="http://schemas.microsoft.com/office/drawing/2014/main" id="{BC16D38E-C993-A94D-4E0D-1EC0D63F6562}"/>
                </a:ext>
              </a:extLst>
            </p:cNvPr>
            <p:cNvGrpSpPr/>
            <p:nvPr/>
          </p:nvGrpSpPr>
          <p:grpSpPr>
            <a:xfrm>
              <a:off x="2889033" y="1035768"/>
              <a:ext cx="6254967" cy="3461906"/>
              <a:chOff x="2889033" y="1613744"/>
              <a:chExt cx="6254967" cy="3461906"/>
            </a:xfrm>
          </p:grpSpPr>
          <p:pic>
            <p:nvPicPr>
              <p:cNvPr id="5" name="Picture 4">
                <a:extLst>
                  <a:ext uri="{FF2B5EF4-FFF2-40B4-BE49-F238E27FC236}">
                    <a16:creationId xmlns:a16="http://schemas.microsoft.com/office/drawing/2014/main" id="{D9E390CE-9460-A76E-652B-04DF46AC73AB}"/>
                  </a:ext>
                </a:extLst>
              </p:cNvPr>
              <p:cNvPicPr>
                <a:picLocks noChangeAspect="1"/>
              </p:cNvPicPr>
              <p:nvPr/>
            </p:nvPicPr>
            <p:blipFill>
              <a:blip r:embed="rId2"/>
              <a:stretch>
                <a:fillRect/>
              </a:stretch>
            </p:blipFill>
            <p:spPr>
              <a:xfrm>
                <a:off x="2889033" y="1613744"/>
                <a:ext cx="6254967" cy="3461906"/>
              </a:xfrm>
              <a:prstGeom prst="rect">
                <a:avLst/>
              </a:prstGeom>
            </p:spPr>
          </p:pic>
          <p:sp>
            <p:nvSpPr>
              <p:cNvPr id="8" name="Oval 7">
                <a:extLst>
                  <a:ext uri="{FF2B5EF4-FFF2-40B4-BE49-F238E27FC236}">
                    <a16:creationId xmlns:a16="http://schemas.microsoft.com/office/drawing/2014/main" id="{63DD8A43-93F5-7523-358B-EC2925AC591B}"/>
                  </a:ext>
                </a:extLst>
              </p:cNvPr>
              <p:cNvSpPr/>
              <p:nvPr/>
            </p:nvSpPr>
            <p:spPr>
              <a:xfrm>
                <a:off x="2957884" y="3106909"/>
                <a:ext cx="480511" cy="475576"/>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D0FE456D-60BF-F1A0-F4DE-3D66AF204F9D}"/>
                  </a:ext>
                </a:extLst>
              </p:cNvPr>
              <p:cNvSpPr/>
              <p:nvPr/>
            </p:nvSpPr>
            <p:spPr>
              <a:xfrm>
                <a:off x="8345798" y="2869121"/>
                <a:ext cx="575866" cy="475576"/>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4" name="Multiplication Sign 13">
              <a:extLst>
                <a:ext uri="{FF2B5EF4-FFF2-40B4-BE49-F238E27FC236}">
                  <a16:creationId xmlns:a16="http://schemas.microsoft.com/office/drawing/2014/main" id="{53E2617B-2522-C3D0-305D-8DC881543249}"/>
                </a:ext>
              </a:extLst>
            </p:cNvPr>
            <p:cNvSpPr/>
            <p:nvPr/>
          </p:nvSpPr>
          <p:spPr>
            <a:xfrm>
              <a:off x="8474705" y="2147689"/>
              <a:ext cx="311486" cy="762488"/>
            </a:xfrm>
            <a:prstGeom prst="mathMultiply">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7968355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D74FB3-1CD6-EFED-D3BA-53CB836EE5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37CC2A-6C13-40B6-FEE3-06A95A177A0D}"/>
              </a:ext>
            </a:extLst>
          </p:cNvPr>
          <p:cNvSpPr>
            <a:spLocks noGrp="1"/>
          </p:cNvSpPr>
          <p:nvPr>
            <p:ph type="title"/>
          </p:nvPr>
        </p:nvSpPr>
        <p:spPr>
          <a:xfrm>
            <a:off x="0" y="19634"/>
            <a:ext cx="9144000" cy="641115"/>
          </a:xfrm>
        </p:spPr>
        <p:txBody>
          <a:bodyPr>
            <a:noAutofit/>
          </a:bodyPr>
          <a:lstStyle/>
          <a:p>
            <a:r>
              <a:rPr lang="en-US" sz="2800" dirty="0"/>
              <a:t>Cancelling a Section- Proof Phase and Beyond</a:t>
            </a:r>
          </a:p>
        </p:txBody>
      </p:sp>
      <p:sp>
        <p:nvSpPr>
          <p:cNvPr id="3" name="Content Placeholder 2">
            <a:extLst>
              <a:ext uri="{FF2B5EF4-FFF2-40B4-BE49-F238E27FC236}">
                <a16:creationId xmlns:a16="http://schemas.microsoft.com/office/drawing/2014/main" id="{0772F800-CA40-2BFF-3078-747AFBA75334}"/>
              </a:ext>
            </a:extLst>
          </p:cNvPr>
          <p:cNvSpPr>
            <a:spLocks noGrp="1"/>
          </p:cNvSpPr>
          <p:nvPr>
            <p:ph idx="1"/>
          </p:nvPr>
        </p:nvSpPr>
        <p:spPr>
          <a:xfrm>
            <a:off x="0" y="973633"/>
            <a:ext cx="3116911" cy="4759257"/>
          </a:xfrm>
        </p:spPr>
        <p:txBody>
          <a:bodyPr>
            <a:noAutofit/>
          </a:bodyPr>
          <a:lstStyle/>
          <a:p>
            <a:pPr marL="0" indent="0" algn="ctr">
              <a:buNone/>
            </a:pPr>
            <a:r>
              <a:rPr lang="en-US" sz="2500" dirty="0"/>
              <a:t>Cancelling a section requires setting the status to cancel, removing the days/times, setting the room request to no room needed, and setting the instructor to staff. CLSS will not save unless all of these are done.</a:t>
            </a:r>
            <a:endParaRPr lang="en-US" sz="2500" b="1" dirty="0"/>
          </a:p>
        </p:txBody>
      </p:sp>
      <p:cxnSp>
        <p:nvCxnSpPr>
          <p:cNvPr id="6" name="Straight Connector 5">
            <a:extLst>
              <a:ext uri="{FF2B5EF4-FFF2-40B4-BE49-F238E27FC236}">
                <a16:creationId xmlns:a16="http://schemas.microsoft.com/office/drawing/2014/main" id="{F92DB83F-71A0-5313-D82F-77B5A5D74070}"/>
              </a:ext>
            </a:extLst>
          </p:cNvPr>
          <p:cNvCxnSpPr>
            <a:cxnSpLocks/>
          </p:cNvCxnSpPr>
          <p:nvPr/>
        </p:nvCxnSpPr>
        <p:spPr>
          <a:xfrm>
            <a:off x="216734" y="687385"/>
            <a:ext cx="8738483" cy="0"/>
          </a:xfrm>
          <a:prstGeom prst="line">
            <a:avLst/>
          </a:prstGeom>
        </p:spPr>
        <p:style>
          <a:lnRef idx="2">
            <a:schemeClr val="accent1"/>
          </a:lnRef>
          <a:fillRef idx="0">
            <a:schemeClr val="accent1"/>
          </a:fillRef>
          <a:effectRef idx="1">
            <a:schemeClr val="accent1"/>
          </a:effectRef>
          <a:fontRef idx="minor">
            <a:schemeClr val="tx1"/>
          </a:fontRef>
        </p:style>
      </p:cxnSp>
      <p:grpSp>
        <p:nvGrpSpPr>
          <p:cNvPr id="17" name="Group 16">
            <a:extLst>
              <a:ext uri="{FF2B5EF4-FFF2-40B4-BE49-F238E27FC236}">
                <a16:creationId xmlns:a16="http://schemas.microsoft.com/office/drawing/2014/main" id="{3135C050-4E38-6F56-D39B-2103C91C64E2}"/>
              </a:ext>
            </a:extLst>
          </p:cNvPr>
          <p:cNvGrpSpPr/>
          <p:nvPr/>
        </p:nvGrpSpPr>
        <p:grpSpPr>
          <a:xfrm>
            <a:off x="2918989" y="1125110"/>
            <a:ext cx="6126216" cy="4072783"/>
            <a:chOff x="2918989" y="1125110"/>
            <a:chExt cx="6126216" cy="4072783"/>
          </a:xfrm>
        </p:grpSpPr>
        <p:pic>
          <p:nvPicPr>
            <p:cNvPr id="7" name="Picture 6">
              <a:extLst>
                <a:ext uri="{FF2B5EF4-FFF2-40B4-BE49-F238E27FC236}">
                  <a16:creationId xmlns:a16="http://schemas.microsoft.com/office/drawing/2014/main" id="{FCF9CF38-258D-B51A-E913-ECCC1E7F7EE6}"/>
                </a:ext>
              </a:extLst>
            </p:cNvPr>
            <p:cNvPicPr>
              <a:picLocks noChangeAspect="1"/>
            </p:cNvPicPr>
            <p:nvPr/>
          </p:nvPicPr>
          <p:blipFill>
            <a:blip r:embed="rId2"/>
            <a:stretch>
              <a:fillRect/>
            </a:stretch>
          </p:blipFill>
          <p:spPr>
            <a:xfrm>
              <a:off x="3008976" y="1125110"/>
              <a:ext cx="6036229" cy="4072783"/>
            </a:xfrm>
            <a:prstGeom prst="rect">
              <a:avLst/>
            </a:prstGeom>
          </p:spPr>
        </p:pic>
        <p:sp>
          <p:nvSpPr>
            <p:cNvPr id="10" name="Oval 9">
              <a:extLst>
                <a:ext uri="{FF2B5EF4-FFF2-40B4-BE49-F238E27FC236}">
                  <a16:creationId xmlns:a16="http://schemas.microsoft.com/office/drawing/2014/main" id="{A9185FDF-5269-009A-8286-CD888C50729F}"/>
                </a:ext>
              </a:extLst>
            </p:cNvPr>
            <p:cNvSpPr/>
            <p:nvPr/>
          </p:nvSpPr>
          <p:spPr>
            <a:xfrm>
              <a:off x="3250086" y="2113538"/>
              <a:ext cx="2236314" cy="475576"/>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D1F226F5-B8C5-1419-EB96-BB864AE0CCFF}"/>
                </a:ext>
              </a:extLst>
            </p:cNvPr>
            <p:cNvSpPr/>
            <p:nvPr/>
          </p:nvSpPr>
          <p:spPr>
            <a:xfrm>
              <a:off x="2918989" y="2740591"/>
              <a:ext cx="6036228" cy="1290720"/>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8163277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E4493-EDF9-AAC3-2FDA-D969BF324C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6DA137-82B0-A2AF-DF6B-18D140D91DDB}"/>
              </a:ext>
            </a:extLst>
          </p:cNvPr>
          <p:cNvSpPr>
            <a:spLocks noGrp="1"/>
          </p:cNvSpPr>
          <p:nvPr>
            <p:ph type="title"/>
          </p:nvPr>
        </p:nvSpPr>
        <p:spPr>
          <a:xfrm>
            <a:off x="510269" y="19634"/>
            <a:ext cx="8123462" cy="641115"/>
          </a:xfrm>
        </p:spPr>
        <p:txBody>
          <a:bodyPr>
            <a:normAutofit fontScale="90000"/>
          </a:bodyPr>
          <a:lstStyle/>
          <a:p>
            <a:r>
              <a:rPr lang="en-US" dirty="0"/>
              <a:t>Editing a Section</a:t>
            </a:r>
          </a:p>
        </p:txBody>
      </p:sp>
      <p:sp>
        <p:nvSpPr>
          <p:cNvPr id="3" name="Content Placeholder 2">
            <a:extLst>
              <a:ext uri="{FF2B5EF4-FFF2-40B4-BE49-F238E27FC236}">
                <a16:creationId xmlns:a16="http://schemas.microsoft.com/office/drawing/2014/main" id="{8EA16B67-0586-F286-6C89-C82671BE6109}"/>
              </a:ext>
            </a:extLst>
          </p:cNvPr>
          <p:cNvSpPr>
            <a:spLocks noGrp="1"/>
          </p:cNvSpPr>
          <p:nvPr>
            <p:ph idx="1"/>
          </p:nvPr>
        </p:nvSpPr>
        <p:spPr>
          <a:xfrm>
            <a:off x="0" y="714022"/>
            <a:ext cx="9144000" cy="807652"/>
          </a:xfrm>
        </p:spPr>
        <p:txBody>
          <a:bodyPr>
            <a:noAutofit/>
          </a:bodyPr>
          <a:lstStyle/>
          <a:p>
            <a:pPr marL="0" indent="0" algn="ctr">
              <a:buNone/>
            </a:pPr>
            <a:r>
              <a:rPr lang="en-US" sz="2400" dirty="0"/>
              <a:t>Find the course &amp; double click. Again, that will expand the course to show all existing sections of that course for the current term. Then double click on the section you want to edit.</a:t>
            </a:r>
          </a:p>
        </p:txBody>
      </p:sp>
      <p:cxnSp>
        <p:nvCxnSpPr>
          <p:cNvPr id="6" name="Straight Connector 5">
            <a:extLst>
              <a:ext uri="{FF2B5EF4-FFF2-40B4-BE49-F238E27FC236}">
                <a16:creationId xmlns:a16="http://schemas.microsoft.com/office/drawing/2014/main" id="{C92DB925-F414-FD38-DB2A-91A3AD63772F}"/>
              </a:ext>
            </a:extLst>
          </p:cNvPr>
          <p:cNvCxnSpPr>
            <a:cxnSpLocks/>
          </p:cNvCxnSpPr>
          <p:nvPr/>
        </p:nvCxnSpPr>
        <p:spPr>
          <a:xfrm>
            <a:off x="216734" y="687385"/>
            <a:ext cx="8738483" cy="0"/>
          </a:xfrm>
          <a:prstGeom prst="line">
            <a:avLst/>
          </a:prstGeom>
        </p:spPr>
        <p:style>
          <a:lnRef idx="2">
            <a:schemeClr val="accent1"/>
          </a:lnRef>
          <a:fillRef idx="0">
            <a:schemeClr val="accent1"/>
          </a:fillRef>
          <a:effectRef idx="1">
            <a:schemeClr val="accent1"/>
          </a:effectRef>
          <a:fontRef idx="minor">
            <a:schemeClr val="tx1"/>
          </a:fontRef>
        </p:style>
      </p:cxnSp>
      <p:grpSp>
        <p:nvGrpSpPr>
          <p:cNvPr id="11" name="Group 10">
            <a:extLst>
              <a:ext uri="{FF2B5EF4-FFF2-40B4-BE49-F238E27FC236}">
                <a16:creationId xmlns:a16="http://schemas.microsoft.com/office/drawing/2014/main" id="{39BA25F5-6BC5-F1B2-73EB-9EF85C1C2EED}"/>
              </a:ext>
            </a:extLst>
          </p:cNvPr>
          <p:cNvGrpSpPr/>
          <p:nvPr/>
        </p:nvGrpSpPr>
        <p:grpSpPr>
          <a:xfrm>
            <a:off x="1470991" y="1916032"/>
            <a:ext cx="5876013" cy="4021878"/>
            <a:chOff x="1470991" y="1916032"/>
            <a:chExt cx="5876013" cy="4021878"/>
          </a:xfrm>
        </p:grpSpPr>
        <p:pic>
          <p:nvPicPr>
            <p:cNvPr id="7" name="Picture 6">
              <a:extLst>
                <a:ext uri="{FF2B5EF4-FFF2-40B4-BE49-F238E27FC236}">
                  <a16:creationId xmlns:a16="http://schemas.microsoft.com/office/drawing/2014/main" id="{3474B536-C5FF-2E0B-7219-B91D3F622EC3}"/>
                </a:ext>
              </a:extLst>
            </p:cNvPr>
            <p:cNvPicPr>
              <a:picLocks noChangeAspect="1"/>
            </p:cNvPicPr>
            <p:nvPr/>
          </p:nvPicPr>
          <p:blipFill>
            <a:blip r:embed="rId2"/>
            <a:stretch>
              <a:fillRect/>
            </a:stretch>
          </p:blipFill>
          <p:spPr>
            <a:xfrm>
              <a:off x="1470991" y="1916032"/>
              <a:ext cx="5876013" cy="4021878"/>
            </a:xfrm>
            <a:prstGeom prst="rect">
              <a:avLst/>
            </a:prstGeom>
          </p:spPr>
        </p:pic>
        <p:sp>
          <p:nvSpPr>
            <p:cNvPr id="10" name="Oval 9">
              <a:extLst>
                <a:ext uri="{FF2B5EF4-FFF2-40B4-BE49-F238E27FC236}">
                  <a16:creationId xmlns:a16="http://schemas.microsoft.com/office/drawing/2014/main" id="{449A12AC-49B5-94AE-2260-6B9EEE52D530}"/>
                </a:ext>
              </a:extLst>
            </p:cNvPr>
            <p:cNvSpPr/>
            <p:nvPr/>
          </p:nvSpPr>
          <p:spPr>
            <a:xfrm>
              <a:off x="1484239" y="1916032"/>
              <a:ext cx="885250" cy="475576"/>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5040809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C042C6-B18A-66DB-8CB6-A432B411EF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9D3972-EC5A-9895-E1FE-672BFCE467CE}"/>
              </a:ext>
            </a:extLst>
          </p:cNvPr>
          <p:cNvSpPr>
            <a:spLocks noGrp="1"/>
          </p:cNvSpPr>
          <p:nvPr>
            <p:ph type="title"/>
          </p:nvPr>
        </p:nvSpPr>
        <p:spPr>
          <a:xfrm>
            <a:off x="202759" y="12250"/>
            <a:ext cx="8717398" cy="707371"/>
          </a:xfrm>
        </p:spPr>
        <p:txBody>
          <a:bodyPr>
            <a:normAutofit fontScale="90000"/>
          </a:bodyPr>
          <a:lstStyle/>
          <a:p>
            <a:r>
              <a:rPr lang="en-US" dirty="0"/>
              <a:t>Credit Hours</a:t>
            </a:r>
            <a:endParaRPr lang="en-US" i="1" dirty="0"/>
          </a:p>
        </p:txBody>
      </p:sp>
      <p:sp>
        <p:nvSpPr>
          <p:cNvPr id="4" name="TextBox 3">
            <a:extLst>
              <a:ext uri="{FF2B5EF4-FFF2-40B4-BE49-F238E27FC236}">
                <a16:creationId xmlns:a16="http://schemas.microsoft.com/office/drawing/2014/main" id="{A72F2B39-3283-0E29-BF32-3BD1805A9B6A}"/>
              </a:ext>
            </a:extLst>
          </p:cNvPr>
          <p:cNvSpPr txBox="1"/>
          <p:nvPr/>
        </p:nvSpPr>
        <p:spPr>
          <a:xfrm>
            <a:off x="496767" y="2184983"/>
            <a:ext cx="1466041" cy="461665"/>
          </a:xfrm>
          <a:prstGeom prst="rect">
            <a:avLst/>
          </a:prstGeom>
          <a:noFill/>
        </p:spPr>
        <p:txBody>
          <a:bodyPr wrap="square" rtlCol="0">
            <a:spAutoFit/>
          </a:bodyPr>
          <a:lstStyle/>
          <a:p>
            <a:pPr algn="l"/>
            <a:endParaRPr lang="en-US" sz="1200" i="1">
              <a:solidFill>
                <a:schemeClr val="tx2">
                  <a:lumMod val="75000"/>
                </a:schemeClr>
              </a:solidFill>
              <a:latin typeface="Inter" panose="020B0502030000000004" pitchFamily="34" charset="0"/>
              <a:ea typeface="Inter" panose="020B0502030000000004" pitchFamily="34" charset="0"/>
            </a:endParaRPr>
          </a:p>
          <a:p>
            <a:endParaRPr lang="en-US" sz="1200">
              <a:solidFill>
                <a:schemeClr val="tx2">
                  <a:lumMod val="75000"/>
                </a:schemeClr>
              </a:solidFill>
              <a:latin typeface="Inter" panose="020B0502030000000004" pitchFamily="34" charset="0"/>
              <a:ea typeface="Inter" panose="020B0502030000000004" pitchFamily="34" charset="0"/>
            </a:endParaRPr>
          </a:p>
        </p:txBody>
      </p:sp>
      <p:sp>
        <p:nvSpPr>
          <p:cNvPr id="19" name="TextBox 18">
            <a:extLst>
              <a:ext uri="{FF2B5EF4-FFF2-40B4-BE49-F238E27FC236}">
                <a16:creationId xmlns:a16="http://schemas.microsoft.com/office/drawing/2014/main" id="{11C767BC-34AA-C867-980F-3A0C854D425B}"/>
              </a:ext>
            </a:extLst>
          </p:cNvPr>
          <p:cNvSpPr txBox="1"/>
          <p:nvPr/>
        </p:nvSpPr>
        <p:spPr>
          <a:xfrm>
            <a:off x="357933" y="970664"/>
            <a:ext cx="3879729" cy="1015663"/>
          </a:xfrm>
          <a:prstGeom prst="rect">
            <a:avLst/>
          </a:prstGeom>
          <a:noFill/>
          <a:ln>
            <a:solidFill>
              <a:srgbClr val="FF0000"/>
            </a:solidFill>
          </a:ln>
        </p:spPr>
        <p:txBody>
          <a:bodyPr wrap="square">
            <a:spAutoFit/>
          </a:bodyPr>
          <a:lstStyle/>
          <a:p>
            <a:pPr algn="ctr"/>
            <a:r>
              <a:rPr lang="en-US" sz="2000" dirty="0">
                <a:ea typeface="Inter" panose="020B0502030000000004" pitchFamily="34" charset="0"/>
              </a:rPr>
              <a:t>Some credit hours are not editable. They will only ever be that set credit hour.</a:t>
            </a:r>
          </a:p>
        </p:txBody>
      </p:sp>
      <p:sp>
        <p:nvSpPr>
          <p:cNvPr id="20" name="TextBox 19">
            <a:extLst>
              <a:ext uri="{FF2B5EF4-FFF2-40B4-BE49-F238E27FC236}">
                <a16:creationId xmlns:a16="http://schemas.microsoft.com/office/drawing/2014/main" id="{7415DA7A-70D8-99F9-FFD1-763F5805FF97}"/>
              </a:ext>
            </a:extLst>
          </p:cNvPr>
          <p:cNvSpPr txBox="1"/>
          <p:nvPr/>
        </p:nvSpPr>
        <p:spPr>
          <a:xfrm>
            <a:off x="4672472" y="757278"/>
            <a:ext cx="4351131" cy="1323439"/>
          </a:xfrm>
          <a:prstGeom prst="rect">
            <a:avLst/>
          </a:prstGeom>
          <a:noFill/>
          <a:ln>
            <a:solidFill>
              <a:srgbClr val="FF0000"/>
            </a:solidFill>
          </a:ln>
        </p:spPr>
        <p:txBody>
          <a:bodyPr wrap="square" rtlCol="0">
            <a:spAutoFit/>
          </a:bodyPr>
          <a:lstStyle/>
          <a:p>
            <a:pPr algn="ctr"/>
            <a:r>
              <a:rPr lang="en-US" sz="1600" dirty="0"/>
              <a:t>Items with "or" require a specific amount to be entered. For example, a lecture paired with a non-credit hour lab should be assigned the total number of credits available for the entire class.</a:t>
            </a:r>
            <a:endParaRPr lang="en-US" sz="1600" dirty="0">
              <a:ea typeface="Inter" panose="020B0502030000000004" pitchFamily="34" charset="0"/>
            </a:endParaRPr>
          </a:p>
        </p:txBody>
      </p:sp>
      <p:cxnSp>
        <p:nvCxnSpPr>
          <p:cNvPr id="9" name="Straight Connector 8">
            <a:extLst>
              <a:ext uri="{FF2B5EF4-FFF2-40B4-BE49-F238E27FC236}">
                <a16:creationId xmlns:a16="http://schemas.microsoft.com/office/drawing/2014/main" id="{67747E00-E9BF-C64D-5C32-D63BD49E568E}"/>
              </a:ext>
            </a:extLst>
          </p:cNvPr>
          <p:cNvCxnSpPr>
            <a:cxnSpLocks/>
          </p:cNvCxnSpPr>
          <p:nvPr/>
        </p:nvCxnSpPr>
        <p:spPr>
          <a:xfrm>
            <a:off x="202759" y="662746"/>
            <a:ext cx="8738483"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4D5A87DF-10CA-EAD9-B28C-74A2DF73EEF4}"/>
              </a:ext>
            </a:extLst>
          </p:cNvPr>
          <p:cNvCxnSpPr>
            <a:cxnSpLocks/>
            <a:stCxn id="2" idx="2"/>
          </p:cNvCxnSpPr>
          <p:nvPr/>
        </p:nvCxnSpPr>
        <p:spPr>
          <a:xfrm>
            <a:off x="4561458" y="719621"/>
            <a:ext cx="10542" cy="5138983"/>
          </a:xfrm>
          <a:prstGeom prst="line">
            <a:avLst/>
          </a:prstGeom>
        </p:spPr>
        <p:style>
          <a:lnRef idx="2">
            <a:schemeClr val="accent1"/>
          </a:lnRef>
          <a:fillRef idx="0">
            <a:schemeClr val="accent1"/>
          </a:fillRef>
          <a:effectRef idx="1">
            <a:schemeClr val="accent1"/>
          </a:effectRef>
          <a:fontRef idx="minor">
            <a:schemeClr val="tx1"/>
          </a:fontRef>
        </p:style>
      </p:cxnSp>
      <p:pic>
        <p:nvPicPr>
          <p:cNvPr id="11" name="Picture 10">
            <a:extLst>
              <a:ext uri="{FF2B5EF4-FFF2-40B4-BE49-F238E27FC236}">
                <a16:creationId xmlns:a16="http://schemas.microsoft.com/office/drawing/2014/main" id="{195EA6A2-120B-F54A-7019-013439FE1963}"/>
              </a:ext>
            </a:extLst>
          </p:cNvPr>
          <p:cNvPicPr>
            <a:picLocks noChangeAspect="1"/>
          </p:cNvPicPr>
          <p:nvPr/>
        </p:nvPicPr>
        <p:blipFill>
          <a:blip r:embed="rId2"/>
          <a:stretch>
            <a:fillRect/>
          </a:stretch>
        </p:blipFill>
        <p:spPr>
          <a:xfrm>
            <a:off x="246920" y="2221017"/>
            <a:ext cx="4101756" cy="2415966"/>
          </a:xfrm>
          <a:prstGeom prst="rect">
            <a:avLst/>
          </a:prstGeom>
        </p:spPr>
      </p:pic>
      <p:sp>
        <p:nvSpPr>
          <p:cNvPr id="15" name="TextBox 14">
            <a:extLst>
              <a:ext uri="{FF2B5EF4-FFF2-40B4-BE49-F238E27FC236}">
                <a16:creationId xmlns:a16="http://schemas.microsoft.com/office/drawing/2014/main" id="{E519E7EA-F248-DED2-DBF4-BACCB4D506ED}"/>
              </a:ext>
            </a:extLst>
          </p:cNvPr>
          <p:cNvSpPr txBox="1"/>
          <p:nvPr/>
        </p:nvSpPr>
        <p:spPr>
          <a:xfrm>
            <a:off x="4848476" y="4230444"/>
            <a:ext cx="4175127" cy="523220"/>
          </a:xfrm>
          <a:prstGeom prst="rect">
            <a:avLst/>
          </a:prstGeom>
          <a:noFill/>
          <a:ln>
            <a:solidFill>
              <a:srgbClr val="FF0000"/>
            </a:solidFill>
          </a:ln>
        </p:spPr>
        <p:txBody>
          <a:bodyPr wrap="square" rtlCol="0">
            <a:spAutoFit/>
          </a:bodyPr>
          <a:lstStyle/>
          <a:p>
            <a:pPr algn="ctr"/>
            <a:r>
              <a:rPr lang="en-US" sz="1400" dirty="0"/>
              <a:t>A non-credit producing lab section must be set to zero hours.</a:t>
            </a:r>
          </a:p>
        </p:txBody>
      </p:sp>
      <p:pic>
        <p:nvPicPr>
          <p:cNvPr id="3" name="Picture 2">
            <a:extLst>
              <a:ext uri="{FF2B5EF4-FFF2-40B4-BE49-F238E27FC236}">
                <a16:creationId xmlns:a16="http://schemas.microsoft.com/office/drawing/2014/main" id="{F86499F1-F48C-C56B-1BC3-13CDF83CF8CA}"/>
              </a:ext>
            </a:extLst>
          </p:cNvPr>
          <p:cNvPicPr>
            <a:picLocks noChangeAspect="1"/>
          </p:cNvPicPr>
          <p:nvPr/>
        </p:nvPicPr>
        <p:blipFill>
          <a:blip r:embed="rId3"/>
          <a:stretch>
            <a:fillRect/>
          </a:stretch>
        </p:blipFill>
        <p:spPr>
          <a:xfrm>
            <a:off x="4997565" y="2118374"/>
            <a:ext cx="3740038" cy="2064393"/>
          </a:xfrm>
          <a:prstGeom prst="rect">
            <a:avLst/>
          </a:prstGeom>
        </p:spPr>
      </p:pic>
      <p:pic>
        <p:nvPicPr>
          <p:cNvPr id="8" name="Picture 7">
            <a:extLst>
              <a:ext uri="{FF2B5EF4-FFF2-40B4-BE49-F238E27FC236}">
                <a16:creationId xmlns:a16="http://schemas.microsoft.com/office/drawing/2014/main" id="{383BFE27-49E9-49A6-B450-31ABF2ED6CC6}"/>
              </a:ext>
            </a:extLst>
          </p:cNvPr>
          <p:cNvPicPr>
            <a:picLocks noChangeAspect="1"/>
          </p:cNvPicPr>
          <p:nvPr/>
        </p:nvPicPr>
        <p:blipFill>
          <a:blip r:embed="rId4"/>
          <a:stretch>
            <a:fillRect/>
          </a:stretch>
        </p:blipFill>
        <p:spPr>
          <a:xfrm>
            <a:off x="4876037" y="4801341"/>
            <a:ext cx="3983094" cy="1097017"/>
          </a:xfrm>
          <a:prstGeom prst="rect">
            <a:avLst/>
          </a:prstGeom>
        </p:spPr>
      </p:pic>
    </p:spTree>
    <p:extLst>
      <p:ext uri="{BB962C8B-B14F-4D97-AF65-F5344CB8AC3E}">
        <p14:creationId xmlns:p14="http://schemas.microsoft.com/office/powerpoint/2010/main" val="20045158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254952"/>
            <a:ext cx="9144000" cy="830590"/>
          </a:xfrm>
        </p:spPr>
        <p:txBody>
          <a:bodyPr>
            <a:noAutofit/>
          </a:bodyPr>
          <a:lstStyle/>
          <a:p>
            <a:r>
              <a:rPr lang="en-US" dirty="0"/>
              <a:t>CLSS Terminology vs MSU’s Terminology</a:t>
            </a:r>
          </a:p>
        </p:txBody>
      </p:sp>
      <p:sp>
        <p:nvSpPr>
          <p:cNvPr id="3" name="Content Placeholder 2"/>
          <p:cNvSpPr>
            <a:spLocks noGrp="1"/>
          </p:cNvSpPr>
          <p:nvPr>
            <p:ph idx="1"/>
          </p:nvPr>
        </p:nvSpPr>
        <p:spPr>
          <a:xfrm>
            <a:off x="548640" y="1419518"/>
            <a:ext cx="2727298" cy="475641"/>
          </a:xfrm>
        </p:spPr>
        <p:txBody>
          <a:bodyPr numCol="1">
            <a:normAutofit/>
          </a:bodyPr>
          <a:lstStyle/>
          <a:p>
            <a:pPr marL="0" indent="0" algn="ctr">
              <a:buNone/>
            </a:pPr>
            <a:r>
              <a:rPr lang="en-US" sz="2400" b="1" dirty="0"/>
              <a:t>Instance</a:t>
            </a:r>
            <a:r>
              <a:rPr lang="en-US" sz="2400" dirty="0"/>
              <a:t> = Term</a:t>
            </a:r>
          </a:p>
        </p:txBody>
      </p:sp>
      <p:cxnSp>
        <p:nvCxnSpPr>
          <p:cNvPr id="5" name="Straight Connector 4">
            <a:extLst>
              <a:ext uri="{FF2B5EF4-FFF2-40B4-BE49-F238E27FC236}">
                <a16:creationId xmlns:a16="http://schemas.microsoft.com/office/drawing/2014/main" id="{F486275A-3C65-4F39-AD5C-C72C8772DFB4}"/>
              </a:ext>
            </a:extLst>
          </p:cNvPr>
          <p:cNvCxnSpPr>
            <a:cxnSpLocks/>
          </p:cNvCxnSpPr>
          <p:nvPr/>
        </p:nvCxnSpPr>
        <p:spPr>
          <a:xfrm>
            <a:off x="202758" y="1378351"/>
            <a:ext cx="8738483" cy="0"/>
          </a:xfrm>
          <a:prstGeom prst="line">
            <a:avLst/>
          </a:prstGeom>
        </p:spPr>
        <p:style>
          <a:lnRef idx="2">
            <a:schemeClr val="accent1"/>
          </a:lnRef>
          <a:fillRef idx="0">
            <a:schemeClr val="accent1"/>
          </a:fillRef>
          <a:effectRef idx="1">
            <a:schemeClr val="accent1"/>
          </a:effectRef>
          <a:fontRef idx="minor">
            <a:schemeClr val="tx1"/>
          </a:fontRef>
        </p:style>
      </p:cxnSp>
      <p:grpSp>
        <p:nvGrpSpPr>
          <p:cNvPr id="8" name="Group 7">
            <a:extLst>
              <a:ext uri="{FF2B5EF4-FFF2-40B4-BE49-F238E27FC236}">
                <a16:creationId xmlns:a16="http://schemas.microsoft.com/office/drawing/2014/main" id="{AD2F9DF6-D76B-B3A8-677A-53693C6F9FF0}"/>
              </a:ext>
            </a:extLst>
          </p:cNvPr>
          <p:cNvGrpSpPr/>
          <p:nvPr/>
        </p:nvGrpSpPr>
        <p:grpSpPr>
          <a:xfrm>
            <a:off x="63611" y="1920687"/>
            <a:ext cx="6050941" cy="2785858"/>
            <a:chOff x="63611" y="1920687"/>
            <a:chExt cx="6050941" cy="2785858"/>
          </a:xfrm>
        </p:grpSpPr>
        <p:pic>
          <p:nvPicPr>
            <p:cNvPr id="6" name="Picture 5">
              <a:extLst>
                <a:ext uri="{FF2B5EF4-FFF2-40B4-BE49-F238E27FC236}">
                  <a16:creationId xmlns:a16="http://schemas.microsoft.com/office/drawing/2014/main" id="{060047EB-FF22-67D4-E793-490E6F3CBED6}"/>
                </a:ext>
              </a:extLst>
            </p:cNvPr>
            <p:cNvPicPr>
              <a:picLocks noChangeAspect="1"/>
            </p:cNvPicPr>
            <p:nvPr/>
          </p:nvPicPr>
          <p:blipFill>
            <a:blip r:embed="rId2"/>
            <a:stretch>
              <a:fillRect/>
            </a:stretch>
          </p:blipFill>
          <p:spPr>
            <a:xfrm>
              <a:off x="63611" y="1971742"/>
              <a:ext cx="6050941" cy="2734803"/>
            </a:xfrm>
            <a:prstGeom prst="rect">
              <a:avLst/>
            </a:prstGeom>
          </p:spPr>
        </p:pic>
        <p:sp>
          <p:nvSpPr>
            <p:cNvPr id="7" name="Oval 6">
              <a:extLst>
                <a:ext uri="{FF2B5EF4-FFF2-40B4-BE49-F238E27FC236}">
                  <a16:creationId xmlns:a16="http://schemas.microsoft.com/office/drawing/2014/main" id="{3BA39685-A2FE-C2F2-B79C-CB622A498E70}"/>
                </a:ext>
              </a:extLst>
            </p:cNvPr>
            <p:cNvSpPr/>
            <p:nvPr/>
          </p:nvSpPr>
          <p:spPr>
            <a:xfrm>
              <a:off x="791155" y="1920687"/>
              <a:ext cx="838862" cy="265392"/>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9" name="Content Placeholder 2">
            <a:extLst>
              <a:ext uri="{FF2B5EF4-FFF2-40B4-BE49-F238E27FC236}">
                <a16:creationId xmlns:a16="http://schemas.microsoft.com/office/drawing/2014/main" id="{A5F46776-8A4D-B5A2-F2FB-C84A0A0C91C4}"/>
              </a:ext>
            </a:extLst>
          </p:cNvPr>
          <p:cNvSpPr txBox="1">
            <a:spLocks/>
          </p:cNvSpPr>
          <p:nvPr/>
        </p:nvSpPr>
        <p:spPr>
          <a:xfrm>
            <a:off x="4616425" y="1425993"/>
            <a:ext cx="4451342" cy="658703"/>
          </a:xfrm>
          <a:prstGeom prst="rect">
            <a:avLst/>
          </a:prstGeom>
        </p:spPr>
        <p:txBody>
          <a:bodyPr vert="horz" lIns="91440" tIns="45720" rIns="91440" bIns="45720" numCol="1"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rgbClr val="2D2E2B"/>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rgbClr val="54565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rgbClr val="54565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rgbClr val="54565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US" sz="2400" b="1" dirty="0"/>
              <a:t>Scheduling Unit</a:t>
            </a:r>
            <a:r>
              <a:rPr lang="en-US" sz="2400" dirty="0"/>
              <a:t> = Department</a:t>
            </a:r>
          </a:p>
        </p:txBody>
      </p:sp>
      <p:grpSp>
        <p:nvGrpSpPr>
          <p:cNvPr id="13" name="Group 12">
            <a:extLst>
              <a:ext uri="{FF2B5EF4-FFF2-40B4-BE49-F238E27FC236}">
                <a16:creationId xmlns:a16="http://schemas.microsoft.com/office/drawing/2014/main" id="{DED6C3EC-A888-66C8-DE04-E47B80674271}"/>
              </a:ext>
            </a:extLst>
          </p:cNvPr>
          <p:cNvGrpSpPr/>
          <p:nvPr/>
        </p:nvGrpSpPr>
        <p:grpSpPr>
          <a:xfrm>
            <a:off x="4346714" y="2425147"/>
            <a:ext cx="4733675" cy="3450861"/>
            <a:chOff x="4346714" y="2425147"/>
            <a:chExt cx="4733675" cy="3450861"/>
          </a:xfrm>
        </p:grpSpPr>
        <p:pic>
          <p:nvPicPr>
            <p:cNvPr id="11" name="Picture 10">
              <a:extLst>
                <a:ext uri="{FF2B5EF4-FFF2-40B4-BE49-F238E27FC236}">
                  <a16:creationId xmlns:a16="http://schemas.microsoft.com/office/drawing/2014/main" id="{3E231ED6-007E-C306-9F42-82528761D339}"/>
                </a:ext>
              </a:extLst>
            </p:cNvPr>
            <p:cNvPicPr>
              <a:picLocks noChangeAspect="1"/>
            </p:cNvPicPr>
            <p:nvPr/>
          </p:nvPicPr>
          <p:blipFill>
            <a:blip r:embed="rId3"/>
            <a:stretch>
              <a:fillRect/>
            </a:stretch>
          </p:blipFill>
          <p:spPr>
            <a:xfrm>
              <a:off x="4382740" y="2425147"/>
              <a:ext cx="4697649" cy="3450861"/>
            </a:xfrm>
            <a:prstGeom prst="rect">
              <a:avLst/>
            </a:prstGeom>
          </p:spPr>
        </p:pic>
        <p:sp>
          <p:nvSpPr>
            <p:cNvPr id="12" name="Oval 11">
              <a:extLst>
                <a:ext uri="{FF2B5EF4-FFF2-40B4-BE49-F238E27FC236}">
                  <a16:creationId xmlns:a16="http://schemas.microsoft.com/office/drawing/2014/main" id="{33913FE5-6AF3-5812-EA81-D093911AA953}"/>
                </a:ext>
              </a:extLst>
            </p:cNvPr>
            <p:cNvSpPr/>
            <p:nvPr/>
          </p:nvSpPr>
          <p:spPr>
            <a:xfrm>
              <a:off x="4346714" y="2521650"/>
              <a:ext cx="845488" cy="315527"/>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4359319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857A13-23CC-028E-F4A8-AF6A8EB86C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98C80E-4DD4-40B6-0009-2C0A3731EE6C}"/>
              </a:ext>
            </a:extLst>
          </p:cNvPr>
          <p:cNvSpPr>
            <a:spLocks noGrp="1"/>
          </p:cNvSpPr>
          <p:nvPr>
            <p:ph type="title"/>
          </p:nvPr>
        </p:nvSpPr>
        <p:spPr>
          <a:xfrm>
            <a:off x="202759" y="12251"/>
            <a:ext cx="8717398" cy="520486"/>
          </a:xfrm>
        </p:spPr>
        <p:txBody>
          <a:bodyPr>
            <a:normAutofit fontScale="90000"/>
          </a:bodyPr>
          <a:lstStyle/>
          <a:p>
            <a:r>
              <a:rPr lang="en-US" dirty="0"/>
              <a:t>Variable Credit Hours</a:t>
            </a:r>
            <a:endParaRPr lang="en-US" i="1" dirty="0"/>
          </a:p>
        </p:txBody>
      </p:sp>
      <p:sp>
        <p:nvSpPr>
          <p:cNvPr id="4" name="TextBox 3">
            <a:extLst>
              <a:ext uri="{FF2B5EF4-FFF2-40B4-BE49-F238E27FC236}">
                <a16:creationId xmlns:a16="http://schemas.microsoft.com/office/drawing/2014/main" id="{43A435CC-3FEA-4C84-3885-6831A9CC2EFD}"/>
              </a:ext>
            </a:extLst>
          </p:cNvPr>
          <p:cNvSpPr txBox="1"/>
          <p:nvPr/>
        </p:nvSpPr>
        <p:spPr>
          <a:xfrm>
            <a:off x="496767" y="2184983"/>
            <a:ext cx="1466041" cy="461665"/>
          </a:xfrm>
          <a:prstGeom prst="rect">
            <a:avLst/>
          </a:prstGeom>
          <a:noFill/>
        </p:spPr>
        <p:txBody>
          <a:bodyPr wrap="square" rtlCol="0">
            <a:spAutoFit/>
          </a:bodyPr>
          <a:lstStyle/>
          <a:p>
            <a:pPr algn="l"/>
            <a:endParaRPr lang="en-US" sz="1200" i="1">
              <a:solidFill>
                <a:schemeClr val="tx2">
                  <a:lumMod val="75000"/>
                </a:schemeClr>
              </a:solidFill>
              <a:latin typeface="Inter" panose="020B0502030000000004" pitchFamily="34" charset="0"/>
              <a:ea typeface="Inter" panose="020B0502030000000004" pitchFamily="34" charset="0"/>
            </a:endParaRPr>
          </a:p>
          <a:p>
            <a:endParaRPr lang="en-US" sz="1200">
              <a:solidFill>
                <a:schemeClr val="tx2">
                  <a:lumMod val="75000"/>
                </a:schemeClr>
              </a:solidFill>
              <a:latin typeface="Inter" panose="020B0502030000000004" pitchFamily="34" charset="0"/>
              <a:ea typeface="Inter" panose="020B0502030000000004" pitchFamily="34" charset="0"/>
            </a:endParaRPr>
          </a:p>
        </p:txBody>
      </p:sp>
      <p:sp>
        <p:nvSpPr>
          <p:cNvPr id="20" name="TextBox 19">
            <a:extLst>
              <a:ext uri="{FF2B5EF4-FFF2-40B4-BE49-F238E27FC236}">
                <a16:creationId xmlns:a16="http://schemas.microsoft.com/office/drawing/2014/main" id="{C6AE428C-01A1-506C-E41B-845D23AC81E2}"/>
              </a:ext>
            </a:extLst>
          </p:cNvPr>
          <p:cNvSpPr txBox="1"/>
          <p:nvPr/>
        </p:nvSpPr>
        <p:spPr>
          <a:xfrm>
            <a:off x="0" y="532737"/>
            <a:ext cx="9143999" cy="1015663"/>
          </a:xfrm>
          <a:prstGeom prst="rect">
            <a:avLst/>
          </a:prstGeom>
          <a:noFill/>
        </p:spPr>
        <p:txBody>
          <a:bodyPr wrap="square" rtlCol="0">
            <a:spAutoFit/>
          </a:bodyPr>
          <a:lstStyle/>
          <a:p>
            <a:pPr algn="ctr"/>
            <a:r>
              <a:rPr lang="en-US" sz="2000" dirty="0">
                <a:ea typeface="Inter" panose="020B0502030000000004" pitchFamily="34" charset="0"/>
              </a:rPr>
              <a:t>If you intend students to select their own hours, LEAVE BLANK. If you put a number in the credit hours box, a student </a:t>
            </a:r>
            <a:r>
              <a:rPr lang="en-US" sz="2000" b="1" dirty="0">
                <a:ea typeface="Inter" panose="020B0502030000000004" pitchFamily="34" charset="0"/>
              </a:rPr>
              <a:t>will not </a:t>
            </a:r>
            <a:r>
              <a:rPr lang="en-US" sz="2000" dirty="0">
                <a:ea typeface="Inter" panose="020B0502030000000004" pitchFamily="34" charset="0"/>
              </a:rPr>
              <a:t>have the opportunity to change their hours at registration.</a:t>
            </a:r>
          </a:p>
        </p:txBody>
      </p:sp>
      <p:cxnSp>
        <p:nvCxnSpPr>
          <p:cNvPr id="9" name="Straight Connector 8">
            <a:extLst>
              <a:ext uri="{FF2B5EF4-FFF2-40B4-BE49-F238E27FC236}">
                <a16:creationId xmlns:a16="http://schemas.microsoft.com/office/drawing/2014/main" id="{42694DF1-E740-C2B2-C533-D1ED4EAE15A7}"/>
              </a:ext>
            </a:extLst>
          </p:cNvPr>
          <p:cNvCxnSpPr>
            <a:cxnSpLocks/>
          </p:cNvCxnSpPr>
          <p:nvPr/>
        </p:nvCxnSpPr>
        <p:spPr>
          <a:xfrm>
            <a:off x="202759" y="516835"/>
            <a:ext cx="8738483" cy="0"/>
          </a:xfrm>
          <a:prstGeom prst="line">
            <a:avLst/>
          </a:prstGeom>
        </p:spPr>
        <p:style>
          <a:lnRef idx="2">
            <a:schemeClr val="accent1"/>
          </a:lnRef>
          <a:fillRef idx="0">
            <a:schemeClr val="accent1"/>
          </a:fillRef>
          <a:effectRef idx="1">
            <a:schemeClr val="accent1"/>
          </a:effectRef>
          <a:fontRef idx="minor">
            <a:schemeClr val="tx1"/>
          </a:fontRef>
        </p:style>
      </p:cxnSp>
      <p:pic>
        <p:nvPicPr>
          <p:cNvPr id="13" name="Picture 12">
            <a:extLst>
              <a:ext uri="{FF2B5EF4-FFF2-40B4-BE49-F238E27FC236}">
                <a16:creationId xmlns:a16="http://schemas.microsoft.com/office/drawing/2014/main" id="{297E1BFC-D4EE-772F-3EA9-0DEA16EC50EA}"/>
              </a:ext>
            </a:extLst>
          </p:cNvPr>
          <p:cNvPicPr>
            <a:picLocks noChangeAspect="1"/>
          </p:cNvPicPr>
          <p:nvPr/>
        </p:nvPicPr>
        <p:blipFill>
          <a:blip r:embed="rId2"/>
          <a:stretch>
            <a:fillRect/>
          </a:stretch>
        </p:blipFill>
        <p:spPr>
          <a:xfrm>
            <a:off x="1632411" y="1548400"/>
            <a:ext cx="5879175" cy="3446025"/>
          </a:xfrm>
          <a:prstGeom prst="rect">
            <a:avLst/>
          </a:prstGeom>
        </p:spPr>
      </p:pic>
      <p:sp>
        <p:nvSpPr>
          <p:cNvPr id="3" name="TextBox 2">
            <a:extLst>
              <a:ext uri="{FF2B5EF4-FFF2-40B4-BE49-F238E27FC236}">
                <a16:creationId xmlns:a16="http://schemas.microsoft.com/office/drawing/2014/main" id="{ABA5C149-637A-3812-1C03-0E4C2D5EE48E}"/>
              </a:ext>
            </a:extLst>
          </p:cNvPr>
          <p:cNvSpPr txBox="1"/>
          <p:nvPr/>
        </p:nvSpPr>
        <p:spPr>
          <a:xfrm>
            <a:off x="1" y="5156933"/>
            <a:ext cx="9143999" cy="784830"/>
          </a:xfrm>
          <a:prstGeom prst="rect">
            <a:avLst/>
          </a:prstGeom>
          <a:noFill/>
        </p:spPr>
        <p:txBody>
          <a:bodyPr wrap="square" rtlCol="0">
            <a:spAutoFit/>
          </a:bodyPr>
          <a:lstStyle/>
          <a:p>
            <a:r>
              <a:rPr lang="en-US" sz="1500" dirty="0"/>
              <a:t>*If you go back and assign a set credit hour, Banner won’t automatically update it for students who were already enrolled before the change is made. Their credit hours will stay as they were at the time they registered.</a:t>
            </a:r>
          </a:p>
        </p:txBody>
      </p:sp>
    </p:spTree>
    <p:extLst>
      <p:ext uri="{BB962C8B-B14F-4D97-AF65-F5344CB8AC3E}">
        <p14:creationId xmlns:p14="http://schemas.microsoft.com/office/powerpoint/2010/main" val="22155485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EE6F2D-51DB-F2F1-3625-02EE6D0FEA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7523C9-1345-B35F-88E3-BBC01033462B}"/>
              </a:ext>
            </a:extLst>
          </p:cNvPr>
          <p:cNvSpPr txBox="1">
            <a:spLocks/>
          </p:cNvSpPr>
          <p:nvPr/>
        </p:nvSpPr>
        <p:spPr>
          <a:xfrm>
            <a:off x="436625" y="1507876"/>
            <a:ext cx="8270748" cy="1325563"/>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2"/>
                </a:solidFill>
                <a:latin typeface="+mj-lt"/>
                <a:ea typeface="+mj-ea"/>
                <a:cs typeface="+mj-cs"/>
              </a:defRPr>
            </a:lvl1pPr>
          </a:lstStyle>
          <a:p>
            <a:r>
              <a:rPr lang="en-US" sz="6000" dirty="0"/>
              <a:t>Instructor Changes</a:t>
            </a:r>
          </a:p>
        </p:txBody>
      </p:sp>
      <p:cxnSp>
        <p:nvCxnSpPr>
          <p:cNvPr id="4" name="Straight Connector 3">
            <a:extLst>
              <a:ext uri="{FF2B5EF4-FFF2-40B4-BE49-F238E27FC236}">
                <a16:creationId xmlns:a16="http://schemas.microsoft.com/office/drawing/2014/main" id="{2C057A64-AACB-9947-4806-DD8FCBA33F57}"/>
              </a:ext>
            </a:extLst>
          </p:cNvPr>
          <p:cNvCxnSpPr/>
          <p:nvPr/>
        </p:nvCxnSpPr>
        <p:spPr>
          <a:xfrm>
            <a:off x="202758" y="2791511"/>
            <a:ext cx="8738483"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178825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2759" y="28149"/>
            <a:ext cx="8738483" cy="1143000"/>
          </a:xfrm>
        </p:spPr>
        <p:txBody>
          <a:bodyPr>
            <a:normAutofit/>
          </a:bodyPr>
          <a:lstStyle/>
          <a:p>
            <a:r>
              <a:rPr lang="en-US" sz="5400" dirty="0"/>
              <a:t>Changing Instructor</a:t>
            </a:r>
          </a:p>
        </p:txBody>
      </p:sp>
      <p:sp>
        <p:nvSpPr>
          <p:cNvPr id="4" name="TextBox 3">
            <a:extLst>
              <a:ext uri="{FF2B5EF4-FFF2-40B4-BE49-F238E27FC236}">
                <a16:creationId xmlns:a16="http://schemas.microsoft.com/office/drawing/2014/main" id="{4E4B12D1-4703-A642-9487-E8730878526A}"/>
              </a:ext>
            </a:extLst>
          </p:cNvPr>
          <p:cNvSpPr txBox="1"/>
          <p:nvPr/>
        </p:nvSpPr>
        <p:spPr>
          <a:xfrm>
            <a:off x="435015" y="1256725"/>
            <a:ext cx="8603500" cy="2092881"/>
          </a:xfrm>
          <a:prstGeom prst="rect">
            <a:avLst/>
          </a:prstGeom>
          <a:noFill/>
        </p:spPr>
        <p:txBody>
          <a:bodyPr wrap="square" rtlCol="0">
            <a:spAutoFit/>
          </a:bodyPr>
          <a:lstStyle/>
          <a:p>
            <a:pPr marL="457200" indent="-457200">
              <a:buFont typeface="Arial" panose="020B0604020202020204" pitchFamily="34" charset="0"/>
              <a:buChar char="•"/>
            </a:pPr>
            <a:r>
              <a:rPr lang="en-US" sz="2600" dirty="0">
                <a:ea typeface="Inter" panose="020B0502030000000004" pitchFamily="34" charset="0"/>
              </a:rPr>
              <a:t>Enter instructor name(s) or select “Staff”. </a:t>
            </a:r>
          </a:p>
          <a:p>
            <a:pPr marL="457200" indent="-457200">
              <a:buFont typeface="Arial" panose="020B0604020202020204" pitchFamily="34" charset="0"/>
              <a:buChar char="•"/>
            </a:pPr>
            <a:r>
              <a:rPr lang="en-US" sz="2600" dirty="0">
                <a:ea typeface="Inter" panose="020B0502030000000004" pitchFamily="34" charset="0"/>
              </a:rPr>
              <a:t>“% Responsible” – must equal 100%</a:t>
            </a:r>
          </a:p>
          <a:p>
            <a:pPr marL="914400" lvl="1" indent="-457200">
              <a:buFont typeface="Wingdings" panose="05000000000000000000" pitchFamily="2" charset="2"/>
              <a:buChar char="§"/>
            </a:pPr>
            <a:r>
              <a:rPr lang="en-US" sz="2600" dirty="0">
                <a:ea typeface="Inter" panose="020B0502030000000004" pitchFamily="34" charset="0"/>
              </a:rPr>
              <a:t>Primary is for instructors who will enter final grades and are evaluated</a:t>
            </a:r>
          </a:p>
          <a:p>
            <a:pPr marL="457200" indent="-457200">
              <a:buFont typeface="Arial" panose="020B0604020202020204" pitchFamily="34" charset="0"/>
              <a:buChar char="•"/>
            </a:pPr>
            <a:r>
              <a:rPr lang="en-US" sz="2600" dirty="0">
                <a:ea typeface="Inter" panose="020B0502030000000004" pitchFamily="34" charset="0"/>
              </a:rPr>
              <a:t>Blue star also designates primary</a:t>
            </a:r>
            <a:endParaRPr lang="en-US" sz="2600" dirty="0">
              <a:solidFill>
                <a:schemeClr val="tx2">
                  <a:lumMod val="75000"/>
                </a:schemeClr>
              </a:solidFill>
              <a:latin typeface="Inter" panose="020B0502030000000004" pitchFamily="34" charset="0"/>
              <a:ea typeface="Inter" panose="020B0502030000000004" pitchFamily="34" charset="0"/>
            </a:endParaRPr>
          </a:p>
        </p:txBody>
      </p:sp>
      <p:cxnSp>
        <p:nvCxnSpPr>
          <p:cNvPr id="8" name="Straight Connector 7">
            <a:extLst>
              <a:ext uri="{FF2B5EF4-FFF2-40B4-BE49-F238E27FC236}">
                <a16:creationId xmlns:a16="http://schemas.microsoft.com/office/drawing/2014/main" id="{8836E82A-0982-7F92-7ECD-8D86BFF4FFFF}"/>
              </a:ext>
            </a:extLst>
          </p:cNvPr>
          <p:cNvCxnSpPr>
            <a:cxnSpLocks/>
          </p:cNvCxnSpPr>
          <p:nvPr/>
        </p:nvCxnSpPr>
        <p:spPr>
          <a:xfrm>
            <a:off x="202759" y="1171621"/>
            <a:ext cx="8738483" cy="0"/>
          </a:xfrm>
          <a:prstGeom prst="line">
            <a:avLst/>
          </a:prstGeom>
        </p:spPr>
        <p:style>
          <a:lnRef idx="2">
            <a:schemeClr val="accent1"/>
          </a:lnRef>
          <a:fillRef idx="0">
            <a:schemeClr val="accent1"/>
          </a:fillRef>
          <a:effectRef idx="1">
            <a:schemeClr val="accent1"/>
          </a:effectRef>
          <a:fontRef idx="minor">
            <a:schemeClr val="tx1"/>
          </a:fontRef>
        </p:style>
      </p:cxnSp>
      <p:pic>
        <p:nvPicPr>
          <p:cNvPr id="6" name="Picture 5">
            <a:extLst>
              <a:ext uri="{FF2B5EF4-FFF2-40B4-BE49-F238E27FC236}">
                <a16:creationId xmlns:a16="http://schemas.microsoft.com/office/drawing/2014/main" id="{B1F361CD-3BD6-04AC-EB81-CC3A25A595BA}"/>
              </a:ext>
            </a:extLst>
          </p:cNvPr>
          <p:cNvPicPr>
            <a:picLocks noChangeAspect="1"/>
          </p:cNvPicPr>
          <p:nvPr/>
        </p:nvPicPr>
        <p:blipFill>
          <a:blip r:embed="rId2"/>
          <a:stretch>
            <a:fillRect/>
          </a:stretch>
        </p:blipFill>
        <p:spPr>
          <a:xfrm>
            <a:off x="566178" y="3349606"/>
            <a:ext cx="8011643" cy="2314898"/>
          </a:xfrm>
          <a:prstGeom prst="rect">
            <a:avLst/>
          </a:prstGeom>
        </p:spPr>
      </p:pic>
    </p:spTree>
    <p:extLst>
      <p:ext uri="{BB962C8B-B14F-4D97-AF65-F5344CB8AC3E}">
        <p14:creationId xmlns:p14="http://schemas.microsoft.com/office/powerpoint/2010/main" val="15892817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A38A30-22D6-A8E6-2F27-BE5A87BBDB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317257-1D4D-21EF-E4B2-861705606939}"/>
              </a:ext>
            </a:extLst>
          </p:cNvPr>
          <p:cNvSpPr>
            <a:spLocks noGrp="1"/>
          </p:cNvSpPr>
          <p:nvPr>
            <p:ph type="title"/>
          </p:nvPr>
        </p:nvSpPr>
        <p:spPr>
          <a:xfrm>
            <a:off x="202759" y="28149"/>
            <a:ext cx="8738483" cy="538037"/>
          </a:xfrm>
        </p:spPr>
        <p:txBody>
          <a:bodyPr>
            <a:noAutofit/>
          </a:bodyPr>
          <a:lstStyle/>
          <a:p>
            <a:r>
              <a:rPr lang="en-US" sz="3600" dirty="0"/>
              <a:t>Changing Instructor Not on Your List</a:t>
            </a:r>
          </a:p>
        </p:txBody>
      </p:sp>
      <p:sp>
        <p:nvSpPr>
          <p:cNvPr id="4" name="TextBox 3">
            <a:extLst>
              <a:ext uri="{FF2B5EF4-FFF2-40B4-BE49-F238E27FC236}">
                <a16:creationId xmlns:a16="http://schemas.microsoft.com/office/drawing/2014/main" id="{7F83E18C-0EE5-B9A7-909B-86F8B286C3FE}"/>
              </a:ext>
            </a:extLst>
          </p:cNvPr>
          <p:cNvSpPr txBox="1"/>
          <p:nvPr/>
        </p:nvSpPr>
        <p:spPr>
          <a:xfrm>
            <a:off x="79513" y="680931"/>
            <a:ext cx="8992925" cy="2185214"/>
          </a:xfrm>
          <a:prstGeom prst="rect">
            <a:avLst/>
          </a:prstGeom>
          <a:noFill/>
        </p:spPr>
        <p:txBody>
          <a:bodyPr wrap="square" rtlCol="0">
            <a:spAutoFit/>
          </a:bodyPr>
          <a:lstStyle/>
          <a:p>
            <a:pPr algn="ctr"/>
            <a:r>
              <a:rPr lang="en-US" sz="1600" dirty="0">
                <a:ea typeface="Inter" panose="020B0502030000000004" pitchFamily="34" charset="0"/>
              </a:rPr>
              <a:t>If an instructor is not on your list and belongs to another department, you can find them by selecting “Other” and searching their name. </a:t>
            </a:r>
            <a:r>
              <a:rPr lang="en-US" sz="1600" dirty="0"/>
              <a:t>Our office used to put an instructor on each faculty list so they could be assigned in </a:t>
            </a:r>
            <a:r>
              <a:rPr lang="en-US" sz="1600" dirty="0" err="1"/>
              <a:t>myBanner</a:t>
            </a:r>
            <a:r>
              <a:rPr lang="en-US" sz="1600" dirty="0"/>
              <a:t> if need be. We are going to clean up the instructor assignments and Emily, and I are now going to only assign instructors to their home department, since any instructor can be assigned in CLSS. </a:t>
            </a:r>
            <a:r>
              <a:rPr lang="en-US" sz="1600" b="1" dirty="0"/>
              <a:t>If a department decides to assign an instructor to their section outside of their home department and can’t use CLSS, they'll need to come through our office.</a:t>
            </a:r>
            <a:br>
              <a:rPr lang="en-US" sz="1200" dirty="0">
                <a:solidFill>
                  <a:schemeClr val="tx2">
                    <a:lumMod val="75000"/>
                  </a:schemeClr>
                </a:solidFill>
                <a:latin typeface="Inter" panose="020B0502030000000004" pitchFamily="34" charset="0"/>
                <a:ea typeface="Inter" panose="020B0502030000000004" pitchFamily="34" charset="0"/>
              </a:rPr>
            </a:br>
            <a:endParaRPr lang="en-US" sz="1200" dirty="0">
              <a:solidFill>
                <a:schemeClr val="tx2">
                  <a:lumMod val="75000"/>
                </a:schemeClr>
              </a:solidFill>
              <a:latin typeface="Inter" panose="020B0502030000000004" pitchFamily="34" charset="0"/>
              <a:ea typeface="Inter" panose="020B0502030000000004" pitchFamily="34" charset="0"/>
            </a:endParaRPr>
          </a:p>
          <a:p>
            <a:endParaRPr lang="en-US" sz="1200" dirty="0">
              <a:solidFill>
                <a:schemeClr val="tx2">
                  <a:lumMod val="75000"/>
                </a:schemeClr>
              </a:solidFill>
              <a:latin typeface="Inter" panose="020B0502030000000004" pitchFamily="34" charset="0"/>
              <a:ea typeface="Inter" panose="020B0502030000000004" pitchFamily="34" charset="0"/>
            </a:endParaRPr>
          </a:p>
        </p:txBody>
      </p:sp>
      <p:cxnSp>
        <p:nvCxnSpPr>
          <p:cNvPr id="8" name="Straight Connector 7">
            <a:extLst>
              <a:ext uri="{FF2B5EF4-FFF2-40B4-BE49-F238E27FC236}">
                <a16:creationId xmlns:a16="http://schemas.microsoft.com/office/drawing/2014/main" id="{DC76CC30-5B44-984E-FCE6-92A813A8C11E}"/>
              </a:ext>
            </a:extLst>
          </p:cNvPr>
          <p:cNvCxnSpPr>
            <a:cxnSpLocks/>
          </p:cNvCxnSpPr>
          <p:nvPr/>
        </p:nvCxnSpPr>
        <p:spPr>
          <a:xfrm>
            <a:off x="202759" y="584868"/>
            <a:ext cx="8738483" cy="0"/>
          </a:xfrm>
          <a:prstGeom prst="line">
            <a:avLst/>
          </a:prstGeom>
        </p:spPr>
        <p:style>
          <a:lnRef idx="2">
            <a:schemeClr val="accent1"/>
          </a:lnRef>
          <a:fillRef idx="0">
            <a:schemeClr val="accent1"/>
          </a:fillRef>
          <a:effectRef idx="1">
            <a:schemeClr val="accent1"/>
          </a:effectRef>
          <a:fontRef idx="minor">
            <a:schemeClr val="tx1"/>
          </a:fontRef>
        </p:style>
      </p:cxnSp>
      <p:pic>
        <p:nvPicPr>
          <p:cNvPr id="6" name="Picture 5">
            <a:extLst>
              <a:ext uri="{FF2B5EF4-FFF2-40B4-BE49-F238E27FC236}">
                <a16:creationId xmlns:a16="http://schemas.microsoft.com/office/drawing/2014/main" id="{FBA41045-E065-708E-CBBA-C5EFCECFDED7}"/>
              </a:ext>
            </a:extLst>
          </p:cNvPr>
          <p:cNvPicPr>
            <a:picLocks noChangeAspect="1"/>
          </p:cNvPicPr>
          <p:nvPr/>
        </p:nvPicPr>
        <p:blipFill>
          <a:blip r:embed="rId2"/>
          <a:stretch>
            <a:fillRect/>
          </a:stretch>
        </p:blipFill>
        <p:spPr>
          <a:xfrm>
            <a:off x="139149" y="2550002"/>
            <a:ext cx="5308564" cy="3286254"/>
          </a:xfrm>
          <a:prstGeom prst="rect">
            <a:avLst/>
          </a:prstGeom>
        </p:spPr>
      </p:pic>
      <p:pic>
        <p:nvPicPr>
          <p:cNvPr id="9" name="Picture 8">
            <a:extLst>
              <a:ext uri="{FF2B5EF4-FFF2-40B4-BE49-F238E27FC236}">
                <a16:creationId xmlns:a16="http://schemas.microsoft.com/office/drawing/2014/main" id="{10E5B24C-E30F-A243-7758-42FD32E411A4}"/>
              </a:ext>
            </a:extLst>
          </p:cNvPr>
          <p:cNvPicPr>
            <a:picLocks noChangeAspect="1"/>
          </p:cNvPicPr>
          <p:nvPr/>
        </p:nvPicPr>
        <p:blipFill>
          <a:blip r:embed="rId3"/>
          <a:stretch>
            <a:fillRect/>
          </a:stretch>
        </p:blipFill>
        <p:spPr>
          <a:xfrm>
            <a:off x="3532320" y="2971561"/>
            <a:ext cx="5540118" cy="2203906"/>
          </a:xfrm>
          <a:prstGeom prst="rect">
            <a:avLst/>
          </a:prstGeom>
        </p:spPr>
      </p:pic>
    </p:spTree>
    <p:extLst>
      <p:ext uri="{BB962C8B-B14F-4D97-AF65-F5344CB8AC3E}">
        <p14:creationId xmlns:p14="http://schemas.microsoft.com/office/powerpoint/2010/main" val="8823146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04E7A5-879D-D14A-7ECC-0739E02206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ECD4D9-59BD-C082-9BD1-D7218A8AF134}"/>
              </a:ext>
            </a:extLst>
          </p:cNvPr>
          <p:cNvSpPr txBox="1">
            <a:spLocks/>
          </p:cNvSpPr>
          <p:nvPr/>
        </p:nvSpPr>
        <p:spPr>
          <a:xfrm>
            <a:off x="436625" y="1627145"/>
            <a:ext cx="8270748" cy="1325563"/>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2"/>
                </a:solidFill>
                <a:latin typeface="+mj-lt"/>
                <a:ea typeface="+mj-ea"/>
                <a:cs typeface="+mj-cs"/>
              </a:defRPr>
            </a:lvl1pPr>
          </a:lstStyle>
          <a:p>
            <a:r>
              <a:rPr lang="en-US" dirty="0"/>
              <a:t>Adding Section Restrictions</a:t>
            </a:r>
          </a:p>
        </p:txBody>
      </p:sp>
      <p:cxnSp>
        <p:nvCxnSpPr>
          <p:cNvPr id="4" name="Straight Connector 3">
            <a:extLst>
              <a:ext uri="{FF2B5EF4-FFF2-40B4-BE49-F238E27FC236}">
                <a16:creationId xmlns:a16="http://schemas.microsoft.com/office/drawing/2014/main" id="{41407144-49F1-B4A0-6781-A6A4EC64AD39}"/>
              </a:ext>
            </a:extLst>
          </p:cNvPr>
          <p:cNvCxnSpPr/>
          <p:nvPr/>
        </p:nvCxnSpPr>
        <p:spPr>
          <a:xfrm>
            <a:off x="202758" y="2791511"/>
            <a:ext cx="8738483"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155790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6006B6-7E48-07AC-E595-D04D45642C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D88229-F868-AEA5-02D8-5ED3C999AC58}"/>
              </a:ext>
            </a:extLst>
          </p:cNvPr>
          <p:cNvSpPr>
            <a:spLocks noGrp="1"/>
          </p:cNvSpPr>
          <p:nvPr>
            <p:ph type="title"/>
          </p:nvPr>
        </p:nvSpPr>
        <p:spPr>
          <a:xfrm>
            <a:off x="202759" y="12251"/>
            <a:ext cx="8717398" cy="707372"/>
          </a:xfrm>
        </p:spPr>
        <p:txBody>
          <a:bodyPr>
            <a:normAutofit fontScale="90000"/>
          </a:bodyPr>
          <a:lstStyle/>
          <a:p>
            <a:r>
              <a:rPr lang="en-US" dirty="0"/>
              <a:t>Adding Restrictions</a:t>
            </a:r>
            <a:endParaRPr lang="en-US" i="1" dirty="0"/>
          </a:p>
        </p:txBody>
      </p:sp>
      <p:sp>
        <p:nvSpPr>
          <p:cNvPr id="4" name="TextBox 3">
            <a:extLst>
              <a:ext uri="{FF2B5EF4-FFF2-40B4-BE49-F238E27FC236}">
                <a16:creationId xmlns:a16="http://schemas.microsoft.com/office/drawing/2014/main" id="{FE816F1B-7A82-851F-75E4-D21478966A54}"/>
              </a:ext>
            </a:extLst>
          </p:cNvPr>
          <p:cNvSpPr txBox="1"/>
          <p:nvPr/>
        </p:nvSpPr>
        <p:spPr>
          <a:xfrm>
            <a:off x="496767" y="2184983"/>
            <a:ext cx="1466041" cy="461665"/>
          </a:xfrm>
          <a:prstGeom prst="rect">
            <a:avLst/>
          </a:prstGeom>
          <a:noFill/>
        </p:spPr>
        <p:txBody>
          <a:bodyPr wrap="square" rtlCol="0">
            <a:spAutoFit/>
          </a:bodyPr>
          <a:lstStyle/>
          <a:p>
            <a:pPr algn="l"/>
            <a:endParaRPr lang="en-US" sz="1200" i="1">
              <a:solidFill>
                <a:schemeClr val="tx2">
                  <a:lumMod val="75000"/>
                </a:schemeClr>
              </a:solidFill>
              <a:latin typeface="Inter" panose="020B0502030000000004" pitchFamily="34" charset="0"/>
              <a:ea typeface="Inter" panose="020B0502030000000004" pitchFamily="34" charset="0"/>
            </a:endParaRPr>
          </a:p>
          <a:p>
            <a:endParaRPr lang="en-US" sz="1200">
              <a:solidFill>
                <a:schemeClr val="tx2">
                  <a:lumMod val="75000"/>
                </a:schemeClr>
              </a:solidFill>
              <a:latin typeface="Inter" panose="020B0502030000000004" pitchFamily="34" charset="0"/>
              <a:ea typeface="Inter" panose="020B0502030000000004" pitchFamily="34" charset="0"/>
            </a:endParaRPr>
          </a:p>
        </p:txBody>
      </p:sp>
      <p:cxnSp>
        <p:nvCxnSpPr>
          <p:cNvPr id="9" name="Straight Connector 8">
            <a:extLst>
              <a:ext uri="{FF2B5EF4-FFF2-40B4-BE49-F238E27FC236}">
                <a16:creationId xmlns:a16="http://schemas.microsoft.com/office/drawing/2014/main" id="{CFF70E45-06CE-0966-1C75-845EE9F4D654}"/>
              </a:ext>
            </a:extLst>
          </p:cNvPr>
          <p:cNvCxnSpPr>
            <a:cxnSpLocks/>
          </p:cNvCxnSpPr>
          <p:nvPr/>
        </p:nvCxnSpPr>
        <p:spPr>
          <a:xfrm>
            <a:off x="202759" y="719623"/>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B7CD1323-AEBC-F3F9-B893-9622EB069851}"/>
              </a:ext>
            </a:extLst>
          </p:cNvPr>
          <p:cNvSpPr txBox="1"/>
          <p:nvPr/>
        </p:nvSpPr>
        <p:spPr>
          <a:xfrm>
            <a:off x="-10542" y="736898"/>
            <a:ext cx="9144000" cy="5401479"/>
          </a:xfrm>
          <a:prstGeom prst="rect">
            <a:avLst/>
          </a:prstGeom>
          <a:noFill/>
        </p:spPr>
        <p:txBody>
          <a:bodyPr wrap="square">
            <a:spAutoFit/>
          </a:bodyPr>
          <a:lstStyle/>
          <a:p>
            <a:r>
              <a:rPr lang="en-US" sz="2250" dirty="0"/>
              <a:t>These can be changed per section. You either INCLUDE (valid for) a group or EXCLUDE (not valid for) a group. Include means only that group can register. Exclude means everyone else BUT that group can register. Some of these types of restrictions are:</a:t>
            </a:r>
          </a:p>
          <a:p>
            <a:pPr marL="285750" indent="-285750">
              <a:buFont typeface="Arial" panose="020B0604020202020204" pitchFamily="34" charset="0"/>
              <a:buChar char="•"/>
            </a:pPr>
            <a:r>
              <a:rPr lang="en-US" sz="2250" dirty="0"/>
              <a:t>Major or Concentration</a:t>
            </a:r>
          </a:p>
          <a:p>
            <a:pPr marL="742950" lvl="1" indent="-285750">
              <a:buFont typeface="Wingdings" panose="05000000000000000000" pitchFamily="2" charset="2"/>
              <a:buChar char="§"/>
            </a:pPr>
            <a:r>
              <a:rPr lang="en-US" sz="2250" b="1" dirty="0"/>
              <a:t>Must be either major or concentration, it can’t be both</a:t>
            </a:r>
          </a:p>
          <a:p>
            <a:pPr marL="285750" indent="-285750">
              <a:buFont typeface="Arial" panose="020B0604020202020204" pitchFamily="34" charset="0"/>
              <a:buChar char="•"/>
            </a:pPr>
            <a:r>
              <a:rPr lang="en-US" sz="2250" dirty="0"/>
              <a:t>Level-Grad or undergrad</a:t>
            </a:r>
          </a:p>
          <a:p>
            <a:pPr marL="285750" indent="-285750">
              <a:buFont typeface="Arial" panose="020B0604020202020204" pitchFamily="34" charset="0"/>
              <a:buChar char="•"/>
            </a:pPr>
            <a:r>
              <a:rPr lang="en-US" sz="2250" dirty="0"/>
              <a:t>Classification-Freshman, Sophomore, Junior, or Senior</a:t>
            </a:r>
          </a:p>
          <a:p>
            <a:pPr marL="285750" indent="-285750">
              <a:buFont typeface="Arial" panose="020B0604020202020204" pitchFamily="34" charset="0"/>
              <a:buChar char="•"/>
            </a:pPr>
            <a:r>
              <a:rPr lang="en-US" sz="2250" dirty="0"/>
              <a:t>Campus </a:t>
            </a:r>
          </a:p>
          <a:p>
            <a:pPr marL="742950" lvl="1" indent="-285750">
              <a:buFont typeface="Wingdings" panose="05000000000000000000" pitchFamily="2" charset="2"/>
              <a:buChar char="§"/>
            </a:pPr>
            <a:r>
              <a:rPr lang="en-US" sz="2250" dirty="0"/>
              <a:t>Campus 1 students will automatically get an error when trying to register for a Campus 5 section and vice versa. </a:t>
            </a:r>
          </a:p>
          <a:p>
            <a:pPr marL="742950" lvl="1" indent="-285750">
              <a:buFont typeface="Wingdings" panose="05000000000000000000" pitchFamily="2" charset="2"/>
              <a:buChar char="§"/>
            </a:pPr>
            <a:r>
              <a:rPr lang="en-US" sz="2250" dirty="0"/>
              <a:t>Campus 5 student can only register in only campus 5,8 sections</a:t>
            </a:r>
          </a:p>
          <a:p>
            <a:pPr marL="742950" lvl="1" indent="-285750">
              <a:buFont typeface="Wingdings" panose="05000000000000000000" pitchFamily="2" charset="2"/>
              <a:buChar char="§"/>
            </a:pPr>
            <a:r>
              <a:rPr lang="en-US" sz="2250" dirty="0"/>
              <a:t>Campus 6 student can only register in campus 6 sections</a:t>
            </a:r>
          </a:p>
          <a:p>
            <a:pPr marL="1200150" lvl="2" indent="-285750">
              <a:buFont typeface="Courier New" panose="02070309020205020404" pitchFamily="49" charset="0"/>
              <a:buChar char="o"/>
            </a:pPr>
            <a:r>
              <a:rPr lang="en-US" sz="2250" dirty="0"/>
              <a:t>All Campus 6 sections must get the “Include” 6</a:t>
            </a:r>
          </a:p>
          <a:p>
            <a:pPr marL="285750" indent="-285750">
              <a:buFont typeface="Arial" panose="020B0604020202020204" pitchFamily="34" charset="0"/>
              <a:buChar char="•"/>
            </a:pPr>
            <a:r>
              <a:rPr lang="en-US" sz="2250" dirty="0"/>
              <a:t>Attribute-Honors or FYE</a:t>
            </a:r>
          </a:p>
        </p:txBody>
      </p:sp>
    </p:spTree>
    <p:extLst>
      <p:ext uri="{BB962C8B-B14F-4D97-AF65-F5344CB8AC3E}">
        <p14:creationId xmlns:p14="http://schemas.microsoft.com/office/powerpoint/2010/main" val="13302874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73B69-6A79-B2F1-B784-0BD295D85400}"/>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18A4DDF9-4866-CC50-B7FA-A037AB10C7D9}"/>
              </a:ext>
            </a:extLst>
          </p:cNvPr>
          <p:cNvPicPr>
            <a:picLocks noChangeAspect="1"/>
          </p:cNvPicPr>
          <p:nvPr/>
        </p:nvPicPr>
        <p:blipFill>
          <a:blip r:embed="rId2"/>
          <a:stretch>
            <a:fillRect/>
          </a:stretch>
        </p:blipFill>
        <p:spPr>
          <a:xfrm>
            <a:off x="3663475" y="2007157"/>
            <a:ext cx="5462546" cy="3844208"/>
          </a:xfrm>
          <a:prstGeom prst="rect">
            <a:avLst/>
          </a:prstGeom>
        </p:spPr>
      </p:pic>
      <p:sp>
        <p:nvSpPr>
          <p:cNvPr id="2" name="Title 1">
            <a:extLst>
              <a:ext uri="{FF2B5EF4-FFF2-40B4-BE49-F238E27FC236}">
                <a16:creationId xmlns:a16="http://schemas.microsoft.com/office/drawing/2014/main" id="{32D50971-72AF-0AAD-7B86-C8CAA81B4F8D}"/>
              </a:ext>
            </a:extLst>
          </p:cNvPr>
          <p:cNvSpPr>
            <a:spLocks noGrp="1"/>
          </p:cNvSpPr>
          <p:nvPr>
            <p:ph type="title"/>
          </p:nvPr>
        </p:nvSpPr>
        <p:spPr>
          <a:xfrm>
            <a:off x="202759" y="12251"/>
            <a:ext cx="8717398" cy="707372"/>
          </a:xfrm>
        </p:spPr>
        <p:txBody>
          <a:bodyPr>
            <a:normAutofit fontScale="90000"/>
          </a:bodyPr>
          <a:lstStyle/>
          <a:p>
            <a:r>
              <a:rPr lang="en-US" dirty="0"/>
              <a:t>Adding Restrictions</a:t>
            </a:r>
            <a:endParaRPr lang="en-US" i="1" dirty="0"/>
          </a:p>
        </p:txBody>
      </p:sp>
      <p:sp>
        <p:nvSpPr>
          <p:cNvPr id="4" name="TextBox 3">
            <a:extLst>
              <a:ext uri="{FF2B5EF4-FFF2-40B4-BE49-F238E27FC236}">
                <a16:creationId xmlns:a16="http://schemas.microsoft.com/office/drawing/2014/main" id="{E3C1BCD8-958D-B9F3-E9C0-C29F882F027A}"/>
              </a:ext>
            </a:extLst>
          </p:cNvPr>
          <p:cNvSpPr txBox="1"/>
          <p:nvPr/>
        </p:nvSpPr>
        <p:spPr>
          <a:xfrm>
            <a:off x="496767" y="2184983"/>
            <a:ext cx="1466041" cy="461665"/>
          </a:xfrm>
          <a:prstGeom prst="rect">
            <a:avLst/>
          </a:prstGeom>
          <a:noFill/>
        </p:spPr>
        <p:txBody>
          <a:bodyPr wrap="square" rtlCol="0">
            <a:spAutoFit/>
          </a:bodyPr>
          <a:lstStyle/>
          <a:p>
            <a:pPr algn="l"/>
            <a:endParaRPr lang="en-US" sz="1200" i="1">
              <a:solidFill>
                <a:schemeClr val="tx2">
                  <a:lumMod val="75000"/>
                </a:schemeClr>
              </a:solidFill>
              <a:latin typeface="Inter" panose="020B0502030000000004" pitchFamily="34" charset="0"/>
              <a:ea typeface="Inter" panose="020B0502030000000004" pitchFamily="34" charset="0"/>
            </a:endParaRPr>
          </a:p>
          <a:p>
            <a:endParaRPr lang="en-US" sz="1200">
              <a:solidFill>
                <a:schemeClr val="tx2">
                  <a:lumMod val="75000"/>
                </a:schemeClr>
              </a:solidFill>
              <a:latin typeface="Inter" panose="020B0502030000000004" pitchFamily="34" charset="0"/>
              <a:ea typeface="Inter" panose="020B0502030000000004" pitchFamily="34" charset="0"/>
            </a:endParaRPr>
          </a:p>
        </p:txBody>
      </p:sp>
      <p:cxnSp>
        <p:nvCxnSpPr>
          <p:cNvPr id="9" name="Straight Connector 8">
            <a:extLst>
              <a:ext uri="{FF2B5EF4-FFF2-40B4-BE49-F238E27FC236}">
                <a16:creationId xmlns:a16="http://schemas.microsoft.com/office/drawing/2014/main" id="{87DF3FD7-6818-083F-B608-3FA731985CD4}"/>
              </a:ext>
            </a:extLst>
          </p:cNvPr>
          <p:cNvCxnSpPr>
            <a:cxnSpLocks/>
          </p:cNvCxnSpPr>
          <p:nvPr/>
        </p:nvCxnSpPr>
        <p:spPr>
          <a:xfrm>
            <a:off x="202759" y="719623"/>
            <a:ext cx="8738483" cy="0"/>
          </a:xfrm>
          <a:prstGeom prst="line">
            <a:avLst/>
          </a:prstGeom>
        </p:spPr>
        <p:style>
          <a:lnRef idx="2">
            <a:schemeClr val="accent1"/>
          </a:lnRef>
          <a:fillRef idx="0">
            <a:schemeClr val="accent1"/>
          </a:fillRef>
          <a:effectRef idx="1">
            <a:schemeClr val="accent1"/>
          </a:effectRef>
          <a:fontRef idx="minor">
            <a:schemeClr val="tx1"/>
          </a:fontRef>
        </p:style>
      </p:cxnSp>
      <p:grpSp>
        <p:nvGrpSpPr>
          <p:cNvPr id="8" name="Group 7">
            <a:extLst>
              <a:ext uri="{FF2B5EF4-FFF2-40B4-BE49-F238E27FC236}">
                <a16:creationId xmlns:a16="http://schemas.microsoft.com/office/drawing/2014/main" id="{3EFE6428-8343-8894-2A2E-6A0CD882883F}"/>
              </a:ext>
            </a:extLst>
          </p:cNvPr>
          <p:cNvGrpSpPr/>
          <p:nvPr/>
        </p:nvGrpSpPr>
        <p:grpSpPr>
          <a:xfrm>
            <a:off x="202758" y="834888"/>
            <a:ext cx="5347251" cy="3441909"/>
            <a:chOff x="202758" y="834888"/>
            <a:chExt cx="5347251" cy="3441909"/>
          </a:xfrm>
        </p:grpSpPr>
        <p:pic>
          <p:nvPicPr>
            <p:cNvPr id="6" name="Picture 5">
              <a:extLst>
                <a:ext uri="{FF2B5EF4-FFF2-40B4-BE49-F238E27FC236}">
                  <a16:creationId xmlns:a16="http://schemas.microsoft.com/office/drawing/2014/main" id="{A35F2FF5-E163-CD4D-1863-F50B166D966D}"/>
                </a:ext>
              </a:extLst>
            </p:cNvPr>
            <p:cNvPicPr>
              <a:picLocks noChangeAspect="1"/>
            </p:cNvPicPr>
            <p:nvPr/>
          </p:nvPicPr>
          <p:blipFill>
            <a:blip r:embed="rId3"/>
            <a:stretch>
              <a:fillRect/>
            </a:stretch>
          </p:blipFill>
          <p:spPr>
            <a:xfrm>
              <a:off x="202758" y="834888"/>
              <a:ext cx="5347251" cy="3441909"/>
            </a:xfrm>
            <a:prstGeom prst="rect">
              <a:avLst/>
            </a:prstGeom>
          </p:spPr>
        </p:pic>
        <p:sp>
          <p:nvSpPr>
            <p:cNvPr id="7" name="Oval 6">
              <a:extLst>
                <a:ext uri="{FF2B5EF4-FFF2-40B4-BE49-F238E27FC236}">
                  <a16:creationId xmlns:a16="http://schemas.microsoft.com/office/drawing/2014/main" id="{7C32033D-AF4C-6A26-CDA5-A0FDB76BD136}"/>
                </a:ext>
              </a:extLst>
            </p:cNvPr>
            <p:cNvSpPr/>
            <p:nvPr/>
          </p:nvSpPr>
          <p:spPr>
            <a:xfrm>
              <a:off x="2807547" y="2183357"/>
              <a:ext cx="1466041" cy="216311"/>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2" name="TextBox 11">
            <a:extLst>
              <a:ext uri="{FF2B5EF4-FFF2-40B4-BE49-F238E27FC236}">
                <a16:creationId xmlns:a16="http://schemas.microsoft.com/office/drawing/2014/main" id="{AF5C5E9F-BE16-E042-2EE5-B723A1992FC5}"/>
              </a:ext>
            </a:extLst>
          </p:cNvPr>
          <p:cNvSpPr txBox="1"/>
          <p:nvPr/>
        </p:nvSpPr>
        <p:spPr>
          <a:xfrm>
            <a:off x="5748793" y="943180"/>
            <a:ext cx="3171364" cy="923330"/>
          </a:xfrm>
          <a:prstGeom prst="rect">
            <a:avLst/>
          </a:prstGeom>
          <a:noFill/>
        </p:spPr>
        <p:txBody>
          <a:bodyPr wrap="square" rtlCol="0">
            <a:spAutoFit/>
          </a:bodyPr>
          <a:lstStyle/>
          <a:p>
            <a:r>
              <a:rPr lang="en-US" dirty="0"/>
              <a:t>You will click on the pencil icon on the left of the type of restriction you want to add.</a:t>
            </a:r>
          </a:p>
        </p:txBody>
      </p:sp>
    </p:spTree>
    <p:extLst>
      <p:ext uri="{BB962C8B-B14F-4D97-AF65-F5344CB8AC3E}">
        <p14:creationId xmlns:p14="http://schemas.microsoft.com/office/powerpoint/2010/main" val="21056792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75554-9215-E62C-2992-43EEFDD5D7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7F86CF-CBED-78C5-FF75-FEE59FF020D5}"/>
              </a:ext>
            </a:extLst>
          </p:cNvPr>
          <p:cNvSpPr>
            <a:spLocks noGrp="1"/>
          </p:cNvSpPr>
          <p:nvPr>
            <p:ph type="title"/>
          </p:nvPr>
        </p:nvSpPr>
        <p:spPr>
          <a:xfrm>
            <a:off x="202759" y="-19553"/>
            <a:ext cx="8717398" cy="707372"/>
          </a:xfrm>
        </p:spPr>
        <p:txBody>
          <a:bodyPr>
            <a:normAutofit fontScale="90000"/>
          </a:bodyPr>
          <a:lstStyle/>
          <a:p>
            <a:r>
              <a:rPr lang="en-US" dirty="0"/>
              <a:t>Adding Restrictions</a:t>
            </a:r>
            <a:endParaRPr lang="en-US" i="1" dirty="0"/>
          </a:p>
        </p:txBody>
      </p:sp>
      <p:sp>
        <p:nvSpPr>
          <p:cNvPr id="4" name="TextBox 3">
            <a:extLst>
              <a:ext uri="{FF2B5EF4-FFF2-40B4-BE49-F238E27FC236}">
                <a16:creationId xmlns:a16="http://schemas.microsoft.com/office/drawing/2014/main" id="{8E87A0F2-0F75-8E33-2EAC-09A930E8D581}"/>
              </a:ext>
            </a:extLst>
          </p:cNvPr>
          <p:cNvSpPr txBox="1"/>
          <p:nvPr/>
        </p:nvSpPr>
        <p:spPr>
          <a:xfrm>
            <a:off x="496767" y="2184983"/>
            <a:ext cx="1466041" cy="461665"/>
          </a:xfrm>
          <a:prstGeom prst="rect">
            <a:avLst/>
          </a:prstGeom>
          <a:noFill/>
        </p:spPr>
        <p:txBody>
          <a:bodyPr wrap="square" rtlCol="0">
            <a:spAutoFit/>
          </a:bodyPr>
          <a:lstStyle/>
          <a:p>
            <a:pPr algn="l"/>
            <a:endParaRPr lang="en-US" sz="1200" i="1">
              <a:solidFill>
                <a:schemeClr val="tx2">
                  <a:lumMod val="75000"/>
                </a:schemeClr>
              </a:solidFill>
              <a:latin typeface="Inter" panose="020B0502030000000004" pitchFamily="34" charset="0"/>
              <a:ea typeface="Inter" panose="020B0502030000000004" pitchFamily="34" charset="0"/>
            </a:endParaRPr>
          </a:p>
          <a:p>
            <a:endParaRPr lang="en-US" sz="1200">
              <a:solidFill>
                <a:schemeClr val="tx2">
                  <a:lumMod val="75000"/>
                </a:schemeClr>
              </a:solidFill>
              <a:latin typeface="Inter" panose="020B0502030000000004" pitchFamily="34" charset="0"/>
              <a:ea typeface="Inter" panose="020B0502030000000004" pitchFamily="34" charset="0"/>
            </a:endParaRPr>
          </a:p>
        </p:txBody>
      </p:sp>
      <p:cxnSp>
        <p:nvCxnSpPr>
          <p:cNvPr id="9" name="Straight Connector 8">
            <a:extLst>
              <a:ext uri="{FF2B5EF4-FFF2-40B4-BE49-F238E27FC236}">
                <a16:creationId xmlns:a16="http://schemas.microsoft.com/office/drawing/2014/main" id="{86EB8A4D-C7B2-2EA5-54A0-15B232A75D79}"/>
              </a:ext>
            </a:extLst>
          </p:cNvPr>
          <p:cNvCxnSpPr>
            <a:cxnSpLocks/>
          </p:cNvCxnSpPr>
          <p:nvPr/>
        </p:nvCxnSpPr>
        <p:spPr>
          <a:xfrm>
            <a:off x="202759" y="656014"/>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1E50DFF0-2232-3DA5-3A77-D76FEB7577DC}"/>
              </a:ext>
            </a:extLst>
          </p:cNvPr>
          <p:cNvSpPr txBox="1"/>
          <p:nvPr/>
        </p:nvSpPr>
        <p:spPr>
          <a:xfrm>
            <a:off x="6199037" y="687819"/>
            <a:ext cx="2944963" cy="5324535"/>
          </a:xfrm>
          <a:prstGeom prst="rect">
            <a:avLst/>
          </a:prstGeom>
          <a:noFill/>
        </p:spPr>
        <p:txBody>
          <a:bodyPr wrap="square" rtlCol="0">
            <a:spAutoFit/>
          </a:bodyPr>
          <a:lstStyle/>
          <a:p>
            <a:r>
              <a:rPr lang="en-US" sz="2000" b="1" dirty="0"/>
              <a:t>Step 1:</a:t>
            </a:r>
            <a:r>
              <a:rPr lang="en-US" sz="2000" dirty="0"/>
              <a:t> Choose whether to </a:t>
            </a:r>
            <a:r>
              <a:rPr lang="en-US" sz="2000" b="1" dirty="0"/>
              <a:t>include</a:t>
            </a:r>
            <a:r>
              <a:rPr lang="en-US" sz="2000" dirty="0"/>
              <a:t> or </a:t>
            </a:r>
            <a:r>
              <a:rPr lang="en-US" sz="2000" b="1" dirty="0"/>
              <a:t>exclude</a:t>
            </a:r>
            <a:r>
              <a:rPr lang="en-US" sz="2000" dirty="0"/>
              <a:t> the group to control registration access to the section.</a:t>
            </a:r>
          </a:p>
          <a:p>
            <a:r>
              <a:rPr lang="en-US" sz="2000" b="1" dirty="0"/>
              <a:t>Step 2:</a:t>
            </a:r>
            <a:r>
              <a:rPr lang="en-US" sz="2000" dirty="0"/>
              <a:t> Click the dropdown menu and search for the group’s identifier.</a:t>
            </a:r>
          </a:p>
          <a:p>
            <a:r>
              <a:rPr lang="en-US" sz="2000" b="1" dirty="0"/>
              <a:t>Step 3:</a:t>
            </a:r>
            <a:r>
              <a:rPr lang="en-US" sz="2000" dirty="0"/>
              <a:t> To add more groups, click the green </a:t>
            </a:r>
            <a:r>
              <a:rPr lang="en-US" sz="2000" b="1" dirty="0"/>
              <a:t>“+”</a:t>
            </a:r>
            <a:r>
              <a:rPr lang="en-US" sz="2000" dirty="0"/>
              <a:t> button and search for the next group.</a:t>
            </a:r>
          </a:p>
          <a:p>
            <a:r>
              <a:rPr lang="en-US" sz="2000" b="1" dirty="0"/>
              <a:t>Step 4:</a:t>
            </a:r>
            <a:r>
              <a:rPr lang="en-US" sz="2000" dirty="0"/>
              <a:t> After selecting all desired groups, click </a:t>
            </a:r>
            <a:r>
              <a:rPr lang="en-US" sz="2000" b="1" dirty="0"/>
              <a:t>“Update.”</a:t>
            </a:r>
            <a:endParaRPr lang="en-US" sz="2000" dirty="0"/>
          </a:p>
          <a:p>
            <a:r>
              <a:rPr lang="en-US" sz="2000" b="1" dirty="0"/>
              <a:t>Step 5:</a:t>
            </a:r>
            <a:r>
              <a:rPr lang="en-US" sz="2000" dirty="0"/>
              <a:t> Click </a:t>
            </a:r>
            <a:r>
              <a:rPr lang="en-US" sz="2000" b="1" dirty="0"/>
              <a:t>“Accept.”</a:t>
            </a:r>
            <a:endParaRPr lang="en-US" sz="2000" dirty="0"/>
          </a:p>
        </p:txBody>
      </p:sp>
      <p:pic>
        <p:nvPicPr>
          <p:cNvPr id="5" name="Picture 4">
            <a:extLst>
              <a:ext uri="{FF2B5EF4-FFF2-40B4-BE49-F238E27FC236}">
                <a16:creationId xmlns:a16="http://schemas.microsoft.com/office/drawing/2014/main" id="{601BE4AC-5155-0CE8-9E95-63CF7E45EF75}"/>
              </a:ext>
            </a:extLst>
          </p:cNvPr>
          <p:cNvPicPr>
            <a:picLocks noChangeAspect="1"/>
          </p:cNvPicPr>
          <p:nvPr/>
        </p:nvPicPr>
        <p:blipFill>
          <a:blip r:embed="rId2"/>
          <a:stretch>
            <a:fillRect/>
          </a:stretch>
        </p:blipFill>
        <p:spPr>
          <a:xfrm>
            <a:off x="89024" y="1075123"/>
            <a:ext cx="6036651" cy="4383230"/>
          </a:xfrm>
          <a:prstGeom prst="rect">
            <a:avLst/>
          </a:prstGeom>
        </p:spPr>
      </p:pic>
      <p:grpSp>
        <p:nvGrpSpPr>
          <p:cNvPr id="17" name="Group 16">
            <a:extLst>
              <a:ext uri="{FF2B5EF4-FFF2-40B4-BE49-F238E27FC236}">
                <a16:creationId xmlns:a16="http://schemas.microsoft.com/office/drawing/2014/main" id="{53328F76-FA92-7026-83C1-8F1B5C295620}"/>
              </a:ext>
            </a:extLst>
          </p:cNvPr>
          <p:cNvGrpSpPr/>
          <p:nvPr/>
        </p:nvGrpSpPr>
        <p:grpSpPr>
          <a:xfrm>
            <a:off x="556591" y="2075201"/>
            <a:ext cx="5128704" cy="3121564"/>
            <a:chOff x="556591" y="2075201"/>
            <a:chExt cx="5128704" cy="3121564"/>
          </a:xfrm>
        </p:grpSpPr>
        <p:sp>
          <p:nvSpPr>
            <p:cNvPr id="10" name="Oval 9">
              <a:extLst>
                <a:ext uri="{FF2B5EF4-FFF2-40B4-BE49-F238E27FC236}">
                  <a16:creationId xmlns:a16="http://schemas.microsoft.com/office/drawing/2014/main" id="{1D180F25-A283-3EC7-9F92-CCDF00D3850A}"/>
                </a:ext>
              </a:extLst>
            </p:cNvPr>
            <p:cNvSpPr/>
            <p:nvPr/>
          </p:nvSpPr>
          <p:spPr>
            <a:xfrm>
              <a:off x="556591" y="2307659"/>
              <a:ext cx="1017767" cy="216311"/>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06A0610C-5FE4-E1A7-27CF-A5394A38C5C3}"/>
                </a:ext>
              </a:extLst>
            </p:cNvPr>
            <p:cNvSpPr/>
            <p:nvPr/>
          </p:nvSpPr>
          <p:spPr>
            <a:xfrm>
              <a:off x="556591" y="2075201"/>
              <a:ext cx="1017767" cy="216311"/>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20F5E96A-658B-AEB9-AF1E-62F880AED544}"/>
                </a:ext>
              </a:extLst>
            </p:cNvPr>
            <p:cNvSpPr/>
            <p:nvPr/>
          </p:nvSpPr>
          <p:spPr>
            <a:xfrm>
              <a:off x="5311471" y="4980454"/>
              <a:ext cx="373824" cy="216311"/>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6F3B6E6F-9EA8-32B9-38B6-3E685445B6BA}"/>
                </a:ext>
              </a:extLst>
            </p:cNvPr>
            <p:cNvSpPr/>
            <p:nvPr/>
          </p:nvSpPr>
          <p:spPr>
            <a:xfrm>
              <a:off x="624367" y="2491676"/>
              <a:ext cx="242326" cy="216311"/>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AFCEF0F6-DE0A-6964-1663-DC284C9D507C}"/>
                </a:ext>
              </a:extLst>
            </p:cNvPr>
            <p:cNvSpPr/>
            <p:nvPr/>
          </p:nvSpPr>
          <p:spPr>
            <a:xfrm>
              <a:off x="1749287" y="2756430"/>
              <a:ext cx="628154" cy="216311"/>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9525523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19F370-E77C-186A-6F29-1880E342F0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DEC027-A31B-D731-8FAA-AF4605CD1ACC}"/>
              </a:ext>
            </a:extLst>
          </p:cNvPr>
          <p:cNvSpPr txBox="1">
            <a:spLocks/>
          </p:cNvSpPr>
          <p:nvPr/>
        </p:nvSpPr>
        <p:spPr>
          <a:xfrm>
            <a:off x="436625" y="1627145"/>
            <a:ext cx="8270748" cy="1325563"/>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2"/>
                </a:solidFill>
                <a:latin typeface="+mj-lt"/>
                <a:ea typeface="+mj-ea"/>
                <a:cs typeface="+mj-cs"/>
              </a:defRPr>
            </a:lvl1pPr>
          </a:lstStyle>
          <a:p>
            <a:r>
              <a:rPr lang="en-US" dirty="0"/>
              <a:t>Adding Meeting Days &amp; Times</a:t>
            </a:r>
          </a:p>
        </p:txBody>
      </p:sp>
      <p:cxnSp>
        <p:nvCxnSpPr>
          <p:cNvPr id="4" name="Straight Connector 3">
            <a:extLst>
              <a:ext uri="{FF2B5EF4-FFF2-40B4-BE49-F238E27FC236}">
                <a16:creationId xmlns:a16="http://schemas.microsoft.com/office/drawing/2014/main" id="{CD21E3D5-A96B-5D52-5B6A-956D3D8FD203}"/>
              </a:ext>
            </a:extLst>
          </p:cNvPr>
          <p:cNvCxnSpPr/>
          <p:nvPr/>
        </p:nvCxnSpPr>
        <p:spPr>
          <a:xfrm>
            <a:off x="202758" y="2791511"/>
            <a:ext cx="8738483"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918547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2759" y="12247"/>
            <a:ext cx="8738483" cy="674141"/>
          </a:xfrm>
        </p:spPr>
        <p:txBody>
          <a:bodyPr>
            <a:normAutofit fontScale="90000"/>
          </a:bodyPr>
          <a:lstStyle/>
          <a:p>
            <a:r>
              <a:rPr lang="en-US" dirty="0"/>
              <a:t>Meeting Days &amp; Times (Snapper)</a:t>
            </a:r>
          </a:p>
        </p:txBody>
      </p:sp>
      <p:sp>
        <p:nvSpPr>
          <p:cNvPr id="4" name="TextBox 3">
            <a:extLst>
              <a:ext uri="{FF2B5EF4-FFF2-40B4-BE49-F238E27FC236}">
                <a16:creationId xmlns:a16="http://schemas.microsoft.com/office/drawing/2014/main" id="{4E4B12D1-4703-A642-9487-E8730878526A}"/>
              </a:ext>
            </a:extLst>
          </p:cNvPr>
          <p:cNvSpPr txBox="1"/>
          <p:nvPr/>
        </p:nvSpPr>
        <p:spPr>
          <a:xfrm>
            <a:off x="496767" y="1771514"/>
            <a:ext cx="1466041" cy="461665"/>
          </a:xfrm>
          <a:prstGeom prst="rect">
            <a:avLst/>
          </a:prstGeom>
          <a:noFill/>
        </p:spPr>
        <p:txBody>
          <a:bodyPr wrap="square" rtlCol="0">
            <a:spAutoFit/>
          </a:bodyPr>
          <a:lstStyle/>
          <a:p>
            <a:pPr algn="l"/>
            <a:endParaRPr lang="en-US" sz="1200" i="1">
              <a:solidFill>
                <a:schemeClr val="tx2">
                  <a:lumMod val="75000"/>
                </a:schemeClr>
              </a:solidFill>
              <a:latin typeface="Inter" panose="020B0502030000000004" pitchFamily="34" charset="0"/>
              <a:ea typeface="Inter" panose="020B0502030000000004" pitchFamily="34" charset="0"/>
            </a:endParaRPr>
          </a:p>
          <a:p>
            <a:endParaRPr lang="en-US" sz="1200">
              <a:solidFill>
                <a:schemeClr val="tx2">
                  <a:lumMod val="75000"/>
                </a:schemeClr>
              </a:solidFill>
              <a:latin typeface="Inter" panose="020B0502030000000004" pitchFamily="34" charset="0"/>
              <a:ea typeface="Inter" panose="020B0502030000000004" pitchFamily="34" charset="0"/>
            </a:endParaRPr>
          </a:p>
        </p:txBody>
      </p:sp>
      <p:sp>
        <p:nvSpPr>
          <p:cNvPr id="11" name="TextBox 10">
            <a:extLst>
              <a:ext uri="{FF2B5EF4-FFF2-40B4-BE49-F238E27FC236}">
                <a16:creationId xmlns:a16="http://schemas.microsoft.com/office/drawing/2014/main" id="{847B1C9E-5664-88C7-BD04-5A0066B65EF2}"/>
              </a:ext>
            </a:extLst>
          </p:cNvPr>
          <p:cNvSpPr txBox="1"/>
          <p:nvPr/>
        </p:nvSpPr>
        <p:spPr>
          <a:xfrm>
            <a:off x="0" y="1045046"/>
            <a:ext cx="3478381" cy="3539430"/>
          </a:xfrm>
          <a:prstGeom prst="rect">
            <a:avLst/>
          </a:prstGeom>
          <a:noFill/>
        </p:spPr>
        <p:txBody>
          <a:bodyPr wrap="square">
            <a:spAutoFit/>
          </a:bodyPr>
          <a:lstStyle/>
          <a:p>
            <a:pPr algn="l"/>
            <a:r>
              <a:rPr lang="en-US" sz="3200" dirty="0"/>
              <a:t>Clicking ”Meeting Days &amp; Times” </a:t>
            </a:r>
            <a:br>
              <a:rPr lang="en-US" sz="3200" dirty="0"/>
            </a:br>
            <a:r>
              <a:rPr lang="en-US" sz="3200" dirty="0"/>
              <a:t>in “Edit Section” box opens the Snapper</a:t>
            </a:r>
          </a:p>
          <a:p>
            <a:pPr algn="l"/>
            <a:r>
              <a:rPr lang="en-US" sz="3200" dirty="0"/>
              <a:t>Screen.</a:t>
            </a:r>
          </a:p>
        </p:txBody>
      </p:sp>
      <p:cxnSp>
        <p:nvCxnSpPr>
          <p:cNvPr id="10" name="Straight Connector 9">
            <a:extLst>
              <a:ext uri="{FF2B5EF4-FFF2-40B4-BE49-F238E27FC236}">
                <a16:creationId xmlns:a16="http://schemas.microsoft.com/office/drawing/2014/main" id="{2B0D5C38-125B-CE8D-E359-9452B4C867EC}"/>
              </a:ext>
            </a:extLst>
          </p:cNvPr>
          <p:cNvCxnSpPr>
            <a:cxnSpLocks/>
          </p:cNvCxnSpPr>
          <p:nvPr/>
        </p:nvCxnSpPr>
        <p:spPr>
          <a:xfrm>
            <a:off x="191670" y="689168"/>
            <a:ext cx="8738483" cy="0"/>
          </a:xfrm>
          <a:prstGeom prst="line">
            <a:avLst/>
          </a:prstGeom>
        </p:spPr>
        <p:style>
          <a:lnRef idx="2">
            <a:schemeClr val="accent1"/>
          </a:lnRef>
          <a:fillRef idx="0">
            <a:schemeClr val="accent1"/>
          </a:fillRef>
          <a:effectRef idx="1">
            <a:schemeClr val="accent1"/>
          </a:effectRef>
          <a:fontRef idx="minor">
            <a:schemeClr val="tx1"/>
          </a:fontRef>
        </p:style>
      </p:cxnSp>
      <p:grpSp>
        <p:nvGrpSpPr>
          <p:cNvPr id="3" name="Group 2">
            <a:extLst>
              <a:ext uri="{FF2B5EF4-FFF2-40B4-BE49-F238E27FC236}">
                <a16:creationId xmlns:a16="http://schemas.microsoft.com/office/drawing/2014/main" id="{7C3FD06D-1456-CB27-F0D2-F6CCC43AFE68}"/>
              </a:ext>
            </a:extLst>
          </p:cNvPr>
          <p:cNvGrpSpPr/>
          <p:nvPr/>
        </p:nvGrpSpPr>
        <p:grpSpPr>
          <a:xfrm>
            <a:off x="3204376" y="686388"/>
            <a:ext cx="5694225" cy="3697366"/>
            <a:chOff x="3204376" y="686388"/>
            <a:chExt cx="5694225" cy="3697366"/>
          </a:xfrm>
        </p:grpSpPr>
        <p:pic>
          <p:nvPicPr>
            <p:cNvPr id="5" name="Picture 4">
              <a:extLst>
                <a:ext uri="{FF2B5EF4-FFF2-40B4-BE49-F238E27FC236}">
                  <a16:creationId xmlns:a16="http://schemas.microsoft.com/office/drawing/2014/main" id="{A14DD230-1A71-C06F-873D-A6BC2138D80F}"/>
                </a:ext>
              </a:extLst>
            </p:cNvPr>
            <p:cNvPicPr>
              <a:picLocks noChangeAspect="1"/>
            </p:cNvPicPr>
            <p:nvPr/>
          </p:nvPicPr>
          <p:blipFill>
            <a:blip r:embed="rId2"/>
            <a:stretch>
              <a:fillRect/>
            </a:stretch>
          </p:blipFill>
          <p:spPr>
            <a:xfrm>
              <a:off x="3382326" y="686388"/>
              <a:ext cx="5516275" cy="3697366"/>
            </a:xfrm>
            <a:prstGeom prst="rect">
              <a:avLst/>
            </a:prstGeom>
          </p:spPr>
        </p:pic>
        <p:cxnSp>
          <p:nvCxnSpPr>
            <p:cNvPr id="12" name="Connector: Elbow 11">
              <a:extLst>
                <a:ext uri="{FF2B5EF4-FFF2-40B4-BE49-F238E27FC236}">
                  <a16:creationId xmlns:a16="http://schemas.microsoft.com/office/drawing/2014/main" id="{0D508704-ECB2-1F25-98D5-B453A59BB8A3}"/>
                </a:ext>
              </a:extLst>
            </p:cNvPr>
            <p:cNvCxnSpPr>
              <a:cxnSpLocks/>
            </p:cNvCxnSpPr>
            <p:nvPr/>
          </p:nvCxnSpPr>
          <p:spPr>
            <a:xfrm>
              <a:off x="3204376" y="2091195"/>
              <a:ext cx="3529006" cy="723566"/>
            </a:xfrm>
            <a:prstGeom prst="bentConnector3">
              <a:avLst/>
            </a:prstGeom>
            <a:ln w="76200">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pic>
        <p:nvPicPr>
          <p:cNvPr id="6" name="Picture 5" descr="Chart, waterfall chart&#10;&#10;Description automatically generated">
            <a:extLst>
              <a:ext uri="{FF2B5EF4-FFF2-40B4-BE49-F238E27FC236}">
                <a16:creationId xmlns:a16="http://schemas.microsoft.com/office/drawing/2014/main" id="{6DCBE552-CC2D-B1BB-9989-037EF9EB8BAF}"/>
              </a:ext>
            </a:extLst>
          </p:cNvPr>
          <p:cNvPicPr>
            <a:picLocks noChangeAspect="1"/>
          </p:cNvPicPr>
          <p:nvPr/>
        </p:nvPicPr>
        <p:blipFill>
          <a:blip r:embed="rId3"/>
          <a:stretch>
            <a:fillRect/>
          </a:stretch>
        </p:blipFill>
        <p:spPr>
          <a:xfrm>
            <a:off x="2975779" y="3152840"/>
            <a:ext cx="4401659" cy="2716010"/>
          </a:xfrm>
          <a:prstGeom prst="rect">
            <a:avLst/>
          </a:prstGeom>
          <a:ln>
            <a:solidFill>
              <a:schemeClr val="accent1"/>
            </a:solidFill>
          </a:ln>
        </p:spPr>
      </p:pic>
    </p:spTree>
    <p:extLst>
      <p:ext uri="{BB962C8B-B14F-4D97-AF65-F5344CB8AC3E}">
        <p14:creationId xmlns:p14="http://schemas.microsoft.com/office/powerpoint/2010/main" val="38879622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622E27-C16D-1F56-C663-E44FB4F853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A99100-D5F9-A86B-B8D6-5EF95BAE926D}"/>
              </a:ext>
            </a:extLst>
          </p:cNvPr>
          <p:cNvSpPr>
            <a:spLocks noGrp="1"/>
          </p:cNvSpPr>
          <p:nvPr>
            <p:ph type="title"/>
          </p:nvPr>
        </p:nvSpPr>
        <p:spPr>
          <a:xfrm>
            <a:off x="202759" y="1888747"/>
            <a:ext cx="8738483" cy="1143000"/>
          </a:xfrm>
        </p:spPr>
        <p:txBody>
          <a:bodyPr>
            <a:normAutofit/>
          </a:bodyPr>
          <a:lstStyle/>
          <a:p>
            <a:r>
              <a:rPr lang="en-US" sz="6000" dirty="0"/>
              <a:t>CLSS Modes &amp; Phases</a:t>
            </a:r>
            <a:endParaRPr lang="en-US" sz="6000" i="1" dirty="0"/>
          </a:p>
        </p:txBody>
      </p:sp>
      <p:cxnSp>
        <p:nvCxnSpPr>
          <p:cNvPr id="6" name="Straight Connector 5">
            <a:extLst>
              <a:ext uri="{FF2B5EF4-FFF2-40B4-BE49-F238E27FC236}">
                <a16:creationId xmlns:a16="http://schemas.microsoft.com/office/drawing/2014/main" id="{049F9F05-4543-9A5F-A9A0-721AE5C91EB9}"/>
              </a:ext>
            </a:extLst>
          </p:cNvPr>
          <p:cNvCxnSpPr>
            <a:cxnSpLocks/>
          </p:cNvCxnSpPr>
          <p:nvPr/>
        </p:nvCxnSpPr>
        <p:spPr>
          <a:xfrm>
            <a:off x="202759" y="3118899"/>
            <a:ext cx="8738483"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5638857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2759" y="274639"/>
            <a:ext cx="8738483" cy="1143000"/>
          </a:xfrm>
        </p:spPr>
        <p:txBody>
          <a:bodyPr>
            <a:normAutofit fontScale="90000"/>
          </a:bodyPr>
          <a:lstStyle/>
          <a:p>
            <a:r>
              <a:rPr lang="en-US"/>
              <a:t>Meeting Days &amp; Times (Snapper) cont’d</a:t>
            </a:r>
          </a:p>
        </p:txBody>
      </p:sp>
      <p:sp>
        <p:nvSpPr>
          <p:cNvPr id="4" name="TextBox 3">
            <a:extLst>
              <a:ext uri="{FF2B5EF4-FFF2-40B4-BE49-F238E27FC236}">
                <a16:creationId xmlns:a16="http://schemas.microsoft.com/office/drawing/2014/main" id="{4E4B12D1-4703-A642-9487-E8730878526A}"/>
              </a:ext>
            </a:extLst>
          </p:cNvPr>
          <p:cNvSpPr txBox="1"/>
          <p:nvPr/>
        </p:nvSpPr>
        <p:spPr>
          <a:xfrm>
            <a:off x="496767" y="2184983"/>
            <a:ext cx="1466041" cy="461665"/>
          </a:xfrm>
          <a:prstGeom prst="rect">
            <a:avLst/>
          </a:prstGeom>
          <a:noFill/>
        </p:spPr>
        <p:txBody>
          <a:bodyPr wrap="square" rtlCol="0">
            <a:spAutoFit/>
          </a:bodyPr>
          <a:lstStyle/>
          <a:p>
            <a:pPr algn="l"/>
            <a:endParaRPr lang="en-US" sz="1200" i="1">
              <a:solidFill>
                <a:schemeClr val="tx2">
                  <a:lumMod val="75000"/>
                </a:schemeClr>
              </a:solidFill>
              <a:latin typeface="Inter" panose="020B0502030000000004" pitchFamily="34" charset="0"/>
              <a:ea typeface="Inter" panose="020B0502030000000004" pitchFamily="34" charset="0"/>
            </a:endParaRPr>
          </a:p>
          <a:p>
            <a:endParaRPr lang="en-US" sz="1200">
              <a:solidFill>
                <a:schemeClr val="tx2">
                  <a:lumMod val="75000"/>
                </a:schemeClr>
              </a:solidFill>
              <a:latin typeface="Inter" panose="020B0502030000000004" pitchFamily="34" charset="0"/>
              <a:ea typeface="Inter" panose="020B0502030000000004" pitchFamily="34" charset="0"/>
            </a:endParaRPr>
          </a:p>
        </p:txBody>
      </p:sp>
      <p:pic>
        <p:nvPicPr>
          <p:cNvPr id="7" name="Picture 6">
            <a:extLst>
              <a:ext uri="{FF2B5EF4-FFF2-40B4-BE49-F238E27FC236}">
                <a16:creationId xmlns:a16="http://schemas.microsoft.com/office/drawing/2014/main" id="{5BB206AE-1928-DD6D-C857-269D3888099A}"/>
              </a:ext>
            </a:extLst>
          </p:cNvPr>
          <p:cNvPicPr>
            <a:picLocks noChangeAspect="1"/>
          </p:cNvPicPr>
          <p:nvPr/>
        </p:nvPicPr>
        <p:blipFill>
          <a:blip r:embed="rId2"/>
          <a:stretch>
            <a:fillRect/>
          </a:stretch>
        </p:blipFill>
        <p:spPr>
          <a:xfrm>
            <a:off x="202759" y="1647318"/>
            <a:ext cx="4797004" cy="1668049"/>
          </a:xfrm>
          <a:prstGeom prst="rect">
            <a:avLst/>
          </a:prstGeom>
          <a:ln>
            <a:solidFill>
              <a:schemeClr val="accent1"/>
            </a:solidFill>
          </a:ln>
        </p:spPr>
      </p:pic>
      <p:sp>
        <p:nvSpPr>
          <p:cNvPr id="10" name="TextBox 9">
            <a:extLst>
              <a:ext uri="{FF2B5EF4-FFF2-40B4-BE49-F238E27FC236}">
                <a16:creationId xmlns:a16="http://schemas.microsoft.com/office/drawing/2014/main" id="{767954E1-1F8E-AB56-E5E0-7D5F6F5DC38C}"/>
              </a:ext>
            </a:extLst>
          </p:cNvPr>
          <p:cNvSpPr txBox="1"/>
          <p:nvPr/>
        </p:nvSpPr>
        <p:spPr>
          <a:xfrm>
            <a:off x="202759" y="3638049"/>
            <a:ext cx="5128687" cy="1785104"/>
          </a:xfrm>
          <a:prstGeom prst="rect">
            <a:avLst/>
          </a:prstGeom>
          <a:noFill/>
        </p:spPr>
        <p:txBody>
          <a:bodyPr wrap="square" rtlCol="0">
            <a:spAutoFit/>
          </a:bodyPr>
          <a:lstStyle/>
          <a:p>
            <a:r>
              <a:rPr lang="en-US" sz="2200" dirty="0">
                <a:ea typeface="Inter" panose="020B0502030000000004" pitchFamily="34" charset="0"/>
              </a:rPr>
              <a:t>The bold Red Line in Snapper indicates when the primary instructor is already assigned to another section during that time. This doesn’t mean you can’t select it; it’s just a notification feature.</a:t>
            </a:r>
          </a:p>
        </p:txBody>
      </p:sp>
      <p:pic>
        <p:nvPicPr>
          <p:cNvPr id="13" name="Content Placeholder 12">
            <a:extLst>
              <a:ext uri="{FF2B5EF4-FFF2-40B4-BE49-F238E27FC236}">
                <a16:creationId xmlns:a16="http://schemas.microsoft.com/office/drawing/2014/main" id="{83486163-86C3-27F1-24C0-B1900A4B857C}"/>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340086" y="1883275"/>
            <a:ext cx="3307147" cy="3321978"/>
          </a:xfrm>
          <a:prstGeom prst="rect">
            <a:avLst/>
          </a:prstGeom>
        </p:spPr>
      </p:pic>
      <p:cxnSp>
        <p:nvCxnSpPr>
          <p:cNvPr id="8" name="Straight Connector 7">
            <a:extLst>
              <a:ext uri="{FF2B5EF4-FFF2-40B4-BE49-F238E27FC236}">
                <a16:creationId xmlns:a16="http://schemas.microsoft.com/office/drawing/2014/main" id="{8B5618CF-F3EB-3117-DF0A-2915EF26A4FA}"/>
              </a:ext>
            </a:extLst>
          </p:cNvPr>
          <p:cNvCxnSpPr>
            <a:cxnSpLocks/>
          </p:cNvCxnSpPr>
          <p:nvPr/>
        </p:nvCxnSpPr>
        <p:spPr>
          <a:xfrm>
            <a:off x="202759" y="1521473"/>
            <a:ext cx="8738483"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026226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2759" y="12250"/>
            <a:ext cx="8738483" cy="883730"/>
          </a:xfrm>
        </p:spPr>
        <p:txBody>
          <a:bodyPr>
            <a:normAutofit/>
          </a:bodyPr>
          <a:lstStyle/>
          <a:p>
            <a:r>
              <a:rPr lang="en-US" dirty="0"/>
              <a:t>Meeting Patterns (Snapper)</a:t>
            </a:r>
          </a:p>
        </p:txBody>
      </p:sp>
      <p:sp>
        <p:nvSpPr>
          <p:cNvPr id="4" name="TextBox 3">
            <a:extLst>
              <a:ext uri="{FF2B5EF4-FFF2-40B4-BE49-F238E27FC236}">
                <a16:creationId xmlns:a16="http://schemas.microsoft.com/office/drawing/2014/main" id="{4E4B12D1-4703-A642-9487-E8730878526A}"/>
              </a:ext>
            </a:extLst>
          </p:cNvPr>
          <p:cNvSpPr txBox="1"/>
          <p:nvPr/>
        </p:nvSpPr>
        <p:spPr>
          <a:xfrm>
            <a:off x="496767" y="2113423"/>
            <a:ext cx="1466041" cy="461665"/>
          </a:xfrm>
          <a:prstGeom prst="rect">
            <a:avLst/>
          </a:prstGeom>
          <a:noFill/>
        </p:spPr>
        <p:txBody>
          <a:bodyPr wrap="square" rtlCol="0">
            <a:spAutoFit/>
          </a:bodyPr>
          <a:lstStyle/>
          <a:p>
            <a:pPr algn="l"/>
            <a:endParaRPr lang="en-US" sz="1200" i="1">
              <a:solidFill>
                <a:schemeClr val="tx2">
                  <a:lumMod val="75000"/>
                </a:schemeClr>
              </a:solidFill>
              <a:latin typeface="Inter" panose="020B0502030000000004" pitchFamily="34" charset="0"/>
              <a:ea typeface="Inter" panose="020B0502030000000004" pitchFamily="34" charset="0"/>
            </a:endParaRPr>
          </a:p>
          <a:p>
            <a:endParaRPr lang="en-US" sz="1200">
              <a:solidFill>
                <a:schemeClr val="tx2">
                  <a:lumMod val="75000"/>
                </a:schemeClr>
              </a:solidFill>
              <a:latin typeface="Inter" panose="020B0502030000000004" pitchFamily="34" charset="0"/>
              <a:ea typeface="Inter" panose="020B0502030000000004" pitchFamily="34" charset="0"/>
            </a:endParaRPr>
          </a:p>
        </p:txBody>
      </p:sp>
      <p:pic>
        <p:nvPicPr>
          <p:cNvPr id="6" name="Picture 5">
            <a:extLst>
              <a:ext uri="{FF2B5EF4-FFF2-40B4-BE49-F238E27FC236}">
                <a16:creationId xmlns:a16="http://schemas.microsoft.com/office/drawing/2014/main" id="{6341A460-9385-7468-DA9E-6E7EED0C8DC1}"/>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496767" y="3675562"/>
            <a:ext cx="7899140" cy="1389194"/>
          </a:xfrm>
          <a:prstGeom prst="rect">
            <a:avLst/>
          </a:prstGeom>
          <a:ln>
            <a:solidFill>
              <a:schemeClr val="accent1"/>
            </a:solidFill>
          </a:ln>
        </p:spPr>
      </p:pic>
      <p:sp>
        <p:nvSpPr>
          <p:cNvPr id="8" name="TextBox 7">
            <a:extLst>
              <a:ext uri="{FF2B5EF4-FFF2-40B4-BE49-F238E27FC236}">
                <a16:creationId xmlns:a16="http://schemas.microsoft.com/office/drawing/2014/main" id="{F37095DD-BF9F-DB21-687B-57B89C535F4C}"/>
              </a:ext>
            </a:extLst>
          </p:cNvPr>
          <p:cNvSpPr txBox="1"/>
          <p:nvPr/>
        </p:nvSpPr>
        <p:spPr>
          <a:xfrm>
            <a:off x="3922799" y="2071842"/>
            <a:ext cx="4856562" cy="1200329"/>
          </a:xfrm>
          <a:prstGeom prst="rect">
            <a:avLst/>
          </a:prstGeom>
          <a:noFill/>
        </p:spPr>
        <p:txBody>
          <a:bodyPr wrap="square" rtlCol="0">
            <a:spAutoFit/>
          </a:bodyPr>
          <a:lstStyle/>
          <a:p>
            <a:pPr algn="ctr"/>
            <a:r>
              <a:rPr lang="en-US" sz="2400" dirty="0">
                <a:ea typeface="Inter" panose="020B0502030000000004" pitchFamily="34" charset="0"/>
              </a:rPr>
              <a:t>Hover mouse over the </a:t>
            </a:r>
            <a:r>
              <a:rPr lang="en-US" sz="2400" dirty="0">
                <a:highlight>
                  <a:srgbClr val="FFFF00"/>
                </a:highlight>
                <a:ea typeface="Inter" panose="020B0502030000000004" pitchFamily="34" charset="0"/>
              </a:rPr>
              <a:t>designated time slots </a:t>
            </a:r>
            <a:r>
              <a:rPr lang="en-US" sz="2400" dirty="0">
                <a:ea typeface="Inter" panose="020B0502030000000004" pitchFamily="34" charset="0"/>
              </a:rPr>
              <a:t>denoted by grey boxes with dotted lines.</a:t>
            </a:r>
          </a:p>
        </p:txBody>
      </p:sp>
      <p:sp>
        <p:nvSpPr>
          <p:cNvPr id="11" name="TextBox 10">
            <a:extLst>
              <a:ext uri="{FF2B5EF4-FFF2-40B4-BE49-F238E27FC236}">
                <a16:creationId xmlns:a16="http://schemas.microsoft.com/office/drawing/2014/main" id="{2F90AE4F-E863-9165-49E4-C67CF670525F}"/>
              </a:ext>
            </a:extLst>
          </p:cNvPr>
          <p:cNvSpPr txBox="1"/>
          <p:nvPr/>
        </p:nvSpPr>
        <p:spPr>
          <a:xfrm>
            <a:off x="1" y="5068362"/>
            <a:ext cx="9143999" cy="830997"/>
          </a:xfrm>
          <a:prstGeom prst="rect">
            <a:avLst/>
          </a:prstGeom>
          <a:noFill/>
        </p:spPr>
        <p:txBody>
          <a:bodyPr wrap="square" rtlCol="0">
            <a:spAutoFit/>
          </a:bodyPr>
          <a:lstStyle/>
          <a:p>
            <a:pPr algn="ctr"/>
            <a:r>
              <a:rPr lang="en-US" sz="2400" dirty="0">
                <a:ea typeface="Inter" panose="020B0502030000000004" pitchFamily="34" charset="0"/>
              </a:rPr>
              <a:t>Select desired slot &amp; the time(s) show </a:t>
            </a:r>
            <a:r>
              <a:rPr lang="en-US" sz="2400" dirty="0">
                <a:highlight>
                  <a:srgbClr val="FFFF00"/>
                </a:highlight>
                <a:ea typeface="Inter" panose="020B0502030000000004" pitchFamily="34" charset="0"/>
              </a:rPr>
              <a:t>confirmed</a:t>
            </a:r>
            <a:r>
              <a:rPr lang="en-US" sz="2400" dirty="0">
                <a:ea typeface="Inter" panose="020B0502030000000004" pitchFamily="34" charset="0"/>
              </a:rPr>
              <a:t> by a solid green box.</a:t>
            </a:r>
          </a:p>
        </p:txBody>
      </p:sp>
      <p:cxnSp>
        <p:nvCxnSpPr>
          <p:cNvPr id="12" name="Straight Connector 11">
            <a:extLst>
              <a:ext uri="{FF2B5EF4-FFF2-40B4-BE49-F238E27FC236}">
                <a16:creationId xmlns:a16="http://schemas.microsoft.com/office/drawing/2014/main" id="{9E9CCA39-1AEA-0F28-B9DC-4EA7813DA039}"/>
              </a:ext>
            </a:extLst>
          </p:cNvPr>
          <p:cNvCxnSpPr>
            <a:cxnSpLocks/>
          </p:cNvCxnSpPr>
          <p:nvPr/>
        </p:nvCxnSpPr>
        <p:spPr>
          <a:xfrm>
            <a:off x="202758" y="829712"/>
            <a:ext cx="8738483" cy="0"/>
          </a:xfrm>
          <a:prstGeom prst="line">
            <a:avLst/>
          </a:prstGeom>
        </p:spPr>
        <p:style>
          <a:lnRef idx="2">
            <a:schemeClr val="accent1"/>
          </a:lnRef>
          <a:fillRef idx="0">
            <a:schemeClr val="accent1"/>
          </a:fillRef>
          <a:effectRef idx="1">
            <a:schemeClr val="accent1"/>
          </a:effectRef>
          <a:fontRef idx="minor">
            <a:schemeClr val="tx1"/>
          </a:fontRef>
        </p:style>
      </p:cxnSp>
      <p:pic>
        <p:nvPicPr>
          <p:cNvPr id="7" name="Picture 6">
            <a:extLst>
              <a:ext uri="{FF2B5EF4-FFF2-40B4-BE49-F238E27FC236}">
                <a16:creationId xmlns:a16="http://schemas.microsoft.com/office/drawing/2014/main" id="{3F6AFEB9-0CD9-4508-459F-70B955578E1D}"/>
              </a:ext>
            </a:extLst>
          </p:cNvPr>
          <p:cNvPicPr>
            <a:picLocks noChangeAspect="1"/>
          </p:cNvPicPr>
          <p:nvPr/>
        </p:nvPicPr>
        <p:blipFill>
          <a:blip r:embed="rId3"/>
          <a:stretch>
            <a:fillRect/>
          </a:stretch>
        </p:blipFill>
        <p:spPr>
          <a:xfrm>
            <a:off x="87699" y="868699"/>
            <a:ext cx="3607948" cy="2146605"/>
          </a:xfrm>
          <a:prstGeom prst="rect">
            <a:avLst/>
          </a:prstGeom>
        </p:spPr>
      </p:pic>
      <p:pic>
        <p:nvPicPr>
          <p:cNvPr id="13" name="Picture 12">
            <a:extLst>
              <a:ext uri="{FF2B5EF4-FFF2-40B4-BE49-F238E27FC236}">
                <a16:creationId xmlns:a16="http://schemas.microsoft.com/office/drawing/2014/main" id="{05A2AC3E-FFC8-D328-B948-B8AD99A952D1}"/>
              </a:ext>
            </a:extLst>
          </p:cNvPr>
          <p:cNvPicPr>
            <a:picLocks noChangeAspect="1"/>
          </p:cNvPicPr>
          <p:nvPr/>
        </p:nvPicPr>
        <p:blipFill>
          <a:blip r:embed="rId4"/>
          <a:stretch>
            <a:fillRect/>
          </a:stretch>
        </p:blipFill>
        <p:spPr>
          <a:xfrm>
            <a:off x="3695647" y="1485558"/>
            <a:ext cx="5448353" cy="533475"/>
          </a:xfrm>
          <a:prstGeom prst="rect">
            <a:avLst/>
          </a:prstGeom>
        </p:spPr>
      </p:pic>
    </p:spTree>
    <p:extLst>
      <p:ext uri="{BB962C8B-B14F-4D97-AF65-F5344CB8AC3E}">
        <p14:creationId xmlns:p14="http://schemas.microsoft.com/office/powerpoint/2010/main" val="28975393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1765"/>
            <a:ext cx="9144000" cy="1143000"/>
          </a:xfrm>
        </p:spPr>
        <p:txBody>
          <a:bodyPr>
            <a:normAutofit fontScale="90000"/>
          </a:bodyPr>
          <a:lstStyle/>
          <a:p>
            <a:r>
              <a:rPr lang="en-US" dirty="0"/>
              <a:t>User Defined Meeting Pattern (Snapper)</a:t>
            </a:r>
          </a:p>
        </p:txBody>
      </p:sp>
      <p:sp>
        <p:nvSpPr>
          <p:cNvPr id="4" name="TextBox 3">
            <a:extLst>
              <a:ext uri="{FF2B5EF4-FFF2-40B4-BE49-F238E27FC236}">
                <a16:creationId xmlns:a16="http://schemas.microsoft.com/office/drawing/2014/main" id="{4E4B12D1-4703-A642-9487-E8730878526A}"/>
              </a:ext>
            </a:extLst>
          </p:cNvPr>
          <p:cNvSpPr txBox="1"/>
          <p:nvPr/>
        </p:nvSpPr>
        <p:spPr>
          <a:xfrm>
            <a:off x="496767" y="2184983"/>
            <a:ext cx="1466041" cy="461665"/>
          </a:xfrm>
          <a:prstGeom prst="rect">
            <a:avLst/>
          </a:prstGeom>
          <a:noFill/>
        </p:spPr>
        <p:txBody>
          <a:bodyPr wrap="square" rtlCol="0">
            <a:spAutoFit/>
          </a:bodyPr>
          <a:lstStyle/>
          <a:p>
            <a:pPr algn="l"/>
            <a:endParaRPr lang="en-US" sz="1200" i="1">
              <a:solidFill>
                <a:schemeClr val="tx2">
                  <a:lumMod val="75000"/>
                </a:schemeClr>
              </a:solidFill>
              <a:latin typeface="Inter" panose="020B0502030000000004" pitchFamily="34" charset="0"/>
              <a:ea typeface="Inter" panose="020B0502030000000004" pitchFamily="34" charset="0"/>
            </a:endParaRPr>
          </a:p>
          <a:p>
            <a:endParaRPr lang="en-US" sz="1200">
              <a:solidFill>
                <a:schemeClr val="tx2">
                  <a:lumMod val="75000"/>
                </a:schemeClr>
              </a:solidFill>
              <a:latin typeface="Inter" panose="020B0502030000000004" pitchFamily="34" charset="0"/>
              <a:ea typeface="Inter" panose="020B0502030000000004" pitchFamily="34" charset="0"/>
            </a:endParaRPr>
          </a:p>
        </p:txBody>
      </p:sp>
      <p:sp>
        <p:nvSpPr>
          <p:cNvPr id="19" name="TextBox 18">
            <a:extLst>
              <a:ext uri="{FF2B5EF4-FFF2-40B4-BE49-F238E27FC236}">
                <a16:creationId xmlns:a16="http://schemas.microsoft.com/office/drawing/2014/main" id="{14288345-9D33-3186-BABD-8FEE96715FFA}"/>
              </a:ext>
            </a:extLst>
          </p:cNvPr>
          <p:cNvSpPr txBox="1"/>
          <p:nvPr/>
        </p:nvSpPr>
        <p:spPr>
          <a:xfrm>
            <a:off x="135016" y="1256494"/>
            <a:ext cx="4238046" cy="1815882"/>
          </a:xfrm>
          <a:prstGeom prst="rect">
            <a:avLst/>
          </a:prstGeom>
          <a:noFill/>
        </p:spPr>
        <p:txBody>
          <a:bodyPr wrap="square">
            <a:spAutoFit/>
          </a:bodyPr>
          <a:lstStyle/>
          <a:p>
            <a:pPr algn="ctr"/>
            <a:r>
              <a:rPr lang="en-US" sz="2800" dirty="0">
                <a:ea typeface="Inter" panose="020B0502030000000004" pitchFamily="34" charset="0"/>
              </a:rPr>
              <a:t>You can create a custom meeting pattern by selecting the “User Defined” Option</a:t>
            </a:r>
          </a:p>
        </p:txBody>
      </p:sp>
      <p:sp>
        <p:nvSpPr>
          <p:cNvPr id="20" name="TextBox 19">
            <a:extLst>
              <a:ext uri="{FF2B5EF4-FFF2-40B4-BE49-F238E27FC236}">
                <a16:creationId xmlns:a16="http://schemas.microsoft.com/office/drawing/2014/main" id="{49A6BDEE-27CD-5FA6-2F9B-66B5A0DA88A5}"/>
              </a:ext>
            </a:extLst>
          </p:cNvPr>
          <p:cNvSpPr txBox="1"/>
          <p:nvPr/>
        </p:nvSpPr>
        <p:spPr>
          <a:xfrm>
            <a:off x="4572002" y="1286306"/>
            <a:ext cx="4571998" cy="1631216"/>
          </a:xfrm>
          <a:prstGeom prst="rect">
            <a:avLst/>
          </a:prstGeom>
          <a:noFill/>
        </p:spPr>
        <p:txBody>
          <a:bodyPr wrap="square" rtlCol="0">
            <a:spAutoFit/>
          </a:bodyPr>
          <a:lstStyle/>
          <a:p>
            <a:pPr algn="ctr"/>
            <a:r>
              <a:rPr lang="en-US" sz="2400" dirty="0">
                <a:ea typeface="Inter" panose="020B0502030000000004" pitchFamily="34" charset="0"/>
              </a:rPr>
              <a:t>When entering the desired days and times use “a” or “p” to define a.m. or p.m.</a:t>
            </a:r>
            <a:br>
              <a:rPr lang="en-US" sz="2400" dirty="0">
                <a:ea typeface="Inter" panose="020B0502030000000004" pitchFamily="34" charset="0"/>
              </a:rPr>
            </a:br>
            <a:r>
              <a:rPr lang="en-US" sz="2800" i="1" dirty="0">
                <a:ea typeface="Inter" panose="020B0502030000000004" pitchFamily="34" charset="0"/>
              </a:rPr>
              <a:t>Example: 11a-1p</a:t>
            </a:r>
            <a:endParaRPr lang="en-US" sz="2400" dirty="0">
              <a:ea typeface="Inter" panose="020B0502030000000004" pitchFamily="34" charset="0"/>
            </a:endParaRPr>
          </a:p>
        </p:txBody>
      </p:sp>
      <p:cxnSp>
        <p:nvCxnSpPr>
          <p:cNvPr id="9" name="Straight Connector 8">
            <a:extLst>
              <a:ext uri="{FF2B5EF4-FFF2-40B4-BE49-F238E27FC236}">
                <a16:creationId xmlns:a16="http://schemas.microsoft.com/office/drawing/2014/main" id="{64B8025E-4E4B-A455-BEFA-35AEB6FAD8AF}"/>
              </a:ext>
            </a:extLst>
          </p:cNvPr>
          <p:cNvCxnSpPr>
            <a:cxnSpLocks/>
          </p:cNvCxnSpPr>
          <p:nvPr/>
        </p:nvCxnSpPr>
        <p:spPr>
          <a:xfrm>
            <a:off x="202758" y="1227285"/>
            <a:ext cx="8738483"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4B4D7005-8803-ADB5-B2C3-DFD2B6852B24}"/>
              </a:ext>
            </a:extLst>
          </p:cNvPr>
          <p:cNvCxnSpPr>
            <a:cxnSpLocks/>
          </p:cNvCxnSpPr>
          <p:nvPr/>
        </p:nvCxnSpPr>
        <p:spPr>
          <a:xfrm>
            <a:off x="4484536" y="1694251"/>
            <a:ext cx="0" cy="3978106"/>
          </a:xfrm>
          <a:prstGeom prst="line">
            <a:avLst/>
          </a:prstGeom>
        </p:spPr>
        <p:style>
          <a:lnRef idx="2">
            <a:schemeClr val="accent1"/>
          </a:lnRef>
          <a:fillRef idx="0">
            <a:schemeClr val="accent1"/>
          </a:fillRef>
          <a:effectRef idx="1">
            <a:schemeClr val="accent1"/>
          </a:effectRef>
          <a:fontRef idx="minor">
            <a:schemeClr val="tx1"/>
          </a:fontRef>
        </p:style>
      </p:cxnSp>
      <p:pic>
        <p:nvPicPr>
          <p:cNvPr id="8" name="Picture 7">
            <a:extLst>
              <a:ext uri="{FF2B5EF4-FFF2-40B4-BE49-F238E27FC236}">
                <a16:creationId xmlns:a16="http://schemas.microsoft.com/office/drawing/2014/main" id="{73A4F71D-95EB-6A4C-00C3-3AE39E654093}"/>
              </a:ext>
            </a:extLst>
          </p:cNvPr>
          <p:cNvPicPr>
            <a:picLocks noChangeAspect="1"/>
          </p:cNvPicPr>
          <p:nvPr/>
        </p:nvPicPr>
        <p:blipFill>
          <a:blip r:embed="rId2"/>
          <a:stretch>
            <a:fillRect/>
          </a:stretch>
        </p:blipFill>
        <p:spPr>
          <a:xfrm>
            <a:off x="135016" y="3101585"/>
            <a:ext cx="4238046" cy="2570771"/>
          </a:xfrm>
          <a:prstGeom prst="rect">
            <a:avLst/>
          </a:prstGeom>
        </p:spPr>
      </p:pic>
      <p:pic>
        <p:nvPicPr>
          <p:cNvPr id="11" name="Picture 10">
            <a:extLst>
              <a:ext uri="{FF2B5EF4-FFF2-40B4-BE49-F238E27FC236}">
                <a16:creationId xmlns:a16="http://schemas.microsoft.com/office/drawing/2014/main" id="{E00DDE04-04C5-B5BA-117D-37DBD871FD11}"/>
              </a:ext>
            </a:extLst>
          </p:cNvPr>
          <p:cNvPicPr>
            <a:picLocks noChangeAspect="1"/>
          </p:cNvPicPr>
          <p:nvPr/>
        </p:nvPicPr>
        <p:blipFill>
          <a:blip r:embed="rId3"/>
          <a:stretch>
            <a:fillRect/>
          </a:stretch>
        </p:blipFill>
        <p:spPr>
          <a:xfrm>
            <a:off x="4975961" y="2976542"/>
            <a:ext cx="3629060" cy="2192249"/>
          </a:xfrm>
          <a:prstGeom prst="rect">
            <a:avLst/>
          </a:prstGeom>
        </p:spPr>
      </p:pic>
      <p:sp>
        <p:nvSpPr>
          <p:cNvPr id="12" name="TextBox 11">
            <a:extLst>
              <a:ext uri="{FF2B5EF4-FFF2-40B4-BE49-F238E27FC236}">
                <a16:creationId xmlns:a16="http://schemas.microsoft.com/office/drawing/2014/main" id="{A24ED021-1F9F-59A1-FBBB-4A4BBD0CFBB7}"/>
              </a:ext>
            </a:extLst>
          </p:cNvPr>
          <p:cNvSpPr txBox="1"/>
          <p:nvPr/>
        </p:nvSpPr>
        <p:spPr>
          <a:xfrm>
            <a:off x="4596011" y="5279306"/>
            <a:ext cx="4436984" cy="584775"/>
          </a:xfrm>
          <a:prstGeom prst="rect">
            <a:avLst/>
          </a:prstGeom>
          <a:noFill/>
        </p:spPr>
        <p:txBody>
          <a:bodyPr wrap="square" rtlCol="0">
            <a:spAutoFit/>
          </a:bodyPr>
          <a:lstStyle/>
          <a:p>
            <a:pPr algn="ctr"/>
            <a:r>
              <a:rPr lang="en-US" sz="1600" dirty="0"/>
              <a:t>*This is for sections that ARE NOT </a:t>
            </a:r>
            <a:r>
              <a:rPr lang="en-US" sz="1600" b="1" dirty="0"/>
              <a:t>three- credit hour lectures &amp; seminars</a:t>
            </a:r>
            <a:r>
              <a:rPr lang="en-US" sz="1600" dirty="0"/>
              <a:t>.</a:t>
            </a:r>
          </a:p>
        </p:txBody>
      </p:sp>
    </p:spTree>
    <p:extLst>
      <p:ext uri="{BB962C8B-B14F-4D97-AF65-F5344CB8AC3E}">
        <p14:creationId xmlns:p14="http://schemas.microsoft.com/office/powerpoint/2010/main" val="29585006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2759" y="-3649"/>
            <a:ext cx="8738483" cy="599997"/>
          </a:xfrm>
        </p:spPr>
        <p:txBody>
          <a:bodyPr>
            <a:normAutofit fontScale="90000"/>
          </a:bodyPr>
          <a:lstStyle/>
          <a:p>
            <a:r>
              <a:rPr lang="en-US" dirty="0"/>
              <a:t>Multiple Meetings (Snapper)</a:t>
            </a:r>
          </a:p>
        </p:txBody>
      </p:sp>
      <p:sp>
        <p:nvSpPr>
          <p:cNvPr id="3" name="TextBox 2">
            <a:extLst>
              <a:ext uri="{FF2B5EF4-FFF2-40B4-BE49-F238E27FC236}">
                <a16:creationId xmlns:a16="http://schemas.microsoft.com/office/drawing/2014/main" id="{D8A62083-D219-0C22-8391-B9AA5FCA255B}"/>
              </a:ext>
            </a:extLst>
          </p:cNvPr>
          <p:cNvSpPr txBox="1"/>
          <p:nvPr/>
        </p:nvSpPr>
        <p:spPr>
          <a:xfrm>
            <a:off x="147097" y="686985"/>
            <a:ext cx="2039510" cy="5262979"/>
          </a:xfrm>
          <a:prstGeom prst="rect">
            <a:avLst/>
          </a:prstGeom>
          <a:noFill/>
        </p:spPr>
        <p:txBody>
          <a:bodyPr wrap="square" rtlCol="0">
            <a:spAutoFit/>
          </a:bodyPr>
          <a:lstStyle/>
          <a:p>
            <a:pPr algn="l"/>
            <a:r>
              <a:rPr lang="en-US" sz="2400" b="1" dirty="0">
                <a:ea typeface="Inter" panose="020B0502030000000004" pitchFamily="34" charset="0"/>
              </a:rPr>
              <a:t>Step 1:</a:t>
            </a:r>
            <a:br>
              <a:rPr lang="en-US" sz="2400" dirty="0">
                <a:ea typeface="Inter" panose="020B0502030000000004" pitchFamily="34" charset="0"/>
              </a:rPr>
            </a:br>
            <a:r>
              <a:rPr lang="en-US" sz="2400" dirty="0">
                <a:ea typeface="Inter" panose="020B0502030000000004" pitchFamily="34" charset="0"/>
              </a:rPr>
              <a:t>To add additional meeting times, select the black “Meetings” icon in lower left corner of Snapper. </a:t>
            </a:r>
            <a:br>
              <a:rPr lang="en-US" sz="2400" dirty="0">
                <a:ea typeface="Inter" panose="020B0502030000000004" pitchFamily="34" charset="0"/>
              </a:rPr>
            </a:br>
            <a:r>
              <a:rPr lang="en-US" sz="2400" dirty="0">
                <a:ea typeface="Inter" panose="020B0502030000000004" pitchFamily="34" charset="0"/>
              </a:rPr>
              <a:t>This will reveal a line item of the first pattern.</a:t>
            </a:r>
          </a:p>
        </p:txBody>
      </p:sp>
      <p:cxnSp>
        <p:nvCxnSpPr>
          <p:cNvPr id="8" name="Straight Connector 7">
            <a:extLst>
              <a:ext uri="{FF2B5EF4-FFF2-40B4-BE49-F238E27FC236}">
                <a16:creationId xmlns:a16="http://schemas.microsoft.com/office/drawing/2014/main" id="{4DACB9CD-83B3-27A2-EEF2-EAD814431FCC}"/>
              </a:ext>
            </a:extLst>
          </p:cNvPr>
          <p:cNvCxnSpPr>
            <a:cxnSpLocks/>
          </p:cNvCxnSpPr>
          <p:nvPr/>
        </p:nvCxnSpPr>
        <p:spPr>
          <a:xfrm>
            <a:off x="147097" y="662739"/>
            <a:ext cx="8738483" cy="0"/>
          </a:xfrm>
          <a:prstGeom prst="line">
            <a:avLst/>
          </a:prstGeom>
        </p:spPr>
        <p:style>
          <a:lnRef idx="2">
            <a:schemeClr val="accent1"/>
          </a:lnRef>
          <a:fillRef idx="0">
            <a:schemeClr val="accent1"/>
          </a:fillRef>
          <a:effectRef idx="1">
            <a:schemeClr val="accent1"/>
          </a:effectRef>
          <a:fontRef idx="minor">
            <a:schemeClr val="tx1"/>
          </a:fontRef>
        </p:style>
      </p:cxnSp>
      <p:grpSp>
        <p:nvGrpSpPr>
          <p:cNvPr id="15" name="Group 14">
            <a:extLst>
              <a:ext uri="{FF2B5EF4-FFF2-40B4-BE49-F238E27FC236}">
                <a16:creationId xmlns:a16="http://schemas.microsoft.com/office/drawing/2014/main" id="{0A5838CF-51CA-041E-FC62-085E994A3E64}"/>
              </a:ext>
            </a:extLst>
          </p:cNvPr>
          <p:cNvGrpSpPr/>
          <p:nvPr/>
        </p:nvGrpSpPr>
        <p:grpSpPr>
          <a:xfrm>
            <a:off x="2003729" y="729131"/>
            <a:ext cx="6993174" cy="5149807"/>
            <a:chOff x="2003729" y="729131"/>
            <a:chExt cx="6993174" cy="5149807"/>
          </a:xfrm>
        </p:grpSpPr>
        <p:grpSp>
          <p:nvGrpSpPr>
            <p:cNvPr id="12" name="Group 11">
              <a:extLst>
                <a:ext uri="{FF2B5EF4-FFF2-40B4-BE49-F238E27FC236}">
                  <a16:creationId xmlns:a16="http://schemas.microsoft.com/office/drawing/2014/main" id="{85483E7E-1E32-A206-831D-871893988E32}"/>
                </a:ext>
              </a:extLst>
            </p:cNvPr>
            <p:cNvGrpSpPr/>
            <p:nvPr/>
          </p:nvGrpSpPr>
          <p:grpSpPr>
            <a:xfrm>
              <a:off x="2003729" y="729131"/>
              <a:ext cx="6710899" cy="4781123"/>
              <a:chOff x="2003729" y="729131"/>
              <a:chExt cx="6710899" cy="4781123"/>
            </a:xfrm>
          </p:grpSpPr>
          <p:pic>
            <p:nvPicPr>
              <p:cNvPr id="10" name="Picture 9">
                <a:extLst>
                  <a:ext uri="{FF2B5EF4-FFF2-40B4-BE49-F238E27FC236}">
                    <a16:creationId xmlns:a16="http://schemas.microsoft.com/office/drawing/2014/main" id="{BE77BEBD-A750-7B64-6FA6-4DF246A6C958}"/>
                  </a:ext>
                </a:extLst>
              </p:cNvPr>
              <p:cNvPicPr>
                <a:picLocks noChangeAspect="1"/>
              </p:cNvPicPr>
              <p:nvPr/>
            </p:nvPicPr>
            <p:blipFill>
              <a:blip r:embed="rId2"/>
              <a:stretch>
                <a:fillRect/>
              </a:stretch>
            </p:blipFill>
            <p:spPr>
              <a:xfrm>
                <a:off x="2186607" y="729131"/>
                <a:ext cx="6528021" cy="4514118"/>
              </a:xfrm>
              <a:prstGeom prst="rect">
                <a:avLst/>
              </a:prstGeom>
            </p:spPr>
          </p:pic>
          <p:sp>
            <p:nvSpPr>
              <p:cNvPr id="11" name="Oval 10">
                <a:extLst>
                  <a:ext uri="{FF2B5EF4-FFF2-40B4-BE49-F238E27FC236}">
                    <a16:creationId xmlns:a16="http://schemas.microsoft.com/office/drawing/2014/main" id="{FB16A167-DFFD-ED2A-A6AB-FAF6073135AA}"/>
                  </a:ext>
                </a:extLst>
              </p:cNvPr>
              <p:cNvSpPr/>
              <p:nvPr/>
            </p:nvSpPr>
            <p:spPr>
              <a:xfrm>
                <a:off x="2003729" y="4643562"/>
                <a:ext cx="954156" cy="866692"/>
              </a:xfrm>
              <a:prstGeom prst="ellipse">
                <a:avLst/>
              </a:prstGeom>
              <a:noFill/>
              <a:ln w="762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14" name="Picture 13">
              <a:extLst>
                <a:ext uri="{FF2B5EF4-FFF2-40B4-BE49-F238E27FC236}">
                  <a16:creationId xmlns:a16="http://schemas.microsoft.com/office/drawing/2014/main" id="{D1E63E81-3E7C-A532-F695-5AE9C851976E}"/>
                </a:ext>
              </a:extLst>
            </p:cNvPr>
            <p:cNvPicPr>
              <a:picLocks noChangeAspect="1"/>
            </p:cNvPicPr>
            <p:nvPr/>
          </p:nvPicPr>
          <p:blipFill>
            <a:blip r:embed="rId3"/>
            <a:stretch>
              <a:fillRect/>
            </a:stretch>
          </p:blipFill>
          <p:spPr>
            <a:xfrm>
              <a:off x="4094907" y="2456951"/>
              <a:ext cx="4901996" cy="3421987"/>
            </a:xfrm>
            <a:prstGeom prst="rect">
              <a:avLst/>
            </a:prstGeom>
          </p:spPr>
        </p:pic>
      </p:grpSp>
    </p:spTree>
    <p:extLst>
      <p:ext uri="{BB962C8B-B14F-4D97-AF65-F5344CB8AC3E}">
        <p14:creationId xmlns:p14="http://schemas.microsoft.com/office/powerpoint/2010/main" val="40935774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736"/>
            <a:ext cx="9143999" cy="738118"/>
          </a:xfrm>
        </p:spPr>
        <p:txBody>
          <a:bodyPr>
            <a:normAutofit fontScale="90000"/>
          </a:bodyPr>
          <a:lstStyle/>
          <a:p>
            <a:r>
              <a:rPr lang="en-US" dirty="0"/>
              <a:t>Multiple Meetings (Snapper) cont’d</a:t>
            </a:r>
          </a:p>
        </p:txBody>
      </p:sp>
      <p:sp>
        <p:nvSpPr>
          <p:cNvPr id="9" name="TextBox 8">
            <a:extLst>
              <a:ext uri="{FF2B5EF4-FFF2-40B4-BE49-F238E27FC236}">
                <a16:creationId xmlns:a16="http://schemas.microsoft.com/office/drawing/2014/main" id="{518879ED-B0D9-3419-F15E-D9A780B3122B}"/>
              </a:ext>
            </a:extLst>
          </p:cNvPr>
          <p:cNvSpPr txBox="1"/>
          <p:nvPr/>
        </p:nvSpPr>
        <p:spPr>
          <a:xfrm>
            <a:off x="6510896" y="1697210"/>
            <a:ext cx="2573599" cy="1323439"/>
          </a:xfrm>
          <a:prstGeom prst="rect">
            <a:avLst/>
          </a:prstGeom>
          <a:noFill/>
        </p:spPr>
        <p:txBody>
          <a:bodyPr wrap="square" rtlCol="0">
            <a:spAutoFit/>
          </a:bodyPr>
          <a:lstStyle/>
          <a:p>
            <a:pPr algn="l"/>
            <a:r>
              <a:rPr lang="en-US" sz="2000" b="1" dirty="0">
                <a:ea typeface="Inter" panose="020B0502030000000004" pitchFamily="34" charset="0"/>
              </a:rPr>
              <a:t>Step 2:</a:t>
            </a:r>
            <a:br>
              <a:rPr lang="en-US" sz="2000" dirty="0">
                <a:ea typeface="Inter" panose="020B0502030000000004" pitchFamily="34" charset="0"/>
              </a:rPr>
            </a:br>
            <a:r>
              <a:rPr lang="en-US" sz="2000" dirty="0">
                <a:ea typeface="Inter" panose="020B0502030000000004" pitchFamily="34" charset="0"/>
              </a:rPr>
              <a:t>Click on green plus sign just above the line item.</a:t>
            </a:r>
          </a:p>
        </p:txBody>
      </p:sp>
      <p:cxnSp>
        <p:nvCxnSpPr>
          <p:cNvPr id="7" name="Straight Connector 6">
            <a:extLst>
              <a:ext uri="{FF2B5EF4-FFF2-40B4-BE49-F238E27FC236}">
                <a16:creationId xmlns:a16="http://schemas.microsoft.com/office/drawing/2014/main" id="{E1882CB3-F154-F269-CE62-9B28D151602A}"/>
              </a:ext>
            </a:extLst>
          </p:cNvPr>
          <p:cNvCxnSpPr>
            <a:cxnSpLocks/>
          </p:cNvCxnSpPr>
          <p:nvPr/>
        </p:nvCxnSpPr>
        <p:spPr>
          <a:xfrm>
            <a:off x="202758" y="772490"/>
            <a:ext cx="8738483" cy="0"/>
          </a:xfrm>
          <a:prstGeom prst="line">
            <a:avLst/>
          </a:prstGeom>
        </p:spPr>
        <p:style>
          <a:lnRef idx="2">
            <a:schemeClr val="accent1"/>
          </a:lnRef>
          <a:fillRef idx="0">
            <a:schemeClr val="accent1"/>
          </a:fillRef>
          <a:effectRef idx="1">
            <a:schemeClr val="accent1"/>
          </a:effectRef>
          <a:fontRef idx="minor">
            <a:schemeClr val="tx1"/>
          </a:fontRef>
        </p:style>
      </p:cxnSp>
      <p:grpSp>
        <p:nvGrpSpPr>
          <p:cNvPr id="13" name="Group 12">
            <a:extLst>
              <a:ext uri="{FF2B5EF4-FFF2-40B4-BE49-F238E27FC236}">
                <a16:creationId xmlns:a16="http://schemas.microsoft.com/office/drawing/2014/main" id="{9DD62A1C-899D-B17C-7355-858E72BD3FAE}"/>
              </a:ext>
            </a:extLst>
          </p:cNvPr>
          <p:cNvGrpSpPr/>
          <p:nvPr/>
        </p:nvGrpSpPr>
        <p:grpSpPr>
          <a:xfrm>
            <a:off x="91393" y="874533"/>
            <a:ext cx="7045603" cy="4981529"/>
            <a:chOff x="59588" y="874533"/>
            <a:chExt cx="7045603" cy="4981529"/>
          </a:xfrm>
        </p:grpSpPr>
        <p:pic>
          <p:nvPicPr>
            <p:cNvPr id="5" name="Picture 4">
              <a:extLst>
                <a:ext uri="{FF2B5EF4-FFF2-40B4-BE49-F238E27FC236}">
                  <a16:creationId xmlns:a16="http://schemas.microsoft.com/office/drawing/2014/main" id="{8544CA68-351E-290D-0A1F-A9BCD7BCA05A}"/>
                </a:ext>
              </a:extLst>
            </p:cNvPr>
            <p:cNvPicPr>
              <a:picLocks noChangeAspect="1"/>
            </p:cNvPicPr>
            <p:nvPr/>
          </p:nvPicPr>
          <p:blipFill>
            <a:blip r:embed="rId2"/>
            <a:stretch>
              <a:fillRect/>
            </a:stretch>
          </p:blipFill>
          <p:spPr>
            <a:xfrm>
              <a:off x="59588" y="874533"/>
              <a:ext cx="6419503" cy="4427437"/>
            </a:xfrm>
            <a:prstGeom prst="rect">
              <a:avLst/>
            </a:prstGeom>
          </p:spPr>
        </p:pic>
        <p:sp>
          <p:nvSpPr>
            <p:cNvPr id="6" name="Oval 5">
              <a:extLst>
                <a:ext uri="{FF2B5EF4-FFF2-40B4-BE49-F238E27FC236}">
                  <a16:creationId xmlns:a16="http://schemas.microsoft.com/office/drawing/2014/main" id="{98B08DEA-1FAA-98E4-6DEC-FD209A759EB8}"/>
                </a:ext>
              </a:extLst>
            </p:cNvPr>
            <p:cNvSpPr/>
            <p:nvPr/>
          </p:nvSpPr>
          <p:spPr>
            <a:xfrm>
              <a:off x="6015797" y="3455712"/>
              <a:ext cx="282273" cy="316064"/>
            </a:xfrm>
            <a:prstGeom prst="ellipse">
              <a:avLst/>
            </a:prstGeom>
            <a:noFill/>
            <a:ln w="762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 name="Picture 3" descr="Graphical user interface, application, email&#10;&#10;Description automatically generated">
              <a:extLst>
                <a:ext uri="{FF2B5EF4-FFF2-40B4-BE49-F238E27FC236}">
                  <a16:creationId xmlns:a16="http://schemas.microsoft.com/office/drawing/2014/main" id="{0BD32EBE-6541-068B-5BD5-2B81CC868D84}"/>
                </a:ext>
              </a:extLst>
            </p:cNvPr>
            <p:cNvPicPr>
              <a:picLocks noChangeAspect="1"/>
            </p:cNvPicPr>
            <p:nvPr/>
          </p:nvPicPr>
          <p:blipFill>
            <a:blip r:embed="rId3"/>
            <a:stretch>
              <a:fillRect/>
            </a:stretch>
          </p:blipFill>
          <p:spPr>
            <a:xfrm>
              <a:off x="2676802" y="4114690"/>
              <a:ext cx="4428389" cy="1741372"/>
            </a:xfrm>
            <a:prstGeom prst="rect">
              <a:avLst/>
            </a:prstGeom>
            <a:ln>
              <a:solidFill>
                <a:schemeClr val="accent1"/>
              </a:solidFill>
            </a:ln>
          </p:spPr>
        </p:pic>
        <p:sp>
          <p:nvSpPr>
            <p:cNvPr id="8" name="Oval 7">
              <a:extLst>
                <a:ext uri="{FF2B5EF4-FFF2-40B4-BE49-F238E27FC236}">
                  <a16:creationId xmlns:a16="http://schemas.microsoft.com/office/drawing/2014/main" id="{62F96337-0B49-8E56-98B5-8271CB7833BD}"/>
                </a:ext>
              </a:extLst>
            </p:cNvPr>
            <p:cNvSpPr/>
            <p:nvPr/>
          </p:nvSpPr>
          <p:spPr>
            <a:xfrm>
              <a:off x="6570400" y="5428679"/>
              <a:ext cx="526139" cy="427383"/>
            </a:xfrm>
            <a:prstGeom prst="ellipse">
              <a:avLst/>
            </a:prstGeom>
            <a:noFill/>
            <a:ln w="762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2" name="TextBox 11">
            <a:extLst>
              <a:ext uri="{FF2B5EF4-FFF2-40B4-BE49-F238E27FC236}">
                <a16:creationId xmlns:a16="http://schemas.microsoft.com/office/drawing/2014/main" id="{C9058C95-869F-4803-4B61-D6D9C32F1B11}"/>
              </a:ext>
            </a:extLst>
          </p:cNvPr>
          <p:cNvSpPr txBox="1"/>
          <p:nvPr/>
        </p:nvSpPr>
        <p:spPr>
          <a:xfrm>
            <a:off x="7208558" y="4257375"/>
            <a:ext cx="1991114" cy="1384995"/>
          </a:xfrm>
          <a:prstGeom prst="rect">
            <a:avLst/>
          </a:prstGeom>
          <a:noFill/>
        </p:spPr>
        <p:txBody>
          <a:bodyPr wrap="square" rtlCol="0">
            <a:spAutoFit/>
          </a:bodyPr>
          <a:lstStyle/>
          <a:p>
            <a:pPr algn="l"/>
            <a:r>
              <a:rPr lang="en-US" sz="2400" b="1" dirty="0">
                <a:ea typeface="Inter" panose="020B0502030000000004" pitchFamily="34" charset="0"/>
              </a:rPr>
              <a:t>Step 3:</a:t>
            </a:r>
            <a:br>
              <a:rPr lang="en-US" sz="2400" dirty="0">
                <a:ea typeface="Inter" panose="020B0502030000000004" pitchFamily="34" charset="0"/>
              </a:rPr>
            </a:br>
            <a:r>
              <a:rPr lang="en-US" sz="2000" dirty="0">
                <a:ea typeface="Inter" panose="020B0502030000000004" pitchFamily="34" charset="0"/>
              </a:rPr>
              <a:t>Fill in Meeting Details.</a:t>
            </a:r>
          </a:p>
          <a:p>
            <a:pPr algn="l"/>
            <a:r>
              <a:rPr lang="en-US" sz="2000" dirty="0">
                <a:ea typeface="Inter" panose="020B0502030000000004" pitchFamily="34" charset="0"/>
              </a:rPr>
              <a:t>Click “Accept”.</a:t>
            </a:r>
          </a:p>
        </p:txBody>
      </p:sp>
    </p:spTree>
    <p:extLst>
      <p:ext uri="{BB962C8B-B14F-4D97-AF65-F5344CB8AC3E}">
        <p14:creationId xmlns:p14="http://schemas.microsoft.com/office/powerpoint/2010/main" val="78765095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86C7B5B5-6C74-A7DF-21C7-291D41354121}"/>
              </a:ext>
            </a:extLst>
          </p:cNvPr>
          <p:cNvGrpSpPr/>
          <p:nvPr/>
        </p:nvGrpSpPr>
        <p:grpSpPr>
          <a:xfrm>
            <a:off x="202758" y="2394091"/>
            <a:ext cx="5191883" cy="3619440"/>
            <a:chOff x="202758" y="2394091"/>
            <a:chExt cx="5191883" cy="3619440"/>
          </a:xfrm>
        </p:grpSpPr>
        <p:pic>
          <p:nvPicPr>
            <p:cNvPr id="21" name="Picture 20">
              <a:extLst>
                <a:ext uri="{FF2B5EF4-FFF2-40B4-BE49-F238E27FC236}">
                  <a16:creationId xmlns:a16="http://schemas.microsoft.com/office/drawing/2014/main" id="{C4A3DE81-A8C7-C30E-30AE-0A08971AEF94}"/>
                </a:ext>
              </a:extLst>
            </p:cNvPr>
            <p:cNvPicPr>
              <a:picLocks noChangeAspect="1"/>
            </p:cNvPicPr>
            <p:nvPr/>
          </p:nvPicPr>
          <p:blipFill>
            <a:blip r:embed="rId2"/>
            <a:stretch>
              <a:fillRect/>
            </a:stretch>
          </p:blipFill>
          <p:spPr>
            <a:xfrm>
              <a:off x="202758" y="2394091"/>
              <a:ext cx="5135668" cy="3543701"/>
            </a:xfrm>
            <a:prstGeom prst="rect">
              <a:avLst/>
            </a:prstGeom>
          </p:spPr>
        </p:pic>
        <p:sp>
          <p:nvSpPr>
            <p:cNvPr id="15" name="Oval 14">
              <a:extLst>
                <a:ext uri="{FF2B5EF4-FFF2-40B4-BE49-F238E27FC236}">
                  <a16:creationId xmlns:a16="http://schemas.microsoft.com/office/drawing/2014/main" id="{8B0DCB73-1A35-15A1-C1FD-482E2E8A5DBB}"/>
                </a:ext>
              </a:extLst>
            </p:cNvPr>
            <p:cNvSpPr/>
            <p:nvPr/>
          </p:nvSpPr>
          <p:spPr>
            <a:xfrm>
              <a:off x="600322" y="2406329"/>
              <a:ext cx="1431235" cy="1318542"/>
            </a:xfrm>
            <a:prstGeom prst="ellipse">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FE48953F-2F92-E715-5F77-ACC2AEA5B3D7}"/>
                </a:ext>
              </a:extLst>
            </p:cNvPr>
            <p:cNvSpPr/>
            <p:nvPr/>
          </p:nvSpPr>
          <p:spPr>
            <a:xfrm>
              <a:off x="4868502" y="5586148"/>
              <a:ext cx="526139" cy="427383"/>
            </a:xfrm>
            <a:prstGeom prst="ellipse">
              <a:avLst/>
            </a:prstGeom>
            <a:noFill/>
            <a:ln w="762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6181D69D-7A04-F776-C360-5F7BF71B1944}"/>
                </a:ext>
              </a:extLst>
            </p:cNvPr>
            <p:cNvSpPr/>
            <p:nvPr/>
          </p:nvSpPr>
          <p:spPr>
            <a:xfrm>
              <a:off x="388778" y="4707172"/>
              <a:ext cx="3348335" cy="657157"/>
            </a:xfrm>
            <a:prstGeom prst="ellipse">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101379" y="9601"/>
            <a:ext cx="9042621" cy="674209"/>
          </a:xfrm>
        </p:spPr>
        <p:txBody>
          <a:bodyPr>
            <a:normAutofit fontScale="90000"/>
          </a:bodyPr>
          <a:lstStyle/>
          <a:p>
            <a:r>
              <a:rPr lang="en-US" dirty="0"/>
              <a:t>Multiple Meetings (Snapper) cont’d</a:t>
            </a:r>
          </a:p>
        </p:txBody>
      </p:sp>
      <p:cxnSp>
        <p:nvCxnSpPr>
          <p:cNvPr id="10" name="Straight Connector 9">
            <a:extLst>
              <a:ext uri="{FF2B5EF4-FFF2-40B4-BE49-F238E27FC236}">
                <a16:creationId xmlns:a16="http://schemas.microsoft.com/office/drawing/2014/main" id="{3CE23CE9-D822-C1C1-C677-87EF208935BD}"/>
              </a:ext>
            </a:extLst>
          </p:cNvPr>
          <p:cNvCxnSpPr>
            <a:cxnSpLocks/>
          </p:cNvCxnSpPr>
          <p:nvPr/>
        </p:nvCxnSpPr>
        <p:spPr>
          <a:xfrm>
            <a:off x="202758" y="702493"/>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DCC78F4D-F2B1-6521-1D0E-8BFA04C58348}"/>
              </a:ext>
            </a:extLst>
          </p:cNvPr>
          <p:cNvSpPr txBox="1"/>
          <p:nvPr/>
        </p:nvSpPr>
        <p:spPr>
          <a:xfrm>
            <a:off x="1" y="893407"/>
            <a:ext cx="4756041" cy="1361911"/>
          </a:xfrm>
          <a:prstGeom prst="rect">
            <a:avLst/>
          </a:prstGeom>
          <a:noFill/>
        </p:spPr>
        <p:txBody>
          <a:bodyPr wrap="square" rtlCol="0">
            <a:spAutoFit/>
          </a:bodyPr>
          <a:lstStyle/>
          <a:p>
            <a:pPr algn="ctr"/>
            <a:r>
              <a:rPr lang="en-US" sz="2750" b="1" dirty="0"/>
              <a:t>Step 4: </a:t>
            </a:r>
            <a:r>
              <a:rPr lang="en-US" sz="2750" dirty="0"/>
              <a:t>Select the new meeting pattern line (note the  bottom box will disappear)</a:t>
            </a:r>
          </a:p>
        </p:txBody>
      </p:sp>
      <p:sp>
        <p:nvSpPr>
          <p:cNvPr id="13" name="TextBox 12">
            <a:extLst>
              <a:ext uri="{FF2B5EF4-FFF2-40B4-BE49-F238E27FC236}">
                <a16:creationId xmlns:a16="http://schemas.microsoft.com/office/drawing/2014/main" id="{B72F2396-08B4-75D0-92F4-8B162454816C}"/>
              </a:ext>
            </a:extLst>
          </p:cNvPr>
          <p:cNvSpPr txBox="1"/>
          <p:nvPr/>
        </p:nvSpPr>
        <p:spPr>
          <a:xfrm>
            <a:off x="5394641" y="3737110"/>
            <a:ext cx="3679036" cy="2246769"/>
          </a:xfrm>
          <a:prstGeom prst="rect">
            <a:avLst/>
          </a:prstGeom>
          <a:noFill/>
        </p:spPr>
        <p:txBody>
          <a:bodyPr wrap="square" rtlCol="0">
            <a:spAutoFit/>
          </a:bodyPr>
          <a:lstStyle/>
          <a:p>
            <a:pPr algn="ctr"/>
            <a:r>
              <a:rPr lang="en-US" sz="2750" b="1" dirty="0"/>
              <a:t>Step 5: </a:t>
            </a:r>
            <a:r>
              <a:rPr lang="en-US" sz="2750" dirty="0"/>
              <a:t>Select the new meeting pattern you want OR use the “User Defined” option then click “Accept” </a:t>
            </a:r>
          </a:p>
        </p:txBody>
      </p:sp>
      <p:grpSp>
        <p:nvGrpSpPr>
          <p:cNvPr id="17" name="Group 16">
            <a:extLst>
              <a:ext uri="{FF2B5EF4-FFF2-40B4-BE49-F238E27FC236}">
                <a16:creationId xmlns:a16="http://schemas.microsoft.com/office/drawing/2014/main" id="{94BE647F-7CDB-1A89-A994-E2DAEEB0BBAF}"/>
              </a:ext>
            </a:extLst>
          </p:cNvPr>
          <p:cNvGrpSpPr/>
          <p:nvPr/>
        </p:nvGrpSpPr>
        <p:grpSpPr>
          <a:xfrm>
            <a:off x="4756042" y="754633"/>
            <a:ext cx="4387958" cy="2982477"/>
            <a:chOff x="4756042" y="754633"/>
            <a:chExt cx="4387958" cy="2982477"/>
          </a:xfrm>
        </p:grpSpPr>
        <p:pic>
          <p:nvPicPr>
            <p:cNvPr id="9" name="Picture 8">
              <a:extLst>
                <a:ext uri="{FF2B5EF4-FFF2-40B4-BE49-F238E27FC236}">
                  <a16:creationId xmlns:a16="http://schemas.microsoft.com/office/drawing/2014/main" id="{297CDB73-09BD-D9FA-FCAB-421307678E59}"/>
                </a:ext>
              </a:extLst>
            </p:cNvPr>
            <p:cNvPicPr>
              <a:picLocks noChangeAspect="1"/>
            </p:cNvPicPr>
            <p:nvPr/>
          </p:nvPicPr>
          <p:blipFill>
            <a:blip r:embed="rId3"/>
            <a:stretch>
              <a:fillRect/>
            </a:stretch>
          </p:blipFill>
          <p:spPr>
            <a:xfrm>
              <a:off x="4756043" y="754633"/>
              <a:ext cx="4317634" cy="2982477"/>
            </a:xfrm>
            <a:prstGeom prst="rect">
              <a:avLst/>
            </a:prstGeom>
          </p:spPr>
        </p:pic>
        <p:sp>
          <p:nvSpPr>
            <p:cNvPr id="14" name="Oval 13">
              <a:extLst>
                <a:ext uri="{FF2B5EF4-FFF2-40B4-BE49-F238E27FC236}">
                  <a16:creationId xmlns:a16="http://schemas.microsoft.com/office/drawing/2014/main" id="{EBC000AD-4957-8E79-D3C1-CF457A05FC49}"/>
                </a:ext>
              </a:extLst>
            </p:cNvPr>
            <p:cNvSpPr/>
            <p:nvPr/>
          </p:nvSpPr>
          <p:spPr>
            <a:xfrm>
              <a:off x="4756042" y="2711395"/>
              <a:ext cx="4387958" cy="421416"/>
            </a:xfrm>
            <a:prstGeom prst="ellipse">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50566550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14AE1C-248A-B72C-1BE6-5D1F58029B6D}"/>
            </a:ext>
          </a:extLst>
        </p:cNvPr>
        <p:cNvGrpSpPr/>
        <p:nvPr/>
      </p:nvGrpSpPr>
      <p:grpSpPr>
        <a:xfrm>
          <a:off x="0" y="0"/>
          <a:ext cx="0" cy="0"/>
          <a:chOff x="0" y="0"/>
          <a:chExt cx="0" cy="0"/>
        </a:xfrm>
      </p:grpSpPr>
      <p:grpSp>
        <p:nvGrpSpPr>
          <p:cNvPr id="13" name="Group 12">
            <a:extLst>
              <a:ext uri="{FF2B5EF4-FFF2-40B4-BE49-F238E27FC236}">
                <a16:creationId xmlns:a16="http://schemas.microsoft.com/office/drawing/2014/main" id="{EEC4EDC1-B7E3-F1BE-57A0-50984CF1D2DE}"/>
              </a:ext>
            </a:extLst>
          </p:cNvPr>
          <p:cNvGrpSpPr/>
          <p:nvPr/>
        </p:nvGrpSpPr>
        <p:grpSpPr>
          <a:xfrm>
            <a:off x="2381058" y="833952"/>
            <a:ext cx="6745687" cy="4693660"/>
            <a:chOff x="1116164" y="721177"/>
            <a:chExt cx="7013050" cy="4717111"/>
          </a:xfrm>
        </p:grpSpPr>
        <p:pic>
          <p:nvPicPr>
            <p:cNvPr id="11" name="Picture 10">
              <a:extLst>
                <a:ext uri="{FF2B5EF4-FFF2-40B4-BE49-F238E27FC236}">
                  <a16:creationId xmlns:a16="http://schemas.microsoft.com/office/drawing/2014/main" id="{FCA1D1D9-D826-1754-0B69-8365A9158682}"/>
                </a:ext>
              </a:extLst>
            </p:cNvPr>
            <p:cNvPicPr>
              <a:picLocks noChangeAspect="1"/>
            </p:cNvPicPr>
            <p:nvPr/>
          </p:nvPicPr>
          <p:blipFill>
            <a:blip r:embed="rId2"/>
            <a:stretch>
              <a:fillRect/>
            </a:stretch>
          </p:blipFill>
          <p:spPr>
            <a:xfrm>
              <a:off x="1116164" y="721177"/>
              <a:ext cx="7013050" cy="4717111"/>
            </a:xfrm>
            <a:prstGeom prst="rect">
              <a:avLst/>
            </a:prstGeom>
          </p:spPr>
        </p:pic>
        <p:sp>
          <p:nvSpPr>
            <p:cNvPr id="12" name="Oval 11">
              <a:extLst>
                <a:ext uri="{FF2B5EF4-FFF2-40B4-BE49-F238E27FC236}">
                  <a16:creationId xmlns:a16="http://schemas.microsoft.com/office/drawing/2014/main" id="{F529594F-4E4F-CE76-E6C5-71B644C9E299}"/>
                </a:ext>
              </a:extLst>
            </p:cNvPr>
            <p:cNvSpPr/>
            <p:nvPr/>
          </p:nvSpPr>
          <p:spPr>
            <a:xfrm>
              <a:off x="5168348" y="2934031"/>
              <a:ext cx="2496710" cy="877163"/>
            </a:xfrm>
            <a:prstGeom prst="ellipse">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6587D5AA-1233-AE93-0AAB-D87CF66B9709}"/>
              </a:ext>
            </a:extLst>
          </p:cNvPr>
          <p:cNvSpPr>
            <a:spLocks noGrp="1"/>
          </p:cNvSpPr>
          <p:nvPr>
            <p:ph type="title"/>
          </p:nvPr>
        </p:nvSpPr>
        <p:spPr>
          <a:xfrm>
            <a:off x="101379" y="9601"/>
            <a:ext cx="9042621" cy="674209"/>
          </a:xfrm>
        </p:spPr>
        <p:txBody>
          <a:bodyPr>
            <a:normAutofit fontScale="90000"/>
          </a:bodyPr>
          <a:lstStyle/>
          <a:p>
            <a:r>
              <a:rPr lang="en-US" dirty="0"/>
              <a:t>Multiple Meetings (Snapper) cont’d</a:t>
            </a:r>
          </a:p>
        </p:txBody>
      </p:sp>
      <p:sp>
        <p:nvSpPr>
          <p:cNvPr id="3" name="TextBox 2">
            <a:extLst>
              <a:ext uri="{FF2B5EF4-FFF2-40B4-BE49-F238E27FC236}">
                <a16:creationId xmlns:a16="http://schemas.microsoft.com/office/drawing/2014/main" id="{FDAB1938-CF70-159C-1786-40FD216B5221}"/>
              </a:ext>
            </a:extLst>
          </p:cNvPr>
          <p:cNvSpPr txBox="1"/>
          <p:nvPr/>
        </p:nvSpPr>
        <p:spPr>
          <a:xfrm>
            <a:off x="202758" y="1103290"/>
            <a:ext cx="1995778" cy="4154984"/>
          </a:xfrm>
          <a:prstGeom prst="rect">
            <a:avLst/>
          </a:prstGeom>
          <a:noFill/>
        </p:spPr>
        <p:txBody>
          <a:bodyPr wrap="square" rtlCol="0">
            <a:spAutoFit/>
          </a:bodyPr>
          <a:lstStyle/>
          <a:p>
            <a:r>
              <a:rPr lang="en-US" sz="2400" dirty="0">
                <a:ea typeface="Inter" panose="020B0502030000000004" pitchFamily="34" charset="0"/>
              </a:rPr>
              <a:t>After clicking “Accept,” both meeting times will appear in the Edit Section box and be identified as ”Multiple Rooms”.</a:t>
            </a:r>
            <a:endParaRPr lang="en-US" sz="2400" i="1" dirty="0">
              <a:ea typeface="Inter" panose="020B0502030000000004" pitchFamily="34" charset="0"/>
            </a:endParaRPr>
          </a:p>
        </p:txBody>
      </p:sp>
      <p:cxnSp>
        <p:nvCxnSpPr>
          <p:cNvPr id="10" name="Straight Connector 9">
            <a:extLst>
              <a:ext uri="{FF2B5EF4-FFF2-40B4-BE49-F238E27FC236}">
                <a16:creationId xmlns:a16="http://schemas.microsoft.com/office/drawing/2014/main" id="{5993CBC1-D478-7DC3-1B6A-AF490A771879}"/>
              </a:ext>
            </a:extLst>
          </p:cNvPr>
          <p:cNvCxnSpPr>
            <a:cxnSpLocks/>
          </p:cNvCxnSpPr>
          <p:nvPr/>
        </p:nvCxnSpPr>
        <p:spPr>
          <a:xfrm>
            <a:off x="202758" y="702493"/>
            <a:ext cx="8738483"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133902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D9741-2C83-437B-626A-44E509D20D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00D80E-C5EC-7F58-0F1C-3E65AACE86E8}"/>
              </a:ext>
            </a:extLst>
          </p:cNvPr>
          <p:cNvSpPr>
            <a:spLocks noGrp="1"/>
          </p:cNvSpPr>
          <p:nvPr>
            <p:ph type="title"/>
          </p:nvPr>
        </p:nvSpPr>
        <p:spPr>
          <a:xfrm>
            <a:off x="101379" y="9601"/>
            <a:ext cx="9042621" cy="674209"/>
          </a:xfrm>
        </p:spPr>
        <p:txBody>
          <a:bodyPr>
            <a:normAutofit fontScale="90000"/>
          </a:bodyPr>
          <a:lstStyle/>
          <a:p>
            <a:r>
              <a:rPr lang="en-US" dirty="0"/>
              <a:t>Multiple Meetings (Snapper) cont’d</a:t>
            </a:r>
          </a:p>
        </p:txBody>
      </p:sp>
      <p:sp>
        <p:nvSpPr>
          <p:cNvPr id="3" name="TextBox 2">
            <a:extLst>
              <a:ext uri="{FF2B5EF4-FFF2-40B4-BE49-F238E27FC236}">
                <a16:creationId xmlns:a16="http://schemas.microsoft.com/office/drawing/2014/main" id="{6917B559-CAE5-98C5-6440-3E786F4A2B9D}"/>
              </a:ext>
            </a:extLst>
          </p:cNvPr>
          <p:cNvSpPr txBox="1"/>
          <p:nvPr/>
        </p:nvSpPr>
        <p:spPr>
          <a:xfrm>
            <a:off x="0" y="3855510"/>
            <a:ext cx="5087825" cy="2031325"/>
          </a:xfrm>
          <a:prstGeom prst="rect">
            <a:avLst/>
          </a:prstGeom>
          <a:noFill/>
        </p:spPr>
        <p:txBody>
          <a:bodyPr wrap="square" rtlCol="0">
            <a:spAutoFit/>
          </a:bodyPr>
          <a:lstStyle/>
          <a:p>
            <a:r>
              <a:rPr lang="en-US" dirty="0"/>
              <a:t>If you want your second line to be listed as TBA and not follow a meeting pattern, first add the second meeting line. Then click the small “X” and select “Accept.” Keep in mind that a TBA line </a:t>
            </a:r>
            <a:r>
              <a:rPr lang="en-US" i="1" dirty="0"/>
              <a:t>will</a:t>
            </a:r>
            <a:r>
              <a:rPr lang="en-US" dirty="0"/>
              <a:t> </a:t>
            </a:r>
            <a:r>
              <a:rPr lang="en-US" i="1" dirty="0"/>
              <a:t>not</a:t>
            </a:r>
            <a:r>
              <a:rPr lang="en-US" dirty="0"/>
              <a:t> appear in the edit box, but it is still applied. You can confirm this because the Room Request will display as “Multiple Rooms.”</a:t>
            </a:r>
            <a:endParaRPr lang="en-US" i="1" dirty="0">
              <a:ea typeface="Inter" panose="020B0502030000000004" pitchFamily="34" charset="0"/>
            </a:endParaRPr>
          </a:p>
        </p:txBody>
      </p:sp>
      <p:cxnSp>
        <p:nvCxnSpPr>
          <p:cNvPr id="10" name="Straight Connector 9">
            <a:extLst>
              <a:ext uri="{FF2B5EF4-FFF2-40B4-BE49-F238E27FC236}">
                <a16:creationId xmlns:a16="http://schemas.microsoft.com/office/drawing/2014/main" id="{850B5535-9B44-5A20-3E33-5D8D7F2FD0D9}"/>
              </a:ext>
            </a:extLst>
          </p:cNvPr>
          <p:cNvCxnSpPr>
            <a:cxnSpLocks/>
          </p:cNvCxnSpPr>
          <p:nvPr/>
        </p:nvCxnSpPr>
        <p:spPr>
          <a:xfrm>
            <a:off x="202758" y="702493"/>
            <a:ext cx="8738483" cy="0"/>
          </a:xfrm>
          <a:prstGeom prst="line">
            <a:avLst/>
          </a:prstGeom>
        </p:spPr>
        <p:style>
          <a:lnRef idx="2">
            <a:schemeClr val="accent1"/>
          </a:lnRef>
          <a:fillRef idx="0">
            <a:schemeClr val="accent1"/>
          </a:fillRef>
          <a:effectRef idx="1">
            <a:schemeClr val="accent1"/>
          </a:effectRef>
          <a:fontRef idx="minor">
            <a:schemeClr val="tx1"/>
          </a:fontRef>
        </p:style>
      </p:cxnSp>
      <p:grpSp>
        <p:nvGrpSpPr>
          <p:cNvPr id="14" name="Group 13">
            <a:extLst>
              <a:ext uri="{FF2B5EF4-FFF2-40B4-BE49-F238E27FC236}">
                <a16:creationId xmlns:a16="http://schemas.microsoft.com/office/drawing/2014/main" id="{D36818A7-39B9-1F36-FFCF-42B9378CD451}"/>
              </a:ext>
            </a:extLst>
          </p:cNvPr>
          <p:cNvGrpSpPr/>
          <p:nvPr/>
        </p:nvGrpSpPr>
        <p:grpSpPr>
          <a:xfrm>
            <a:off x="154373" y="753203"/>
            <a:ext cx="4373217" cy="3032914"/>
            <a:chOff x="154373" y="753203"/>
            <a:chExt cx="4373217" cy="3032914"/>
          </a:xfrm>
        </p:grpSpPr>
        <p:pic>
          <p:nvPicPr>
            <p:cNvPr id="9" name="Picture 8">
              <a:extLst>
                <a:ext uri="{FF2B5EF4-FFF2-40B4-BE49-F238E27FC236}">
                  <a16:creationId xmlns:a16="http://schemas.microsoft.com/office/drawing/2014/main" id="{DDE9EC21-F823-FE1A-7914-302AB25AEEA6}"/>
                </a:ext>
              </a:extLst>
            </p:cNvPr>
            <p:cNvPicPr>
              <a:picLocks noChangeAspect="1"/>
            </p:cNvPicPr>
            <p:nvPr/>
          </p:nvPicPr>
          <p:blipFill>
            <a:blip r:embed="rId2"/>
            <a:stretch>
              <a:fillRect/>
            </a:stretch>
          </p:blipFill>
          <p:spPr>
            <a:xfrm>
              <a:off x="154373" y="753203"/>
              <a:ext cx="4373217" cy="3032914"/>
            </a:xfrm>
            <a:prstGeom prst="rect">
              <a:avLst/>
            </a:prstGeom>
          </p:spPr>
        </p:pic>
        <p:sp>
          <p:nvSpPr>
            <p:cNvPr id="7" name="Oval 6">
              <a:extLst>
                <a:ext uri="{FF2B5EF4-FFF2-40B4-BE49-F238E27FC236}">
                  <a16:creationId xmlns:a16="http://schemas.microsoft.com/office/drawing/2014/main" id="{BC9A886C-CE92-B52D-D190-7FAC173BD9FB}"/>
                </a:ext>
              </a:extLst>
            </p:cNvPr>
            <p:cNvSpPr/>
            <p:nvPr/>
          </p:nvSpPr>
          <p:spPr>
            <a:xfrm>
              <a:off x="4263208" y="2528920"/>
              <a:ext cx="249836" cy="205926"/>
            </a:xfrm>
            <a:prstGeom prst="ellipse">
              <a:avLst/>
            </a:prstGeom>
            <a:noFill/>
            <a:ln w="762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grpSp>
        <p:nvGrpSpPr>
          <p:cNvPr id="15" name="Group 14">
            <a:extLst>
              <a:ext uri="{FF2B5EF4-FFF2-40B4-BE49-F238E27FC236}">
                <a16:creationId xmlns:a16="http://schemas.microsoft.com/office/drawing/2014/main" id="{AB3578E4-F703-8D7C-978B-8813E3EFCE3B}"/>
              </a:ext>
            </a:extLst>
          </p:cNvPr>
          <p:cNvGrpSpPr/>
          <p:nvPr/>
        </p:nvGrpSpPr>
        <p:grpSpPr>
          <a:xfrm>
            <a:off x="4646860" y="753203"/>
            <a:ext cx="4420625" cy="3102307"/>
            <a:chOff x="4646860" y="753203"/>
            <a:chExt cx="4420625" cy="3102307"/>
          </a:xfrm>
        </p:grpSpPr>
        <p:pic>
          <p:nvPicPr>
            <p:cNvPr id="12" name="Picture 11">
              <a:extLst>
                <a:ext uri="{FF2B5EF4-FFF2-40B4-BE49-F238E27FC236}">
                  <a16:creationId xmlns:a16="http://schemas.microsoft.com/office/drawing/2014/main" id="{4A44E5A1-8A5D-E795-16B1-1C7C1B862914}"/>
                </a:ext>
              </a:extLst>
            </p:cNvPr>
            <p:cNvPicPr>
              <a:picLocks noChangeAspect="1"/>
            </p:cNvPicPr>
            <p:nvPr/>
          </p:nvPicPr>
          <p:blipFill>
            <a:blip r:embed="rId3"/>
            <a:stretch>
              <a:fillRect/>
            </a:stretch>
          </p:blipFill>
          <p:spPr>
            <a:xfrm>
              <a:off x="4646860" y="753203"/>
              <a:ext cx="4373217" cy="3021148"/>
            </a:xfrm>
            <a:prstGeom prst="rect">
              <a:avLst/>
            </a:prstGeom>
          </p:spPr>
        </p:pic>
        <p:sp>
          <p:nvSpPr>
            <p:cNvPr id="13" name="Oval 12">
              <a:extLst>
                <a:ext uri="{FF2B5EF4-FFF2-40B4-BE49-F238E27FC236}">
                  <a16:creationId xmlns:a16="http://schemas.microsoft.com/office/drawing/2014/main" id="{4958E6BC-50CA-9515-6D1A-521B1F71C964}"/>
                </a:ext>
              </a:extLst>
            </p:cNvPr>
            <p:cNvSpPr/>
            <p:nvPr/>
          </p:nvSpPr>
          <p:spPr>
            <a:xfrm>
              <a:off x="8589743" y="3429000"/>
              <a:ext cx="477742" cy="426510"/>
            </a:xfrm>
            <a:prstGeom prst="ellipse">
              <a:avLst/>
            </a:prstGeom>
            <a:noFill/>
            <a:ln w="762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grpSp>
        <p:nvGrpSpPr>
          <p:cNvPr id="19" name="Group 18">
            <a:extLst>
              <a:ext uri="{FF2B5EF4-FFF2-40B4-BE49-F238E27FC236}">
                <a16:creationId xmlns:a16="http://schemas.microsoft.com/office/drawing/2014/main" id="{033B331C-E45E-F067-2E10-BF88BF044694}"/>
              </a:ext>
            </a:extLst>
          </p:cNvPr>
          <p:cNvGrpSpPr/>
          <p:nvPr/>
        </p:nvGrpSpPr>
        <p:grpSpPr>
          <a:xfrm>
            <a:off x="5087825" y="3576261"/>
            <a:ext cx="3417438" cy="2307704"/>
            <a:chOff x="5087825" y="3576261"/>
            <a:chExt cx="3417438" cy="2307704"/>
          </a:xfrm>
        </p:grpSpPr>
        <p:pic>
          <p:nvPicPr>
            <p:cNvPr id="17" name="Picture 16">
              <a:extLst>
                <a:ext uri="{FF2B5EF4-FFF2-40B4-BE49-F238E27FC236}">
                  <a16:creationId xmlns:a16="http://schemas.microsoft.com/office/drawing/2014/main" id="{766A673D-18AD-F146-B601-398A5CCF314E}"/>
                </a:ext>
              </a:extLst>
            </p:cNvPr>
            <p:cNvPicPr>
              <a:picLocks noChangeAspect="1"/>
            </p:cNvPicPr>
            <p:nvPr/>
          </p:nvPicPr>
          <p:blipFill>
            <a:blip r:embed="rId4"/>
            <a:stretch>
              <a:fillRect/>
            </a:stretch>
          </p:blipFill>
          <p:spPr>
            <a:xfrm>
              <a:off x="5087825" y="3576261"/>
              <a:ext cx="3417438" cy="2307704"/>
            </a:xfrm>
            <a:prstGeom prst="rect">
              <a:avLst/>
            </a:prstGeom>
          </p:spPr>
        </p:pic>
        <p:sp>
          <p:nvSpPr>
            <p:cNvPr id="18" name="Oval 17">
              <a:extLst>
                <a:ext uri="{FF2B5EF4-FFF2-40B4-BE49-F238E27FC236}">
                  <a16:creationId xmlns:a16="http://schemas.microsoft.com/office/drawing/2014/main" id="{776581DA-6FED-8978-0A1B-EEE363ED67A0}"/>
                </a:ext>
              </a:extLst>
            </p:cNvPr>
            <p:cNvSpPr/>
            <p:nvPr/>
          </p:nvSpPr>
          <p:spPr>
            <a:xfrm>
              <a:off x="5852160" y="4595853"/>
              <a:ext cx="2178657" cy="580445"/>
            </a:xfrm>
            <a:prstGeom prst="ellipse">
              <a:avLst/>
            </a:prstGeom>
            <a:noFill/>
            <a:ln w="762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78188728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658DBA-F0C1-58B8-E2C2-9AEC1E0265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70EC30-5DCC-2E29-6B41-CD0CB659AD65}"/>
              </a:ext>
            </a:extLst>
          </p:cNvPr>
          <p:cNvSpPr>
            <a:spLocks noGrp="1"/>
          </p:cNvSpPr>
          <p:nvPr>
            <p:ph type="title"/>
          </p:nvPr>
        </p:nvSpPr>
        <p:spPr>
          <a:xfrm>
            <a:off x="101379" y="9601"/>
            <a:ext cx="9042621" cy="674209"/>
          </a:xfrm>
        </p:spPr>
        <p:txBody>
          <a:bodyPr>
            <a:normAutofit fontScale="90000"/>
          </a:bodyPr>
          <a:lstStyle/>
          <a:p>
            <a:r>
              <a:rPr lang="en-US" dirty="0"/>
              <a:t>Multiple Meetings (Snapper) cont’d</a:t>
            </a:r>
          </a:p>
        </p:txBody>
      </p:sp>
      <p:cxnSp>
        <p:nvCxnSpPr>
          <p:cNvPr id="10" name="Straight Connector 9">
            <a:extLst>
              <a:ext uri="{FF2B5EF4-FFF2-40B4-BE49-F238E27FC236}">
                <a16:creationId xmlns:a16="http://schemas.microsoft.com/office/drawing/2014/main" id="{13A6E9E3-0765-4AB6-E318-C297ACBF189F}"/>
              </a:ext>
            </a:extLst>
          </p:cNvPr>
          <p:cNvCxnSpPr>
            <a:cxnSpLocks/>
          </p:cNvCxnSpPr>
          <p:nvPr/>
        </p:nvCxnSpPr>
        <p:spPr>
          <a:xfrm>
            <a:off x="202758" y="662738"/>
            <a:ext cx="8738483" cy="0"/>
          </a:xfrm>
          <a:prstGeom prst="line">
            <a:avLst/>
          </a:prstGeom>
        </p:spPr>
        <p:style>
          <a:lnRef idx="2">
            <a:schemeClr val="accent1"/>
          </a:lnRef>
          <a:fillRef idx="0">
            <a:schemeClr val="accent1"/>
          </a:fillRef>
          <a:effectRef idx="1">
            <a:schemeClr val="accent1"/>
          </a:effectRef>
          <a:fontRef idx="minor">
            <a:schemeClr val="tx1"/>
          </a:fontRef>
        </p:style>
      </p:cxnSp>
      <p:grpSp>
        <p:nvGrpSpPr>
          <p:cNvPr id="12" name="Group 11">
            <a:extLst>
              <a:ext uri="{FF2B5EF4-FFF2-40B4-BE49-F238E27FC236}">
                <a16:creationId xmlns:a16="http://schemas.microsoft.com/office/drawing/2014/main" id="{B9CEC49C-2F9E-6BB3-C06E-756B09029D15}"/>
              </a:ext>
            </a:extLst>
          </p:cNvPr>
          <p:cNvGrpSpPr/>
          <p:nvPr/>
        </p:nvGrpSpPr>
        <p:grpSpPr>
          <a:xfrm>
            <a:off x="852660" y="721177"/>
            <a:ext cx="7438678" cy="5210493"/>
            <a:chOff x="1053315" y="818983"/>
            <a:chExt cx="7037368" cy="4908208"/>
          </a:xfrm>
        </p:grpSpPr>
        <p:pic>
          <p:nvPicPr>
            <p:cNvPr id="8" name="Picture 7">
              <a:extLst>
                <a:ext uri="{FF2B5EF4-FFF2-40B4-BE49-F238E27FC236}">
                  <a16:creationId xmlns:a16="http://schemas.microsoft.com/office/drawing/2014/main" id="{F2B8E403-39B6-D260-0CD0-D4F0B1A761FB}"/>
                </a:ext>
              </a:extLst>
            </p:cNvPr>
            <p:cNvPicPr>
              <a:picLocks noChangeAspect="1"/>
            </p:cNvPicPr>
            <p:nvPr/>
          </p:nvPicPr>
          <p:blipFill>
            <a:blip r:embed="rId2"/>
            <a:stretch>
              <a:fillRect/>
            </a:stretch>
          </p:blipFill>
          <p:spPr>
            <a:xfrm>
              <a:off x="1053315" y="818983"/>
              <a:ext cx="7037368" cy="4908208"/>
            </a:xfrm>
            <a:prstGeom prst="rect">
              <a:avLst/>
            </a:prstGeom>
          </p:spPr>
        </p:pic>
        <p:sp>
          <p:nvSpPr>
            <p:cNvPr id="9" name="Oval 8">
              <a:extLst>
                <a:ext uri="{FF2B5EF4-FFF2-40B4-BE49-F238E27FC236}">
                  <a16:creationId xmlns:a16="http://schemas.microsoft.com/office/drawing/2014/main" id="{EC8A1B8F-53EA-4331-9D56-7971BD14EA0A}"/>
                </a:ext>
              </a:extLst>
            </p:cNvPr>
            <p:cNvSpPr/>
            <p:nvPr/>
          </p:nvSpPr>
          <p:spPr>
            <a:xfrm>
              <a:off x="7754622" y="4155427"/>
              <a:ext cx="282273" cy="316064"/>
            </a:xfrm>
            <a:prstGeom prst="ellipse">
              <a:avLst/>
            </a:prstGeom>
            <a:noFill/>
            <a:ln w="762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1" name="TextBox 10">
            <a:extLst>
              <a:ext uri="{FF2B5EF4-FFF2-40B4-BE49-F238E27FC236}">
                <a16:creationId xmlns:a16="http://schemas.microsoft.com/office/drawing/2014/main" id="{290A7B4C-06E2-4539-4A07-0457C96D5FE0}"/>
              </a:ext>
            </a:extLst>
          </p:cNvPr>
          <p:cNvSpPr txBox="1"/>
          <p:nvPr/>
        </p:nvSpPr>
        <p:spPr>
          <a:xfrm>
            <a:off x="852660" y="4598635"/>
            <a:ext cx="7438678" cy="1384995"/>
          </a:xfrm>
          <a:prstGeom prst="rect">
            <a:avLst/>
          </a:prstGeom>
          <a:noFill/>
        </p:spPr>
        <p:txBody>
          <a:bodyPr wrap="square" rtlCol="0">
            <a:spAutoFit/>
          </a:bodyPr>
          <a:lstStyle/>
          <a:p>
            <a:pPr algn="ctr"/>
            <a:r>
              <a:rPr lang="en-US" sz="2800" dirty="0">
                <a:ea typeface="Inter" panose="020B0502030000000004" pitchFamily="34" charset="0"/>
              </a:rPr>
              <a:t>You can also remove a meeting line that already exists by clicking the trash can &amp; hitting “Accept”</a:t>
            </a:r>
          </a:p>
        </p:txBody>
      </p:sp>
    </p:spTree>
    <p:extLst>
      <p:ext uri="{BB962C8B-B14F-4D97-AF65-F5344CB8AC3E}">
        <p14:creationId xmlns:p14="http://schemas.microsoft.com/office/powerpoint/2010/main" val="349114634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2757" y="14494"/>
            <a:ext cx="8738483" cy="737144"/>
          </a:xfrm>
        </p:spPr>
        <p:txBody>
          <a:bodyPr>
            <a:normAutofit fontScale="90000"/>
          </a:bodyPr>
          <a:lstStyle/>
          <a:p>
            <a:r>
              <a:rPr lang="en-US" dirty="0"/>
              <a:t>Comparing Class Times (Snapper)</a:t>
            </a:r>
          </a:p>
        </p:txBody>
      </p:sp>
      <p:sp>
        <p:nvSpPr>
          <p:cNvPr id="15" name="TextBox 14">
            <a:extLst>
              <a:ext uri="{FF2B5EF4-FFF2-40B4-BE49-F238E27FC236}">
                <a16:creationId xmlns:a16="http://schemas.microsoft.com/office/drawing/2014/main" id="{49F13DB6-7160-84B0-FD35-165CD9666DFA}"/>
              </a:ext>
            </a:extLst>
          </p:cNvPr>
          <p:cNvSpPr txBox="1"/>
          <p:nvPr/>
        </p:nvSpPr>
        <p:spPr>
          <a:xfrm>
            <a:off x="0" y="5087858"/>
            <a:ext cx="9144000" cy="877163"/>
          </a:xfrm>
          <a:prstGeom prst="rect">
            <a:avLst/>
          </a:prstGeom>
          <a:noFill/>
        </p:spPr>
        <p:txBody>
          <a:bodyPr wrap="square" rtlCol="0">
            <a:spAutoFit/>
          </a:bodyPr>
          <a:lstStyle/>
          <a:p>
            <a:pPr algn="ctr"/>
            <a:r>
              <a:rPr lang="en-US" sz="1700" dirty="0"/>
              <a:t>You can also compare your course with any other sections already on the schedule from any scheduling unit. However, </a:t>
            </a:r>
            <a:r>
              <a:rPr lang="en-US" sz="1700" b="1" dirty="0">
                <a:solidFill>
                  <a:srgbClr val="FF0000"/>
                </a:solidFill>
              </a:rPr>
              <a:t>do not select “Permanent”</a:t>
            </a:r>
            <a:r>
              <a:rPr lang="en-US" sz="1700" dirty="0">
                <a:solidFill>
                  <a:srgbClr val="FF0000"/>
                </a:solidFill>
              </a:rPr>
              <a:t>—</a:t>
            </a:r>
            <a:r>
              <a:rPr lang="en-US" sz="1700" dirty="0"/>
              <a:t>unless you intentionally want the system to always compare these courses.</a:t>
            </a:r>
            <a:endParaRPr lang="en-US" sz="1700" dirty="0">
              <a:solidFill>
                <a:srgbClr val="FF0000"/>
              </a:solidFill>
              <a:ea typeface="Inter" panose="020B0502030000000004" pitchFamily="34" charset="0"/>
            </a:endParaRPr>
          </a:p>
        </p:txBody>
      </p:sp>
      <p:cxnSp>
        <p:nvCxnSpPr>
          <p:cNvPr id="5" name="Straight Connector 4">
            <a:extLst>
              <a:ext uri="{FF2B5EF4-FFF2-40B4-BE49-F238E27FC236}">
                <a16:creationId xmlns:a16="http://schemas.microsoft.com/office/drawing/2014/main" id="{801BA198-A6DD-4896-C5AC-669052ED0773}"/>
              </a:ext>
            </a:extLst>
          </p:cNvPr>
          <p:cNvCxnSpPr>
            <a:cxnSpLocks/>
          </p:cNvCxnSpPr>
          <p:nvPr/>
        </p:nvCxnSpPr>
        <p:spPr>
          <a:xfrm>
            <a:off x="202758" y="693741"/>
            <a:ext cx="8738483" cy="0"/>
          </a:xfrm>
          <a:prstGeom prst="line">
            <a:avLst/>
          </a:prstGeom>
        </p:spPr>
        <p:style>
          <a:lnRef idx="2">
            <a:schemeClr val="accent1"/>
          </a:lnRef>
          <a:fillRef idx="0">
            <a:schemeClr val="accent1"/>
          </a:fillRef>
          <a:effectRef idx="1">
            <a:schemeClr val="accent1"/>
          </a:effectRef>
          <a:fontRef idx="minor">
            <a:schemeClr val="tx1"/>
          </a:fontRef>
        </p:style>
      </p:cxnSp>
      <p:pic>
        <p:nvPicPr>
          <p:cNvPr id="8" name="Picture 7">
            <a:extLst>
              <a:ext uri="{FF2B5EF4-FFF2-40B4-BE49-F238E27FC236}">
                <a16:creationId xmlns:a16="http://schemas.microsoft.com/office/drawing/2014/main" id="{8FAC2155-41D2-0C58-32E7-51192595D40D}"/>
              </a:ext>
            </a:extLst>
          </p:cNvPr>
          <p:cNvPicPr>
            <a:picLocks noChangeAspect="1"/>
          </p:cNvPicPr>
          <p:nvPr/>
        </p:nvPicPr>
        <p:blipFill>
          <a:blip r:embed="rId2"/>
          <a:stretch>
            <a:fillRect/>
          </a:stretch>
        </p:blipFill>
        <p:spPr>
          <a:xfrm>
            <a:off x="1272208" y="765300"/>
            <a:ext cx="6297433" cy="4362313"/>
          </a:xfrm>
          <a:prstGeom prst="rect">
            <a:avLst/>
          </a:prstGeom>
        </p:spPr>
      </p:pic>
      <p:sp>
        <p:nvSpPr>
          <p:cNvPr id="9" name="Oval 8">
            <a:extLst>
              <a:ext uri="{FF2B5EF4-FFF2-40B4-BE49-F238E27FC236}">
                <a16:creationId xmlns:a16="http://schemas.microsoft.com/office/drawing/2014/main" id="{8DA3D92F-9F7C-2F95-E14E-28A98DC785C0}"/>
              </a:ext>
            </a:extLst>
          </p:cNvPr>
          <p:cNvSpPr/>
          <p:nvPr/>
        </p:nvSpPr>
        <p:spPr>
          <a:xfrm>
            <a:off x="5295568" y="707665"/>
            <a:ext cx="2425149" cy="646328"/>
          </a:xfrm>
          <a:prstGeom prst="ellipse">
            <a:avLst/>
          </a:prstGeom>
          <a:noFill/>
          <a:ln w="762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Multiplication Sign 9">
            <a:extLst>
              <a:ext uri="{FF2B5EF4-FFF2-40B4-BE49-F238E27FC236}">
                <a16:creationId xmlns:a16="http://schemas.microsoft.com/office/drawing/2014/main" id="{90959236-E8CC-FA2C-C672-7D2FA4DE1888}"/>
              </a:ext>
            </a:extLst>
          </p:cNvPr>
          <p:cNvSpPr/>
          <p:nvPr/>
        </p:nvSpPr>
        <p:spPr>
          <a:xfrm>
            <a:off x="6619462" y="878456"/>
            <a:ext cx="306124" cy="372573"/>
          </a:xfrm>
          <a:prstGeom prst="mathMultiply">
            <a:avLst>
              <a:gd name="adj1" fmla="val 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a:solidFill>
                  <a:srgbClr val="FF0000"/>
                </a:solidFill>
              </a:ln>
              <a:solidFill>
                <a:srgbClr val="FF0000"/>
              </a:solidFill>
            </a:endParaRPr>
          </a:p>
        </p:txBody>
      </p:sp>
    </p:spTree>
    <p:extLst>
      <p:ext uri="{BB962C8B-B14F-4D97-AF65-F5344CB8AC3E}">
        <p14:creationId xmlns:p14="http://schemas.microsoft.com/office/powerpoint/2010/main" val="6225340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0269" y="19633"/>
            <a:ext cx="8123462" cy="807993"/>
          </a:xfrm>
        </p:spPr>
        <p:txBody>
          <a:bodyPr>
            <a:normAutofit/>
          </a:bodyPr>
          <a:lstStyle/>
          <a:p>
            <a:r>
              <a:rPr lang="en-US" dirty="0"/>
              <a:t>Design Mode</a:t>
            </a:r>
          </a:p>
        </p:txBody>
      </p:sp>
      <p:sp>
        <p:nvSpPr>
          <p:cNvPr id="3" name="Content Placeholder 2"/>
          <p:cNvSpPr>
            <a:spLocks noGrp="1"/>
          </p:cNvSpPr>
          <p:nvPr>
            <p:ph idx="1"/>
          </p:nvPr>
        </p:nvSpPr>
        <p:spPr>
          <a:xfrm>
            <a:off x="202758" y="826669"/>
            <a:ext cx="8734507" cy="807652"/>
          </a:xfrm>
        </p:spPr>
        <p:txBody>
          <a:bodyPr>
            <a:noAutofit/>
          </a:bodyPr>
          <a:lstStyle/>
          <a:p>
            <a:pPr marL="0" indent="0" algn="ctr">
              <a:buNone/>
            </a:pPr>
            <a:r>
              <a:rPr lang="en-US" sz="1680" dirty="0"/>
              <a:t>You are building your schedule for the upcoming term. The sections that initially appear are the ones that existed in the corresponding term from the previous academic year. The following sections </a:t>
            </a:r>
            <a:r>
              <a:rPr lang="en-US" sz="1680" b="1" dirty="0"/>
              <a:t>will not</a:t>
            </a:r>
            <a:r>
              <a:rPr lang="en-US" sz="1680" dirty="0"/>
              <a:t> roll forward: Cancelled sections, DIS sections, Thesis/Dissertation sections, Special Topics courses, Inactivated courses, &amp; Courses with changes to their fundamental attributes (credit hours, schedule type, etc.). As you work, you can save each section individually. Once you've finished reviewing, editing, and adding all of your sections, you'll submit the entire schedule for approval at one time. For those who have scheduled courses for years, think of this as the electronic version of the old process: we would send you a packet containing your schedule from the previous like term, you would make your edits and additions, and then return the entire packet to us. CLSS follows that same overall workflow—it just does it electronically.</a:t>
            </a:r>
          </a:p>
        </p:txBody>
      </p:sp>
      <p:cxnSp>
        <p:nvCxnSpPr>
          <p:cNvPr id="6" name="Straight Connector 5">
            <a:extLst>
              <a:ext uri="{FF2B5EF4-FFF2-40B4-BE49-F238E27FC236}">
                <a16:creationId xmlns:a16="http://schemas.microsoft.com/office/drawing/2014/main" id="{7B48D3C9-1A1D-A5A5-A25F-7C6D06DF60E1}"/>
              </a:ext>
            </a:extLst>
          </p:cNvPr>
          <p:cNvCxnSpPr>
            <a:cxnSpLocks/>
          </p:cNvCxnSpPr>
          <p:nvPr/>
        </p:nvCxnSpPr>
        <p:spPr>
          <a:xfrm>
            <a:off x="202759" y="780968"/>
            <a:ext cx="8738483" cy="0"/>
          </a:xfrm>
          <a:prstGeom prst="line">
            <a:avLst/>
          </a:prstGeom>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2A71383C-7AC1-FCDF-537A-3BD10B4800B0}"/>
              </a:ext>
            </a:extLst>
          </p:cNvPr>
          <p:cNvPicPr>
            <a:picLocks noChangeAspect="1"/>
          </p:cNvPicPr>
          <p:nvPr/>
        </p:nvPicPr>
        <p:blipFill>
          <a:blip r:embed="rId2"/>
          <a:stretch>
            <a:fillRect/>
          </a:stretch>
        </p:blipFill>
        <p:spPr>
          <a:xfrm>
            <a:off x="3663303" y="3740081"/>
            <a:ext cx="1813415" cy="1813415"/>
          </a:xfrm>
          <a:prstGeom prst="rect">
            <a:avLst/>
          </a:prstGeom>
        </p:spPr>
      </p:pic>
      <p:sp>
        <p:nvSpPr>
          <p:cNvPr id="10" name="TextBox 9">
            <a:extLst>
              <a:ext uri="{FF2B5EF4-FFF2-40B4-BE49-F238E27FC236}">
                <a16:creationId xmlns:a16="http://schemas.microsoft.com/office/drawing/2014/main" id="{F647F027-3D48-2EF4-E962-7303F045AE01}"/>
              </a:ext>
            </a:extLst>
          </p:cNvPr>
          <p:cNvSpPr txBox="1"/>
          <p:nvPr/>
        </p:nvSpPr>
        <p:spPr>
          <a:xfrm>
            <a:off x="0" y="5553496"/>
            <a:ext cx="8937266" cy="350865"/>
          </a:xfrm>
          <a:prstGeom prst="rect">
            <a:avLst/>
          </a:prstGeom>
          <a:noFill/>
        </p:spPr>
        <p:txBody>
          <a:bodyPr wrap="square" rtlCol="0">
            <a:spAutoFit/>
          </a:bodyPr>
          <a:lstStyle/>
          <a:p>
            <a:r>
              <a:rPr lang="en-US" sz="1680" dirty="0"/>
              <a:t>* You cannot submit a special topic section until you are in Refine Mode!</a:t>
            </a:r>
          </a:p>
        </p:txBody>
      </p:sp>
    </p:spTree>
    <p:extLst>
      <p:ext uri="{BB962C8B-B14F-4D97-AF65-F5344CB8AC3E}">
        <p14:creationId xmlns:p14="http://schemas.microsoft.com/office/powerpoint/2010/main" val="360269911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45562D-86C8-B25A-E008-2AFF9C24D5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C0B269-B3E3-4926-AF06-7DF0E9057165}"/>
              </a:ext>
            </a:extLst>
          </p:cNvPr>
          <p:cNvSpPr txBox="1">
            <a:spLocks/>
          </p:cNvSpPr>
          <p:nvPr/>
        </p:nvSpPr>
        <p:spPr>
          <a:xfrm>
            <a:off x="202758" y="1507876"/>
            <a:ext cx="8738483" cy="1633491"/>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2"/>
                </a:solidFill>
                <a:latin typeface="+mj-lt"/>
                <a:ea typeface="+mj-ea"/>
                <a:cs typeface="+mj-cs"/>
              </a:defRPr>
            </a:lvl1pPr>
          </a:lstStyle>
          <a:p>
            <a:r>
              <a:rPr lang="en-US" dirty="0"/>
              <a:t>Lecture/Labs &amp; Linked Lectures w/ Non-Credit-Producing Labs</a:t>
            </a:r>
          </a:p>
        </p:txBody>
      </p:sp>
      <p:cxnSp>
        <p:nvCxnSpPr>
          <p:cNvPr id="4" name="Straight Connector 3">
            <a:extLst>
              <a:ext uri="{FF2B5EF4-FFF2-40B4-BE49-F238E27FC236}">
                <a16:creationId xmlns:a16="http://schemas.microsoft.com/office/drawing/2014/main" id="{E29C9DA8-7448-37D8-A251-AEAB72C0AEE5}"/>
              </a:ext>
            </a:extLst>
          </p:cNvPr>
          <p:cNvCxnSpPr/>
          <p:nvPr/>
        </p:nvCxnSpPr>
        <p:spPr>
          <a:xfrm>
            <a:off x="202758" y="3141368"/>
            <a:ext cx="8738483"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0141809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560B6-E374-A07B-15D3-892B6F181E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589FA9-D2C6-E60C-5377-740F3762B099}"/>
              </a:ext>
            </a:extLst>
          </p:cNvPr>
          <p:cNvSpPr>
            <a:spLocks noGrp="1"/>
          </p:cNvSpPr>
          <p:nvPr>
            <p:ph type="title"/>
          </p:nvPr>
        </p:nvSpPr>
        <p:spPr>
          <a:xfrm>
            <a:off x="0" y="4296"/>
            <a:ext cx="9144000" cy="592052"/>
          </a:xfrm>
        </p:spPr>
        <p:txBody>
          <a:bodyPr>
            <a:normAutofit fontScale="90000"/>
          </a:bodyPr>
          <a:lstStyle/>
          <a:p>
            <a:r>
              <a:rPr lang="en-US" dirty="0"/>
              <a:t>What’s the Difference?</a:t>
            </a:r>
          </a:p>
        </p:txBody>
      </p:sp>
      <p:cxnSp>
        <p:nvCxnSpPr>
          <p:cNvPr id="5" name="Straight Connector 4">
            <a:extLst>
              <a:ext uri="{FF2B5EF4-FFF2-40B4-BE49-F238E27FC236}">
                <a16:creationId xmlns:a16="http://schemas.microsoft.com/office/drawing/2014/main" id="{6933ED11-0500-FB13-DA7F-AAE14C591456}"/>
              </a:ext>
            </a:extLst>
          </p:cNvPr>
          <p:cNvCxnSpPr>
            <a:cxnSpLocks/>
          </p:cNvCxnSpPr>
          <p:nvPr/>
        </p:nvCxnSpPr>
        <p:spPr>
          <a:xfrm>
            <a:off x="202758" y="599122"/>
            <a:ext cx="8738483" cy="0"/>
          </a:xfrm>
          <a:prstGeom prst="line">
            <a:avLst/>
          </a:prstGeom>
        </p:spPr>
        <p:style>
          <a:lnRef idx="2">
            <a:schemeClr val="accent1"/>
          </a:lnRef>
          <a:fillRef idx="0">
            <a:schemeClr val="accent1"/>
          </a:fillRef>
          <a:effectRef idx="1">
            <a:schemeClr val="accent1"/>
          </a:effectRef>
          <a:fontRef idx="minor">
            <a:schemeClr val="tx1"/>
          </a:fontRef>
        </p:style>
      </p:cxnSp>
      <p:graphicFrame>
        <p:nvGraphicFramePr>
          <p:cNvPr id="10" name="Content Placeholder 9">
            <a:extLst>
              <a:ext uri="{FF2B5EF4-FFF2-40B4-BE49-F238E27FC236}">
                <a16:creationId xmlns:a16="http://schemas.microsoft.com/office/drawing/2014/main" id="{112060FE-B347-8C14-25CE-BF4C0256D1B9}"/>
              </a:ext>
            </a:extLst>
          </p:cNvPr>
          <p:cNvGraphicFramePr>
            <a:graphicFrameLocks noGrp="1"/>
          </p:cNvGraphicFramePr>
          <p:nvPr>
            <p:ph idx="1"/>
            <p:extLst>
              <p:ext uri="{D42A27DB-BD31-4B8C-83A1-F6EECF244321}">
                <p14:modId xmlns:p14="http://schemas.microsoft.com/office/powerpoint/2010/main" val="760426746"/>
              </p:ext>
            </p:extLst>
          </p:nvPr>
        </p:nvGraphicFramePr>
        <p:xfrm>
          <a:off x="78519" y="813019"/>
          <a:ext cx="8986962" cy="4959627"/>
        </p:xfrm>
        <a:graphic>
          <a:graphicData uri="http://schemas.openxmlformats.org/drawingml/2006/table">
            <a:tbl>
              <a:tblPr firstRow="1" bandRow="1">
                <a:tableStyleId>{5C22544A-7EE6-4342-B048-85BDC9FD1C3A}</a:tableStyleId>
              </a:tblPr>
              <a:tblGrid>
                <a:gridCol w="2995654">
                  <a:extLst>
                    <a:ext uri="{9D8B030D-6E8A-4147-A177-3AD203B41FA5}">
                      <a16:colId xmlns:a16="http://schemas.microsoft.com/office/drawing/2014/main" val="3550361758"/>
                    </a:ext>
                  </a:extLst>
                </a:gridCol>
                <a:gridCol w="2995654">
                  <a:extLst>
                    <a:ext uri="{9D8B030D-6E8A-4147-A177-3AD203B41FA5}">
                      <a16:colId xmlns:a16="http://schemas.microsoft.com/office/drawing/2014/main" val="1134821088"/>
                    </a:ext>
                  </a:extLst>
                </a:gridCol>
                <a:gridCol w="2995654">
                  <a:extLst>
                    <a:ext uri="{9D8B030D-6E8A-4147-A177-3AD203B41FA5}">
                      <a16:colId xmlns:a16="http://schemas.microsoft.com/office/drawing/2014/main" val="1571871978"/>
                    </a:ext>
                  </a:extLst>
                </a:gridCol>
              </a:tblGrid>
              <a:tr h="993430">
                <a:tc>
                  <a:txBody>
                    <a:bodyPr/>
                    <a:lstStyle/>
                    <a:p>
                      <a:pPr>
                        <a:buNone/>
                      </a:pPr>
                      <a:r>
                        <a:rPr lang="en-US" dirty="0"/>
                        <a:t>Feature</a:t>
                      </a:r>
                    </a:p>
                  </a:txBody>
                  <a:tcPr anchor="ctr"/>
                </a:tc>
                <a:tc>
                  <a:txBody>
                    <a:bodyPr/>
                    <a:lstStyle/>
                    <a:p>
                      <a:pPr>
                        <a:buNone/>
                      </a:pPr>
                      <a:r>
                        <a:rPr lang="en-US" dirty="0"/>
                        <a:t>Lecture–Lab Combo</a:t>
                      </a:r>
                    </a:p>
                  </a:txBody>
                  <a:tcPr anchor="ctr"/>
                </a:tc>
                <a:tc>
                  <a:txBody>
                    <a:bodyPr/>
                    <a:lstStyle/>
                    <a:p>
                      <a:pPr>
                        <a:buNone/>
                      </a:pPr>
                      <a:r>
                        <a:rPr lang="en-US"/>
                        <a:t>Lecture + Linked Non-Credit Lab</a:t>
                      </a:r>
                    </a:p>
                  </a:txBody>
                  <a:tcPr anchor="ctr"/>
                </a:tc>
                <a:extLst>
                  <a:ext uri="{0D108BD9-81ED-4DB2-BD59-A6C34878D82A}">
                    <a16:rowId xmlns:a16="http://schemas.microsoft.com/office/drawing/2014/main" val="2882186392"/>
                  </a:ext>
                </a:extLst>
              </a:tr>
              <a:tr h="1127821">
                <a:tc>
                  <a:txBody>
                    <a:bodyPr/>
                    <a:lstStyle/>
                    <a:p>
                      <a:pPr>
                        <a:buNone/>
                      </a:pPr>
                      <a:r>
                        <a:rPr lang="en-US" dirty="0"/>
                        <a:t>Credit hours placed on the lab portion</a:t>
                      </a:r>
                    </a:p>
                  </a:txBody>
                  <a:tcPr anchor="ctr"/>
                </a:tc>
                <a:tc>
                  <a:txBody>
                    <a:bodyPr/>
                    <a:lstStyle/>
                    <a:p>
                      <a:pPr>
                        <a:buNone/>
                      </a:pPr>
                      <a:r>
                        <a:rPr lang="en-US" dirty="0"/>
                        <a:t>✔ Yes-One section so credit is on that section</a:t>
                      </a:r>
                    </a:p>
                  </a:txBody>
                  <a:tcPr anchor="ctr"/>
                </a:tc>
                <a:tc>
                  <a:txBody>
                    <a:bodyPr/>
                    <a:lstStyle/>
                    <a:p>
                      <a:pPr>
                        <a:buNone/>
                      </a:pPr>
                      <a:r>
                        <a:rPr lang="en-US" dirty="0"/>
                        <a:t>✘ No-Credit is placed on the lecture</a:t>
                      </a:r>
                    </a:p>
                  </a:txBody>
                  <a:tcPr anchor="ctr"/>
                </a:tc>
                <a:extLst>
                  <a:ext uri="{0D108BD9-81ED-4DB2-BD59-A6C34878D82A}">
                    <a16:rowId xmlns:a16="http://schemas.microsoft.com/office/drawing/2014/main" val="3475579807"/>
                  </a:ext>
                </a:extLst>
              </a:tr>
              <a:tr h="1419188">
                <a:tc>
                  <a:txBody>
                    <a:bodyPr/>
                    <a:lstStyle/>
                    <a:p>
                      <a:pPr>
                        <a:buNone/>
                      </a:pPr>
                      <a:r>
                        <a:rPr lang="en-US" dirty="0"/>
                        <a:t>Registration</a:t>
                      </a:r>
                    </a:p>
                  </a:txBody>
                  <a:tcPr anchor="ctr"/>
                </a:tc>
                <a:tc>
                  <a:txBody>
                    <a:bodyPr/>
                    <a:lstStyle/>
                    <a:p>
                      <a:pPr>
                        <a:buNone/>
                      </a:pPr>
                      <a:r>
                        <a:rPr lang="en-US" dirty="0"/>
                        <a:t>Register for one combined section</a:t>
                      </a:r>
                    </a:p>
                  </a:txBody>
                  <a:tcPr anchor="ctr"/>
                </a:tc>
                <a:tc>
                  <a:txBody>
                    <a:bodyPr/>
                    <a:lstStyle/>
                    <a:p>
                      <a:pPr>
                        <a:buNone/>
                      </a:pPr>
                      <a:r>
                        <a:rPr lang="en-US" dirty="0"/>
                        <a:t>Two separate registrations (lecture + lab)-Can’t register for one without the other</a:t>
                      </a:r>
                    </a:p>
                  </a:txBody>
                  <a:tcPr anchor="ctr"/>
                </a:tc>
                <a:extLst>
                  <a:ext uri="{0D108BD9-81ED-4DB2-BD59-A6C34878D82A}">
                    <a16:rowId xmlns:a16="http://schemas.microsoft.com/office/drawing/2014/main" val="4277130781"/>
                  </a:ext>
                </a:extLst>
              </a:tr>
              <a:tr h="1419188">
                <a:tc>
                  <a:txBody>
                    <a:bodyPr/>
                    <a:lstStyle/>
                    <a:p>
                      <a:pPr>
                        <a:buNone/>
                      </a:pPr>
                      <a:r>
                        <a:rPr lang="en-US"/>
                        <a:t>How it appears in scheduling</a:t>
                      </a:r>
                    </a:p>
                  </a:txBody>
                  <a:tcPr anchor="ctr"/>
                </a:tc>
                <a:tc>
                  <a:txBody>
                    <a:bodyPr/>
                    <a:lstStyle/>
                    <a:p>
                      <a:pPr>
                        <a:buNone/>
                      </a:pPr>
                      <a:r>
                        <a:rPr lang="en-US" dirty="0"/>
                        <a:t>One section with multiple meeting patterns</a:t>
                      </a:r>
                    </a:p>
                  </a:txBody>
                  <a:tcPr anchor="ctr"/>
                </a:tc>
                <a:tc>
                  <a:txBody>
                    <a:bodyPr/>
                    <a:lstStyle/>
                    <a:p>
                      <a:pPr>
                        <a:buNone/>
                      </a:pPr>
                      <a:r>
                        <a:rPr lang="en-US" dirty="0"/>
                        <a:t>Standalone lecture sections linked to multiple lab options </a:t>
                      </a:r>
                    </a:p>
                  </a:txBody>
                  <a:tcPr anchor="ctr"/>
                </a:tc>
                <a:extLst>
                  <a:ext uri="{0D108BD9-81ED-4DB2-BD59-A6C34878D82A}">
                    <a16:rowId xmlns:a16="http://schemas.microsoft.com/office/drawing/2014/main" val="1012007383"/>
                  </a:ext>
                </a:extLst>
              </a:tr>
            </a:tbl>
          </a:graphicData>
        </a:graphic>
      </p:graphicFrame>
    </p:spTree>
    <p:extLst>
      <p:ext uri="{BB962C8B-B14F-4D97-AF65-F5344CB8AC3E}">
        <p14:creationId xmlns:p14="http://schemas.microsoft.com/office/powerpoint/2010/main" val="104029742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0269" y="40884"/>
            <a:ext cx="8123462" cy="622780"/>
          </a:xfrm>
        </p:spPr>
        <p:txBody>
          <a:bodyPr>
            <a:normAutofit fontScale="90000"/>
          </a:bodyPr>
          <a:lstStyle/>
          <a:p>
            <a:r>
              <a:rPr lang="en-US" dirty="0"/>
              <a:t>When Should I Use Which?</a:t>
            </a:r>
          </a:p>
        </p:txBody>
      </p:sp>
      <p:sp>
        <p:nvSpPr>
          <p:cNvPr id="3" name="Content Placeholder 2"/>
          <p:cNvSpPr>
            <a:spLocks noGrp="1"/>
          </p:cNvSpPr>
          <p:nvPr>
            <p:ph idx="1"/>
          </p:nvPr>
        </p:nvSpPr>
        <p:spPr>
          <a:xfrm>
            <a:off x="202758" y="742427"/>
            <a:ext cx="8580662" cy="944909"/>
          </a:xfrm>
        </p:spPr>
        <p:txBody>
          <a:bodyPr>
            <a:noAutofit/>
          </a:bodyPr>
          <a:lstStyle/>
          <a:p>
            <a:pPr marL="0" indent="0">
              <a:buNone/>
            </a:pPr>
            <a:r>
              <a:rPr lang="en-US" sz="2600" dirty="0"/>
              <a:t>A </a:t>
            </a:r>
            <a:r>
              <a:rPr lang="en-US" sz="2600" b="1" dirty="0"/>
              <a:t>lecture–lab combo</a:t>
            </a:r>
            <a:r>
              <a:rPr lang="en-US" sz="2600" dirty="0"/>
              <a:t> is the better choice when:</a:t>
            </a:r>
          </a:p>
          <a:p>
            <a:pPr marL="0" indent="0">
              <a:buNone/>
            </a:pPr>
            <a:r>
              <a:rPr lang="en-US" sz="2600" b="1" dirty="0"/>
              <a:t>✅ You want students to register only once, and you are offering only one lab time (not multiple to choose from)</a:t>
            </a:r>
          </a:p>
          <a:p>
            <a:r>
              <a:rPr lang="en-US" sz="2600" dirty="0"/>
              <a:t>A combo simplifies registration: students enroll in one CRN, and both lecture and lab appear automatically.</a:t>
            </a:r>
            <a:endParaRPr lang="en-US" sz="2000" dirty="0"/>
          </a:p>
          <a:p>
            <a:pPr marL="0" indent="0">
              <a:buNone/>
            </a:pPr>
            <a:endParaRPr lang="en-US" sz="1800" dirty="0"/>
          </a:p>
          <a:p>
            <a:pPr marL="0" indent="0">
              <a:buNone/>
            </a:pPr>
            <a:r>
              <a:rPr lang="en-US" sz="2600" b="1" dirty="0"/>
              <a:t>Linked non-credit labs</a:t>
            </a:r>
            <a:r>
              <a:rPr lang="en-US" sz="2600" dirty="0"/>
              <a:t> are the better option when:</a:t>
            </a:r>
          </a:p>
          <a:p>
            <a:pPr marL="0" indent="0">
              <a:buNone/>
            </a:pPr>
            <a:r>
              <a:rPr lang="en-US" sz="2600" b="1" dirty="0"/>
              <a:t>✅ Multiple lab times must be offered for scheduling flexibility</a:t>
            </a:r>
          </a:p>
          <a:p>
            <a:r>
              <a:rPr lang="en-US" sz="2600" dirty="0"/>
              <a:t>Linked labs let students choose from several meeting options.</a:t>
            </a:r>
          </a:p>
          <a:p>
            <a:pPr marL="0" indent="0">
              <a:buNone/>
            </a:pPr>
            <a:endParaRPr lang="en-US" sz="1400" dirty="0"/>
          </a:p>
        </p:txBody>
      </p:sp>
      <p:cxnSp>
        <p:nvCxnSpPr>
          <p:cNvPr id="6" name="Straight Connector 5">
            <a:extLst>
              <a:ext uri="{FF2B5EF4-FFF2-40B4-BE49-F238E27FC236}">
                <a16:creationId xmlns:a16="http://schemas.microsoft.com/office/drawing/2014/main" id="{7B48D3C9-1A1D-A5A5-A25F-7C6D06DF60E1}"/>
              </a:ext>
            </a:extLst>
          </p:cNvPr>
          <p:cNvCxnSpPr>
            <a:cxnSpLocks/>
          </p:cNvCxnSpPr>
          <p:nvPr/>
        </p:nvCxnSpPr>
        <p:spPr>
          <a:xfrm>
            <a:off x="202758" y="663664"/>
            <a:ext cx="8738483"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9457858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0269" y="-1759"/>
            <a:ext cx="8123462" cy="606056"/>
          </a:xfrm>
        </p:spPr>
        <p:txBody>
          <a:bodyPr>
            <a:normAutofit fontScale="90000"/>
          </a:bodyPr>
          <a:lstStyle/>
          <a:p>
            <a:r>
              <a:rPr lang="en-US" dirty="0"/>
              <a:t>Linking a Lecture to a Lab</a:t>
            </a:r>
          </a:p>
        </p:txBody>
      </p:sp>
      <p:cxnSp>
        <p:nvCxnSpPr>
          <p:cNvPr id="12" name="Straight Connector 11">
            <a:extLst>
              <a:ext uri="{FF2B5EF4-FFF2-40B4-BE49-F238E27FC236}">
                <a16:creationId xmlns:a16="http://schemas.microsoft.com/office/drawing/2014/main" id="{B0608C2B-B744-AE1C-F9E6-547BBC56B795}"/>
              </a:ext>
            </a:extLst>
          </p:cNvPr>
          <p:cNvCxnSpPr>
            <a:cxnSpLocks/>
          </p:cNvCxnSpPr>
          <p:nvPr/>
        </p:nvCxnSpPr>
        <p:spPr>
          <a:xfrm>
            <a:off x="202759" y="647260"/>
            <a:ext cx="8738483" cy="0"/>
          </a:xfrm>
          <a:prstGeom prst="line">
            <a:avLst/>
          </a:prstGeom>
        </p:spPr>
        <p:style>
          <a:lnRef idx="2">
            <a:schemeClr val="accent1"/>
          </a:lnRef>
          <a:fillRef idx="0">
            <a:schemeClr val="accent1"/>
          </a:fillRef>
          <a:effectRef idx="1">
            <a:schemeClr val="accent1"/>
          </a:effectRef>
          <a:fontRef idx="minor">
            <a:schemeClr val="tx1"/>
          </a:fontRef>
        </p:style>
      </p:cxnSp>
      <p:grpSp>
        <p:nvGrpSpPr>
          <p:cNvPr id="16" name="Group 15">
            <a:extLst>
              <a:ext uri="{FF2B5EF4-FFF2-40B4-BE49-F238E27FC236}">
                <a16:creationId xmlns:a16="http://schemas.microsoft.com/office/drawing/2014/main" id="{2F79B407-69D2-56D7-2D27-FFDEE9BCB50F}"/>
              </a:ext>
            </a:extLst>
          </p:cNvPr>
          <p:cNvGrpSpPr/>
          <p:nvPr/>
        </p:nvGrpSpPr>
        <p:grpSpPr>
          <a:xfrm>
            <a:off x="1530626" y="1833894"/>
            <a:ext cx="6082748" cy="4085338"/>
            <a:chOff x="1530626" y="1762333"/>
            <a:chExt cx="6082748" cy="4085338"/>
          </a:xfrm>
        </p:grpSpPr>
        <p:pic>
          <p:nvPicPr>
            <p:cNvPr id="5" name="Picture 4">
              <a:extLst>
                <a:ext uri="{FF2B5EF4-FFF2-40B4-BE49-F238E27FC236}">
                  <a16:creationId xmlns:a16="http://schemas.microsoft.com/office/drawing/2014/main" id="{B35ED5D6-3A14-2AF3-D441-831A07D6BE4B}"/>
                </a:ext>
              </a:extLst>
            </p:cNvPr>
            <p:cNvPicPr>
              <a:picLocks noChangeAspect="1"/>
            </p:cNvPicPr>
            <p:nvPr/>
          </p:nvPicPr>
          <p:blipFill>
            <a:blip r:embed="rId2"/>
            <a:stretch>
              <a:fillRect/>
            </a:stretch>
          </p:blipFill>
          <p:spPr>
            <a:xfrm>
              <a:off x="1530626" y="1762333"/>
              <a:ext cx="6082748" cy="4085338"/>
            </a:xfrm>
            <a:prstGeom prst="rect">
              <a:avLst/>
            </a:prstGeom>
          </p:spPr>
        </p:pic>
        <p:sp>
          <p:nvSpPr>
            <p:cNvPr id="13" name="Oval 12">
              <a:extLst>
                <a:ext uri="{FF2B5EF4-FFF2-40B4-BE49-F238E27FC236}">
                  <a16:creationId xmlns:a16="http://schemas.microsoft.com/office/drawing/2014/main" id="{5A8E7B3F-A81F-F10D-EF69-B5A6DA2DBA3F}"/>
                </a:ext>
              </a:extLst>
            </p:cNvPr>
            <p:cNvSpPr/>
            <p:nvPr/>
          </p:nvSpPr>
          <p:spPr>
            <a:xfrm>
              <a:off x="4898005" y="2934334"/>
              <a:ext cx="2146852" cy="1741336"/>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5" name="TextBox 14">
            <a:extLst>
              <a:ext uri="{FF2B5EF4-FFF2-40B4-BE49-F238E27FC236}">
                <a16:creationId xmlns:a16="http://schemas.microsoft.com/office/drawing/2014/main" id="{C7770C85-E74F-911B-27BE-C28AE3CA7852}"/>
              </a:ext>
            </a:extLst>
          </p:cNvPr>
          <p:cNvSpPr txBox="1"/>
          <p:nvPr/>
        </p:nvSpPr>
        <p:spPr>
          <a:xfrm>
            <a:off x="0" y="711735"/>
            <a:ext cx="9144000" cy="1138773"/>
          </a:xfrm>
          <a:prstGeom prst="rect">
            <a:avLst/>
          </a:prstGeom>
          <a:noFill/>
        </p:spPr>
        <p:txBody>
          <a:bodyPr wrap="square" rtlCol="0">
            <a:spAutoFit/>
          </a:bodyPr>
          <a:lstStyle/>
          <a:p>
            <a:pPr algn="ctr"/>
            <a:r>
              <a:rPr lang="en-US" sz="1700" dirty="0"/>
              <a:t>It’s best to select </a:t>
            </a:r>
            <a:r>
              <a:rPr lang="en-US" sz="1700" b="1" dirty="0"/>
              <a:t>any</a:t>
            </a:r>
            <a:r>
              <a:rPr lang="en-US" sz="1700" dirty="0"/>
              <a:t> non–credit-producing lab sections when linking a lecture. Choosing specific labs can cause the linking numbers in Banner to become misaligned, which may corrupt the link and prevent the system from requiring students to register for both components.</a:t>
            </a:r>
          </a:p>
        </p:txBody>
      </p:sp>
    </p:spTree>
    <p:extLst>
      <p:ext uri="{BB962C8B-B14F-4D97-AF65-F5344CB8AC3E}">
        <p14:creationId xmlns:p14="http://schemas.microsoft.com/office/powerpoint/2010/main" val="33035934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09513C-B9A8-031B-C508-646DB8E981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FF56E5-3944-D90D-E1A7-DB07CC37DD30}"/>
              </a:ext>
            </a:extLst>
          </p:cNvPr>
          <p:cNvSpPr>
            <a:spLocks noGrp="1"/>
          </p:cNvSpPr>
          <p:nvPr>
            <p:ph type="title"/>
          </p:nvPr>
        </p:nvSpPr>
        <p:spPr>
          <a:xfrm>
            <a:off x="510269" y="-1759"/>
            <a:ext cx="8123462" cy="637493"/>
          </a:xfrm>
        </p:spPr>
        <p:txBody>
          <a:bodyPr>
            <a:normAutofit fontScale="90000"/>
          </a:bodyPr>
          <a:lstStyle/>
          <a:p>
            <a:r>
              <a:rPr lang="en-US" dirty="0"/>
              <a:t>Linking a Lab to a Lecture</a:t>
            </a:r>
          </a:p>
        </p:txBody>
      </p:sp>
      <p:cxnSp>
        <p:nvCxnSpPr>
          <p:cNvPr id="12" name="Straight Connector 11">
            <a:extLst>
              <a:ext uri="{FF2B5EF4-FFF2-40B4-BE49-F238E27FC236}">
                <a16:creationId xmlns:a16="http://schemas.microsoft.com/office/drawing/2014/main" id="{E3EA4265-4DF6-73DE-4F37-C948BB5A254F}"/>
              </a:ext>
            </a:extLst>
          </p:cNvPr>
          <p:cNvCxnSpPr>
            <a:cxnSpLocks/>
          </p:cNvCxnSpPr>
          <p:nvPr/>
        </p:nvCxnSpPr>
        <p:spPr>
          <a:xfrm>
            <a:off x="202759" y="631356"/>
            <a:ext cx="8738483" cy="0"/>
          </a:xfrm>
          <a:prstGeom prst="line">
            <a:avLst/>
          </a:prstGeom>
        </p:spPr>
        <p:style>
          <a:lnRef idx="2">
            <a:schemeClr val="accent1"/>
          </a:lnRef>
          <a:fillRef idx="0">
            <a:schemeClr val="accent1"/>
          </a:fillRef>
          <a:effectRef idx="1">
            <a:schemeClr val="accent1"/>
          </a:effectRef>
          <a:fontRef idx="minor">
            <a:schemeClr val="tx1"/>
          </a:fontRef>
        </p:style>
      </p:cxnSp>
      <p:pic>
        <p:nvPicPr>
          <p:cNvPr id="5" name="Picture 4">
            <a:extLst>
              <a:ext uri="{FF2B5EF4-FFF2-40B4-BE49-F238E27FC236}">
                <a16:creationId xmlns:a16="http://schemas.microsoft.com/office/drawing/2014/main" id="{DD820281-8B2C-8571-902C-5457C6854FD5}"/>
              </a:ext>
            </a:extLst>
          </p:cNvPr>
          <p:cNvPicPr>
            <a:picLocks noChangeAspect="1"/>
          </p:cNvPicPr>
          <p:nvPr/>
        </p:nvPicPr>
        <p:blipFill>
          <a:blip r:embed="rId2"/>
          <a:stretch>
            <a:fillRect/>
          </a:stretch>
        </p:blipFill>
        <p:spPr>
          <a:xfrm>
            <a:off x="1685675" y="1804103"/>
            <a:ext cx="6050943" cy="4078071"/>
          </a:xfrm>
          <a:prstGeom prst="rect">
            <a:avLst/>
          </a:prstGeom>
        </p:spPr>
      </p:pic>
      <p:sp>
        <p:nvSpPr>
          <p:cNvPr id="13" name="Oval 12">
            <a:extLst>
              <a:ext uri="{FF2B5EF4-FFF2-40B4-BE49-F238E27FC236}">
                <a16:creationId xmlns:a16="http://schemas.microsoft.com/office/drawing/2014/main" id="{5C1EBC14-4AC3-D000-45C7-544FAF67C0CC}"/>
              </a:ext>
            </a:extLst>
          </p:cNvPr>
          <p:cNvSpPr/>
          <p:nvPr/>
        </p:nvSpPr>
        <p:spPr>
          <a:xfrm>
            <a:off x="5001372" y="2972470"/>
            <a:ext cx="2146852" cy="1741336"/>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1AAFC482-5DA4-8D5E-4014-1E58C82915B5}"/>
              </a:ext>
            </a:extLst>
          </p:cNvPr>
          <p:cNvSpPr txBox="1"/>
          <p:nvPr/>
        </p:nvSpPr>
        <p:spPr>
          <a:xfrm>
            <a:off x="0" y="695085"/>
            <a:ext cx="9144000" cy="1138773"/>
          </a:xfrm>
          <a:prstGeom prst="rect">
            <a:avLst/>
          </a:prstGeom>
          <a:noFill/>
        </p:spPr>
        <p:txBody>
          <a:bodyPr wrap="square" rtlCol="0">
            <a:spAutoFit/>
          </a:bodyPr>
          <a:lstStyle/>
          <a:p>
            <a:pPr algn="ctr"/>
            <a:r>
              <a:rPr lang="en-US" sz="1700" dirty="0"/>
              <a:t>The same goes for the lab. It’s best to select </a:t>
            </a:r>
            <a:r>
              <a:rPr lang="en-US" sz="1700" b="1" dirty="0"/>
              <a:t>any</a:t>
            </a:r>
            <a:r>
              <a:rPr lang="en-US" sz="1700" dirty="0"/>
              <a:t> lecture sections when linking a lab. Choosing specific lectures can cause the linking numbers in Banner to become misaligned, which may corrupt the link and prevent the system from requiring students to register for both components.</a:t>
            </a:r>
          </a:p>
        </p:txBody>
      </p:sp>
    </p:spTree>
    <p:extLst>
      <p:ext uri="{BB962C8B-B14F-4D97-AF65-F5344CB8AC3E}">
        <p14:creationId xmlns:p14="http://schemas.microsoft.com/office/powerpoint/2010/main" val="98904375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2759" y="-5"/>
            <a:ext cx="8738483" cy="524791"/>
          </a:xfrm>
        </p:spPr>
        <p:txBody>
          <a:bodyPr>
            <a:noAutofit/>
          </a:bodyPr>
          <a:lstStyle/>
          <a:p>
            <a:r>
              <a:rPr lang="en-US" sz="3600" dirty="0"/>
              <a:t>Linking is IMPORTANT</a:t>
            </a:r>
          </a:p>
        </p:txBody>
      </p:sp>
      <p:cxnSp>
        <p:nvCxnSpPr>
          <p:cNvPr id="5" name="Straight Connector 4">
            <a:extLst>
              <a:ext uri="{FF2B5EF4-FFF2-40B4-BE49-F238E27FC236}">
                <a16:creationId xmlns:a16="http://schemas.microsoft.com/office/drawing/2014/main" id="{39C7DB6B-28C6-8185-89F5-245262C611BA}"/>
              </a:ext>
            </a:extLst>
          </p:cNvPr>
          <p:cNvCxnSpPr>
            <a:cxnSpLocks/>
          </p:cNvCxnSpPr>
          <p:nvPr/>
        </p:nvCxnSpPr>
        <p:spPr>
          <a:xfrm>
            <a:off x="202759" y="566989"/>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9" name="Content Placeholder 2">
            <a:extLst>
              <a:ext uri="{FF2B5EF4-FFF2-40B4-BE49-F238E27FC236}">
                <a16:creationId xmlns:a16="http://schemas.microsoft.com/office/drawing/2014/main" id="{DAED625C-8DE3-899E-22F9-266AB424FFC8}"/>
              </a:ext>
            </a:extLst>
          </p:cNvPr>
          <p:cNvSpPr>
            <a:spLocks noGrp="1"/>
          </p:cNvSpPr>
          <p:nvPr>
            <p:ph idx="1"/>
          </p:nvPr>
        </p:nvSpPr>
        <p:spPr>
          <a:xfrm>
            <a:off x="0" y="609193"/>
            <a:ext cx="9144000" cy="5184912"/>
          </a:xfrm>
        </p:spPr>
        <p:txBody>
          <a:bodyPr numCol="1">
            <a:noAutofit/>
          </a:bodyPr>
          <a:lstStyle/>
          <a:p>
            <a:pPr marL="0" indent="0">
              <a:buNone/>
            </a:pPr>
            <a:r>
              <a:rPr lang="en-US" sz="1800" dirty="0"/>
              <a:t>It is </a:t>
            </a:r>
            <a:r>
              <a:rPr lang="en-US" sz="2000" b="1" dirty="0"/>
              <a:t>critical</a:t>
            </a:r>
            <a:r>
              <a:rPr lang="en-US" sz="1800" dirty="0"/>
              <a:t> that the lecture and all associated K-labs are properly linked in the system. Linking ensures that students cannot register for one without the other and prevents incomplete or incorrect enrollments. When the components are not linked:</a:t>
            </a:r>
          </a:p>
          <a:p>
            <a:r>
              <a:rPr lang="en-US" sz="1800" dirty="0"/>
              <a:t>Students may register for the lecture but miss the required K-lab.</a:t>
            </a:r>
          </a:p>
          <a:p>
            <a:r>
              <a:rPr lang="en-US" sz="1800" dirty="0"/>
              <a:t>They may register for a K-lab that does not correspond to the correct lecture section.</a:t>
            </a:r>
          </a:p>
          <a:p>
            <a:r>
              <a:rPr lang="en-US" sz="1800" dirty="0"/>
              <a:t>The system cannot enforce the requirement, which leads to registration errors, student confusion, and manual fixes later in the term.</a:t>
            </a:r>
          </a:p>
          <a:p>
            <a:pPr marL="0" indent="0">
              <a:buNone/>
            </a:pPr>
            <a:endParaRPr lang="en-US" sz="1800" dirty="0"/>
          </a:p>
          <a:p>
            <a:pPr marL="0" indent="0">
              <a:buNone/>
            </a:pPr>
            <a:r>
              <a:rPr lang="en-US" sz="1800" dirty="0"/>
              <a:t>When the lecture and K-labs </a:t>
            </a:r>
            <a:r>
              <a:rPr lang="en-US" sz="1800" i="1" dirty="0"/>
              <a:t>are</a:t>
            </a:r>
            <a:r>
              <a:rPr lang="en-US" sz="1800" dirty="0"/>
              <a:t> linked:</a:t>
            </a:r>
          </a:p>
          <a:p>
            <a:r>
              <a:rPr lang="en-US" sz="1800" dirty="0"/>
              <a:t>The system automatically guides students to select both components.</a:t>
            </a:r>
          </a:p>
          <a:p>
            <a:r>
              <a:rPr lang="en-US" sz="1800" dirty="0"/>
              <a:t>Registration proceeds smoothly with far fewer errors.</a:t>
            </a:r>
          </a:p>
          <a:p>
            <a:r>
              <a:rPr lang="en-US" sz="1800" dirty="0"/>
              <a:t>Student schedules reflect the correct instructional time and required activities.</a:t>
            </a:r>
          </a:p>
          <a:p>
            <a:r>
              <a:rPr lang="en-US" sz="1800" dirty="0"/>
              <a:t>Advisors and departments do not need to troubleshoot mis-registrations after the fact.</a:t>
            </a:r>
          </a:p>
          <a:p>
            <a:pPr marL="0" indent="0">
              <a:buNone/>
            </a:pPr>
            <a:endParaRPr lang="en-US" sz="1400" dirty="0"/>
          </a:p>
          <a:p>
            <a:pPr marL="0" indent="0">
              <a:buNone/>
            </a:pPr>
            <a:r>
              <a:rPr lang="en-US" sz="1800" b="1" dirty="0"/>
              <a:t>In short: linking the lecture with its K-labs is essential to ensure accurate enrollment, prevent conflicts, and maintain the integrity of the course structure.</a:t>
            </a:r>
            <a:endParaRPr lang="en-US" sz="1800" dirty="0"/>
          </a:p>
          <a:p>
            <a:pPr lvl="1"/>
            <a:endParaRPr lang="en-US" sz="1200" dirty="0"/>
          </a:p>
        </p:txBody>
      </p:sp>
    </p:spTree>
    <p:extLst>
      <p:ext uri="{BB962C8B-B14F-4D97-AF65-F5344CB8AC3E}">
        <p14:creationId xmlns:p14="http://schemas.microsoft.com/office/powerpoint/2010/main" val="2722283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E55D6A-D9FF-8A7A-71A4-647C98F1B3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A93730-F710-B65D-5ECE-6ADC2E4B5A7B}"/>
              </a:ext>
            </a:extLst>
          </p:cNvPr>
          <p:cNvSpPr>
            <a:spLocks noGrp="1"/>
          </p:cNvSpPr>
          <p:nvPr>
            <p:ph type="title"/>
          </p:nvPr>
        </p:nvSpPr>
        <p:spPr>
          <a:xfrm>
            <a:off x="202759" y="1888747"/>
            <a:ext cx="8738483" cy="1143000"/>
          </a:xfrm>
        </p:spPr>
        <p:txBody>
          <a:bodyPr>
            <a:normAutofit/>
          </a:bodyPr>
          <a:lstStyle/>
          <a:p>
            <a:r>
              <a:rPr lang="en-US"/>
              <a:t>Cross-Listing in CLSS</a:t>
            </a:r>
            <a:endParaRPr lang="en-US" i="1"/>
          </a:p>
        </p:txBody>
      </p:sp>
      <p:cxnSp>
        <p:nvCxnSpPr>
          <p:cNvPr id="6" name="Straight Connector 5">
            <a:extLst>
              <a:ext uri="{FF2B5EF4-FFF2-40B4-BE49-F238E27FC236}">
                <a16:creationId xmlns:a16="http://schemas.microsoft.com/office/drawing/2014/main" id="{9E082435-BE41-E162-E293-37B4362B3CB0}"/>
              </a:ext>
            </a:extLst>
          </p:cNvPr>
          <p:cNvCxnSpPr>
            <a:cxnSpLocks/>
          </p:cNvCxnSpPr>
          <p:nvPr/>
        </p:nvCxnSpPr>
        <p:spPr>
          <a:xfrm>
            <a:off x="202759" y="2904217"/>
            <a:ext cx="8738483"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7773674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429116-4813-BBD8-3F49-05D5D64A7A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EFDFCC-1603-5853-EF5A-BAE440A9E960}"/>
              </a:ext>
            </a:extLst>
          </p:cNvPr>
          <p:cNvSpPr>
            <a:spLocks noGrp="1"/>
          </p:cNvSpPr>
          <p:nvPr>
            <p:ph type="title"/>
          </p:nvPr>
        </p:nvSpPr>
        <p:spPr>
          <a:xfrm>
            <a:off x="510268" y="0"/>
            <a:ext cx="8123462" cy="763509"/>
          </a:xfrm>
        </p:spPr>
        <p:txBody>
          <a:bodyPr>
            <a:normAutofit/>
          </a:bodyPr>
          <a:lstStyle/>
          <a:p>
            <a:r>
              <a:rPr lang="en-US" dirty="0"/>
              <a:t>Cross-Listing</a:t>
            </a:r>
          </a:p>
        </p:txBody>
      </p:sp>
      <p:sp>
        <p:nvSpPr>
          <p:cNvPr id="3" name="Content Placeholder 2">
            <a:extLst>
              <a:ext uri="{FF2B5EF4-FFF2-40B4-BE49-F238E27FC236}">
                <a16:creationId xmlns:a16="http://schemas.microsoft.com/office/drawing/2014/main" id="{6D985FCF-26BB-B280-4D89-E92283445403}"/>
              </a:ext>
            </a:extLst>
          </p:cNvPr>
          <p:cNvSpPr>
            <a:spLocks noGrp="1"/>
          </p:cNvSpPr>
          <p:nvPr>
            <p:ph idx="1"/>
          </p:nvPr>
        </p:nvSpPr>
        <p:spPr>
          <a:xfrm>
            <a:off x="202758" y="859973"/>
            <a:ext cx="8738483" cy="5031944"/>
          </a:xfrm>
        </p:spPr>
        <p:txBody>
          <a:bodyPr>
            <a:normAutofit fontScale="92500" lnSpcReduction="10000"/>
          </a:bodyPr>
          <a:lstStyle/>
          <a:p>
            <a:pPr marL="0" indent="0" algn="ctr">
              <a:buNone/>
            </a:pPr>
            <a:r>
              <a:rPr lang="en-US" sz="2800" b="1" dirty="0"/>
              <a:t>Cross-listing</a:t>
            </a:r>
            <a:r>
              <a:rPr lang="en-US" sz="2800" dirty="0"/>
              <a:t> is the practice of offering one meeting pattern under two or more course numbers or sections so that students register under different departments, programs, or course codes but attend the same class. In short: multiple course identifiers point to the </a:t>
            </a:r>
            <a:r>
              <a:rPr lang="en-US" sz="2800" i="1" dirty="0"/>
              <a:t>same</a:t>
            </a:r>
            <a:r>
              <a:rPr lang="en-US" sz="2800" dirty="0"/>
              <a:t> class.</a:t>
            </a:r>
          </a:p>
          <a:p>
            <a:pPr marL="0" indent="0">
              <a:buNone/>
            </a:pPr>
            <a:r>
              <a:rPr lang="en-US" sz="2600" b="1" dirty="0"/>
              <a:t>1. The basic idea</a:t>
            </a:r>
          </a:p>
          <a:p>
            <a:pPr marL="285750" indent="-285750">
              <a:buFont typeface="Arial" panose="020B0604020202020204" pitchFamily="34" charset="0"/>
              <a:buChar char="•"/>
            </a:pPr>
            <a:r>
              <a:rPr lang="en-US" sz="1800" dirty="0"/>
              <a:t>A cross-listed class has one physical meeting (or one online meeting) but multiple course listings.</a:t>
            </a:r>
          </a:p>
          <a:p>
            <a:pPr lvl="1">
              <a:buFont typeface="Wingdings" panose="05000000000000000000" pitchFamily="2" charset="2"/>
              <a:buChar char="§"/>
            </a:pPr>
            <a:r>
              <a:rPr lang="en-US" sz="1800" dirty="0"/>
              <a:t>Example: ART 4924, EN 4924, &amp; CO 4924 are cross-listed. Students can enroll in any course code, but everyone attends the same sessions and completes the same assignments.</a:t>
            </a:r>
          </a:p>
          <a:p>
            <a:pPr marL="0" indent="0">
              <a:buNone/>
            </a:pPr>
            <a:r>
              <a:rPr lang="en-US" sz="2600" b="1" dirty="0"/>
              <a:t>2. Reasons to cross-list</a:t>
            </a:r>
          </a:p>
          <a:p>
            <a:pPr marL="285750" indent="-285750">
              <a:buFont typeface="Arial" panose="020B0604020202020204" pitchFamily="34" charset="0"/>
              <a:buChar char="•"/>
            </a:pPr>
            <a:r>
              <a:rPr lang="en-US" sz="1800" b="1" dirty="0"/>
              <a:t>Enrollment management</a:t>
            </a:r>
            <a:r>
              <a:rPr lang="en-US" sz="1800" dirty="0"/>
              <a:t> - departments can allocate seats between programs when desired.</a:t>
            </a:r>
          </a:p>
          <a:p>
            <a:pPr marL="285750" indent="-285750">
              <a:buFont typeface="Arial" panose="020B0604020202020204" pitchFamily="34" charset="0"/>
              <a:buChar char="•"/>
            </a:pPr>
            <a:r>
              <a:rPr lang="en-US" sz="1800" b="1" dirty="0"/>
              <a:t>Share faculty and resources</a:t>
            </a:r>
            <a:r>
              <a:rPr lang="en-US" sz="1800" dirty="0"/>
              <a:t> - one instructor teaches students from multiple majors in one integrated class.</a:t>
            </a:r>
            <a:endParaRPr lang="en-US" sz="1800" b="1" dirty="0"/>
          </a:p>
        </p:txBody>
      </p:sp>
      <p:cxnSp>
        <p:nvCxnSpPr>
          <p:cNvPr id="5" name="Straight Connector 4">
            <a:extLst>
              <a:ext uri="{FF2B5EF4-FFF2-40B4-BE49-F238E27FC236}">
                <a16:creationId xmlns:a16="http://schemas.microsoft.com/office/drawing/2014/main" id="{ABA93863-8272-3875-ADB7-079247C15026}"/>
              </a:ext>
            </a:extLst>
          </p:cNvPr>
          <p:cNvCxnSpPr>
            <a:cxnSpLocks/>
          </p:cNvCxnSpPr>
          <p:nvPr/>
        </p:nvCxnSpPr>
        <p:spPr>
          <a:xfrm>
            <a:off x="202758" y="763509"/>
            <a:ext cx="8738483"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3648683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E4F8-D4EA-0149-09E0-5547DDA50718}"/>
              </a:ext>
            </a:extLst>
          </p:cNvPr>
          <p:cNvSpPr>
            <a:spLocks noGrp="1"/>
          </p:cNvSpPr>
          <p:nvPr>
            <p:ph type="title"/>
          </p:nvPr>
        </p:nvSpPr>
        <p:spPr>
          <a:xfrm>
            <a:off x="563338" y="10118"/>
            <a:ext cx="8123462" cy="990425"/>
          </a:xfrm>
        </p:spPr>
        <p:txBody>
          <a:bodyPr/>
          <a:lstStyle/>
          <a:p>
            <a:r>
              <a:rPr lang="en-US"/>
              <a:t>Cross-List Explanation</a:t>
            </a:r>
          </a:p>
        </p:txBody>
      </p:sp>
      <p:sp>
        <p:nvSpPr>
          <p:cNvPr id="3" name="Content Placeholder 2">
            <a:extLst>
              <a:ext uri="{FF2B5EF4-FFF2-40B4-BE49-F238E27FC236}">
                <a16:creationId xmlns:a16="http://schemas.microsoft.com/office/drawing/2014/main" id="{27C8AD69-5F44-FE90-EFC9-9094A02CE07F}"/>
              </a:ext>
            </a:extLst>
          </p:cNvPr>
          <p:cNvSpPr>
            <a:spLocks noGrp="1"/>
          </p:cNvSpPr>
          <p:nvPr>
            <p:ph idx="1"/>
          </p:nvPr>
        </p:nvSpPr>
        <p:spPr>
          <a:xfrm>
            <a:off x="510269" y="1309403"/>
            <a:ext cx="8123462" cy="4121228"/>
          </a:xfrm>
        </p:spPr>
        <p:txBody>
          <a:bodyPr>
            <a:normAutofit/>
          </a:bodyPr>
          <a:lstStyle/>
          <a:p>
            <a:r>
              <a:rPr lang="en-US" sz="1900" dirty="0"/>
              <a:t>The </a:t>
            </a:r>
            <a:r>
              <a:rPr lang="en-US" sz="1900" b="1" dirty="0"/>
              <a:t>child section/s (secondary) </a:t>
            </a:r>
            <a:r>
              <a:rPr lang="en-US" sz="1900" dirty="0"/>
              <a:t>connects and breaks= to cross-list the child needs to find their dependent to control what they do. I like to think of this like a child is dependent on their parent to control them, so they connect with them, but when they want to emancipate, they disconnect from them.</a:t>
            </a:r>
          </a:p>
          <a:p>
            <a:pPr marL="0" indent="0">
              <a:buNone/>
            </a:pPr>
            <a:endParaRPr lang="en-US" sz="1900" dirty="0"/>
          </a:p>
          <a:p>
            <a:pPr marL="0" indent="0">
              <a:buNone/>
            </a:pPr>
            <a:endParaRPr lang="en-US" sz="1900" dirty="0"/>
          </a:p>
          <a:p>
            <a:pPr marL="0" indent="0">
              <a:buNone/>
            </a:pPr>
            <a:endParaRPr lang="en-US" sz="1900" dirty="0"/>
          </a:p>
          <a:p>
            <a:r>
              <a:rPr lang="en-US" sz="1900" dirty="0"/>
              <a:t>The </a:t>
            </a:r>
            <a:r>
              <a:rPr lang="en-US" sz="1900" b="1" dirty="0"/>
              <a:t>parent section (primary) </a:t>
            </a:r>
            <a:r>
              <a:rPr lang="en-US" sz="1900" dirty="0"/>
              <a:t>is in charge= they control </a:t>
            </a:r>
            <a:r>
              <a:rPr lang="en-US" sz="1900" b="1" dirty="0"/>
              <a:t>majority of the section detail (not all)</a:t>
            </a:r>
            <a:r>
              <a:rPr lang="en-US" sz="1900" dirty="0"/>
              <a:t> but can’t break from their child. A child is dependent on their parent to control them and what they do. They love their child, so they don’t want to disconnect from them.</a:t>
            </a:r>
          </a:p>
        </p:txBody>
      </p:sp>
      <p:cxnSp>
        <p:nvCxnSpPr>
          <p:cNvPr id="5" name="Straight Connector 4">
            <a:extLst>
              <a:ext uri="{FF2B5EF4-FFF2-40B4-BE49-F238E27FC236}">
                <a16:creationId xmlns:a16="http://schemas.microsoft.com/office/drawing/2014/main" id="{BBFB4136-CC26-9A22-BDF3-0069B6DBDFDA}"/>
              </a:ext>
            </a:extLst>
          </p:cNvPr>
          <p:cNvCxnSpPr>
            <a:cxnSpLocks/>
          </p:cNvCxnSpPr>
          <p:nvPr/>
        </p:nvCxnSpPr>
        <p:spPr>
          <a:xfrm>
            <a:off x="202759" y="853576"/>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7D01685C-AC4B-25AB-1743-C0A9EAC42F67}"/>
              </a:ext>
            </a:extLst>
          </p:cNvPr>
          <p:cNvSpPr txBox="1"/>
          <p:nvPr/>
        </p:nvSpPr>
        <p:spPr>
          <a:xfrm>
            <a:off x="202759" y="871556"/>
            <a:ext cx="8738483" cy="430887"/>
          </a:xfrm>
          <a:prstGeom prst="rect">
            <a:avLst/>
          </a:prstGeom>
          <a:noFill/>
        </p:spPr>
        <p:txBody>
          <a:bodyPr wrap="square" rtlCol="0">
            <a:spAutoFit/>
          </a:bodyPr>
          <a:lstStyle/>
          <a:p>
            <a:r>
              <a:rPr lang="en-US" sz="2200" b="1" dirty="0"/>
              <a:t>When cross-listing courses, CLSS has a “Child &amp; Parent” approach</a:t>
            </a:r>
          </a:p>
        </p:txBody>
      </p:sp>
      <p:pic>
        <p:nvPicPr>
          <p:cNvPr id="8" name="Picture 7">
            <a:extLst>
              <a:ext uri="{FF2B5EF4-FFF2-40B4-BE49-F238E27FC236}">
                <a16:creationId xmlns:a16="http://schemas.microsoft.com/office/drawing/2014/main" id="{995BC7D2-7394-B335-976D-F43239B02A1C}"/>
              </a:ext>
            </a:extLst>
          </p:cNvPr>
          <p:cNvPicPr>
            <a:picLocks noChangeAspect="1"/>
          </p:cNvPicPr>
          <p:nvPr/>
        </p:nvPicPr>
        <p:blipFill>
          <a:blip r:embed="rId2"/>
          <a:stretch>
            <a:fillRect/>
          </a:stretch>
        </p:blipFill>
        <p:spPr>
          <a:xfrm>
            <a:off x="1528200" y="2878498"/>
            <a:ext cx="2191056" cy="609685"/>
          </a:xfrm>
          <a:prstGeom prst="rect">
            <a:avLst/>
          </a:prstGeom>
        </p:spPr>
      </p:pic>
      <p:pic>
        <p:nvPicPr>
          <p:cNvPr id="10" name="Picture 9">
            <a:extLst>
              <a:ext uri="{FF2B5EF4-FFF2-40B4-BE49-F238E27FC236}">
                <a16:creationId xmlns:a16="http://schemas.microsoft.com/office/drawing/2014/main" id="{570A1C10-FBA6-58C6-CE24-5423FEF6BC74}"/>
              </a:ext>
            </a:extLst>
          </p:cNvPr>
          <p:cNvPicPr>
            <a:picLocks noChangeAspect="1"/>
          </p:cNvPicPr>
          <p:nvPr/>
        </p:nvPicPr>
        <p:blipFill>
          <a:blip r:embed="rId3"/>
          <a:stretch>
            <a:fillRect/>
          </a:stretch>
        </p:blipFill>
        <p:spPr>
          <a:xfrm>
            <a:off x="1891482" y="5170490"/>
            <a:ext cx="1676634" cy="704948"/>
          </a:xfrm>
          <a:prstGeom prst="rect">
            <a:avLst/>
          </a:prstGeom>
        </p:spPr>
      </p:pic>
      <p:sp>
        <p:nvSpPr>
          <p:cNvPr id="11" name="TextBox 10">
            <a:extLst>
              <a:ext uri="{FF2B5EF4-FFF2-40B4-BE49-F238E27FC236}">
                <a16:creationId xmlns:a16="http://schemas.microsoft.com/office/drawing/2014/main" id="{BEB9FC4E-A994-12F7-C834-11E1C08C1518}"/>
              </a:ext>
            </a:extLst>
          </p:cNvPr>
          <p:cNvSpPr txBox="1"/>
          <p:nvPr/>
        </p:nvSpPr>
        <p:spPr>
          <a:xfrm>
            <a:off x="3719256" y="5283702"/>
            <a:ext cx="3713259" cy="369332"/>
          </a:xfrm>
          <a:prstGeom prst="rect">
            <a:avLst/>
          </a:prstGeom>
          <a:noFill/>
        </p:spPr>
        <p:txBody>
          <a:bodyPr wrap="square" rtlCol="0">
            <a:spAutoFit/>
          </a:bodyPr>
          <a:lstStyle/>
          <a:p>
            <a:r>
              <a:rPr lang="en-US" dirty="0"/>
              <a:t>This shows on the parent section</a:t>
            </a:r>
          </a:p>
        </p:txBody>
      </p:sp>
      <p:sp>
        <p:nvSpPr>
          <p:cNvPr id="12" name="TextBox 11">
            <a:extLst>
              <a:ext uri="{FF2B5EF4-FFF2-40B4-BE49-F238E27FC236}">
                <a16:creationId xmlns:a16="http://schemas.microsoft.com/office/drawing/2014/main" id="{886AC34C-C61F-7326-C620-E4F07E8FD2C7}"/>
              </a:ext>
            </a:extLst>
          </p:cNvPr>
          <p:cNvSpPr txBox="1"/>
          <p:nvPr/>
        </p:nvSpPr>
        <p:spPr>
          <a:xfrm>
            <a:off x="3719256" y="2983446"/>
            <a:ext cx="3713259" cy="369332"/>
          </a:xfrm>
          <a:prstGeom prst="rect">
            <a:avLst/>
          </a:prstGeom>
          <a:noFill/>
        </p:spPr>
        <p:txBody>
          <a:bodyPr wrap="square" rtlCol="0">
            <a:spAutoFit/>
          </a:bodyPr>
          <a:lstStyle/>
          <a:p>
            <a:r>
              <a:rPr lang="en-US" dirty="0"/>
              <a:t>This shows on the child section</a:t>
            </a:r>
          </a:p>
        </p:txBody>
      </p:sp>
    </p:spTree>
    <p:extLst>
      <p:ext uri="{BB962C8B-B14F-4D97-AF65-F5344CB8AC3E}">
        <p14:creationId xmlns:p14="http://schemas.microsoft.com/office/powerpoint/2010/main" val="245785678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E4F8-D4EA-0149-09E0-5547DDA50718}"/>
              </a:ext>
            </a:extLst>
          </p:cNvPr>
          <p:cNvSpPr>
            <a:spLocks noGrp="1"/>
          </p:cNvSpPr>
          <p:nvPr>
            <p:ph type="title"/>
          </p:nvPr>
        </p:nvSpPr>
        <p:spPr>
          <a:xfrm>
            <a:off x="563338" y="31807"/>
            <a:ext cx="8123462" cy="839057"/>
          </a:xfrm>
        </p:spPr>
        <p:txBody>
          <a:bodyPr>
            <a:normAutofit/>
          </a:bodyPr>
          <a:lstStyle/>
          <a:p>
            <a:r>
              <a:rPr lang="en-US"/>
              <a:t>Cross-List Split Level Example</a:t>
            </a:r>
          </a:p>
        </p:txBody>
      </p:sp>
      <p:cxnSp>
        <p:nvCxnSpPr>
          <p:cNvPr id="5" name="Straight Connector 4">
            <a:extLst>
              <a:ext uri="{FF2B5EF4-FFF2-40B4-BE49-F238E27FC236}">
                <a16:creationId xmlns:a16="http://schemas.microsoft.com/office/drawing/2014/main" id="{BBFB4136-CC26-9A22-BDF3-0069B6DBDFDA}"/>
              </a:ext>
            </a:extLst>
          </p:cNvPr>
          <p:cNvCxnSpPr>
            <a:cxnSpLocks/>
          </p:cNvCxnSpPr>
          <p:nvPr/>
        </p:nvCxnSpPr>
        <p:spPr>
          <a:xfrm>
            <a:off x="202759" y="1235232"/>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D659F2BE-47AA-16A5-BDE0-60C6FF84DC56}"/>
              </a:ext>
            </a:extLst>
          </p:cNvPr>
          <p:cNvSpPr txBox="1"/>
          <p:nvPr/>
        </p:nvSpPr>
        <p:spPr>
          <a:xfrm>
            <a:off x="385639" y="1366622"/>
            <a:ext cx="3530379" cy="923330"/>
          </a:xfrm>
          <a:prstGeom prst="rect">
            <a:avLst/>
          </a:prstGeom>
          <a:noFill/>
        </p:spPr>
        <p:txBody>
          <a:bodyPr wrap="square" rtlCol="0">
            <a:spAutoFit/>
          </a:bodyPr>
          <a:lstStyle/>
          <a:p>
            <a:pPr algn="ctr"/>
            <a:r>
              <a:rPr lang="en-US" b="1" dirty="0"/>
              <a:t>Step 1</a:t>
            </a:r>
            <a:r>
              <a:rPr lang="en-US" dirty="0"/>
              <a:t>. Go into the 6000-level section and find the 4000-level section </a:t>
            </a:r>
          </a:p>
        </p:txBody>
      </p:sp>
      <p:sp>
        <p:nvSpPr>
          <p:cNvPr id="4" name="TextBox 3">
            <a:extLst>
              <a:ext uri="{FF2B5EF4-FFF2-40B4-BE49-F238E27FC236}">
                <a16:creationId xmlns:a16="http://schemas.microsoft.com/office/drawing/2014/main" id="{A842ED77-4D8E-E00D-92EB-C1C1FE2E839B}"/>
              </a:ext>
            </a:extLst>
          </p:cNvPr>
          <p:cNvSpPr txBox="1"/>
          <p:nvPr/>
        </p:nvSpPr>
        <p:spPr>
          <a:xfrm>
            <a:off x="4572000" y="1303500"/>
            <a:ext cx="4405021" cy="1754326"/>
          </a:xfrm>
          <a:prstGeom prst="rect">
            <a:avLst/>
          </a:prstGeom>
          <a:noFill/>
        </p:spPr>
        <p:txBody>
          <a:bodyPr wrap="square" rtlCol="0">
            <a:spAutoFit/>
          </a:bodyPr>
          <a:lstStyle/>
          <a:p>
            <a:pPr algn="ctr"/>
            <a:r>
              <a:rPr lang="en-US" b="1" dirty="0"/>
              <a:t>Step 2. </a:t>
            </a:r>
            <a:r>
              <a:rPr lang="en-US" dirty="0"/>
              <a:t>The only details you will control are the status, part of term, instructional method, instructor, room, meeting days &amp; times, and the cross-list max enrollment for all cross-listed sections from the 4000-level </a:t>
            </a:r>
          </a:p>
        </p:txBody>
      </p:sp>
      <p:sp>
        <p:nvSpPr>
          <p:cNvPr id="7" name="TextBox 6">
            <a:extLst>
              <a:ext uri="{FF2B5EF4-FFF2-40B4-BE49-F238E27FC236}">
                <a16:creationId xmlns:a16="http://schemas.microsoft.com/office/drawing/2014/main" id="{E571B560-58E3-83DC-1D47-007B601DCC1A}"/>
              </a:ext>
            </a:extLst>
          </p:cNvPr>
          <p:cNvSpPr txBox="1"/>
          <p:nvPr/>
        </p:nvSpPr>
        <p:spPr>
          <a:xfrm>
            <a:off x="202759" y="739474"/>
            <a:ext cx="8662945" cy="523220"/>
          </a:xfrm>
          <a:prstGeom prst="rect">
            <a:avLst/>
          </a:prstGeom>
          <a:noFill/>
        </p:spPr>
        <p:txBody>
          <a:bodyPr wrap="square" rtlCol="0">
            <a:spAutoFit/>
          </a:bodyPr>
          <a:lstStyle/>
          <a:p>
            <a:pPr algn="ctr"/>
            <a:r>
              <a:rPr lang="en-US" sz="1400"/>
              <a:t>In this case, your department wants to control all the detail information on the 4000 and 6000 courses by using only the 4000 detail</a:t>
            </a:r>
          </a:p>
        </p:txBody>
      </p:sp>
      <p:grpSp>
        <p:nvGrpSpPr>
          <p:cNvPr id="8" name="Group 7">
            <a:extLst>
              <a:ext uri="{FF2B5EF4-FFF2-40B4-BE49-F238E27FC236}">
                <a16:creationId xmlns:a16="http://schemas.microsoft.com/office/drawing/2014/main" id="{58AB8330-77F8-119C-2305-1F944E741D37}"/>
              </a:ext>
            </a:extLst>
          </p:cNvPr>
          <p:cNvGrpSpPr/>
          <p:nvPr/>
        </p:nvGrpSpPr>
        <p:grpSpPr>
          <a:xfrm>
            <a:off x="202759" y="2343227"/>
            <a:ext cx="4142291" cy="2855162"/>
            <a:chOff x="202759" y="2343227"/>
            <a:chExt cx="4142291" cy="2855162"/>
          </a:xfrm>
        </p:grpSpPr>
        <p:pic>
          <p:nvPicPr>
            <p:cNvPr id="12" name="Picture 11">
              <a:extLst>
                <a:ext uri="{FF2B5EF4-FFF2-40B4-BE49-F238E27FC236}">
                  <a16:creationId xmlns:a16="http://schemas.microsoft.com/office/drawing/2014/main" id="{5E4DF5BC-EA5C-E6F1-67BE-88D2971CF866}"/>
                </a:ext>
              </a:extLst>
            </p:cNvPr>
            <p:cNvPicPr>
              <a:picLocks noChangeAspect="1"/>
            </p:cNvPicPr>
            <p:nvPr/>
          </p:nvPicPr>
          <p:blipFill>
            <a:blip r:embed="rId2"/>
            <a:stretch>
              <a:fillRect/>
            </a:stretch>
          </p:blipFill>
          <p:spPr>
            <a:xfrm>
              <a:off x="202759" y="2343227"/>
              <a:ext cx="4142291" cy="2855162"/>
            </a:xfrm>
            <a:prstGeom prst="rect">
              <a:avLst/>
            </a:prstGeom>
          </p:spPr>
        </p:pic>
        <p:sp>
          <p:nvSpPr>
            <p:cNvPr id="10" name="Oval 9">
              <a:extLst>
                <a:ext uri="{FF2B5EF4-FFF2-40B4-BE49-F238E27FC236}">
                  <a16:creationId xmlns:a16="http://schemas.microsoft.com/office/drawing/2014/main" id="{ACB97ABD-0308-5F33-ECAB-79AFB4A07A1F}"/>
                </a:ext>
              </a:extLst>
            </p:cNvPr>
            <p:cNvSpPr/>
            <p:nvPr/>
          </p:nvSpPr>
          <p:spPr>
            <a:xfrm>
              <a:off x="257214" y="3200822"/>
              <a:ext cx="1701579" cy="677285"/>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9" name="Group 8">
            <a:extLst>
              <a:ext uri="{FF2B5EF4-FFF2-40B4-BE49-F238E27FC236}">
                <a16:creationId xmlns:a16="http://schemas.microsoft.com/office/drawing/2014/main" id="{52CCE429-CBDE-8DDC-7C7D-AA8EFFED833F}"/>
              </a:ext>
            </a:extLst>
          </p:cNvPr>
          <p:cNvGrpSpPr/>
          <p:nvPr/>
        </p:nvGrpSpPr>
        <p:grpSpPr>
          <a:xfrm>
            <a:off x="4745054" y="2987562"/>
            <a:ext cx="4196187" cy="2924231"/>
            <a:chOff x="4745054" y="2476368"/>
            <a:chExt cx="4196187" cy="2924231"/>
          </a:xfrm>
        </p:grpSpPr>
        <p:pic>
          <p:nvPicPr>
            <p:cNvPr id="14" name="Picture 13">
              <a:extLst>
                <a:ext uri="{FF2B5EF4-FFF2-40B4-BE49-F238E27FC236}">
                  <a16:creationId xmlns:a16="http://schemas.microsoft.com/office/drawing/2014/main" id="{B05267AC-708A-BAB4-1354-FB90F0E6C1BC}"/>
                </a:ext>
              </a:extLst>
            </p:cNvPr>
            <p:cNvPicPr>
              <a:picLocks noChangeAspect="1"/>
            </p:cNvPicPr>
            <p:nvPr/>
          </p:nvPicPr>
          <p:blipFill>
            <a:blip r:embed="rId3"/>
            <a:stretch>
              <a:fillRect/>
            </a:stretch>
          </p:blipFill>
          <p:spPr>
            <a:xfrm>
              <a:off x="4745054" y="2476368"/>
              <a:ext cx="4196187" cy="2924231"/>
            </a:xfrm>
            <a:prstGeom prst="rect">
              <a:avLst/>
            </a:prstGeom>
          </p:spPr>
        </p:pic>
        <p:sp>
          <p:nvSpPr>
            <p:cNvPr id="15" name="Oval 14">
              <a:extLst>
                <a:ext uri="{FF2B5EF4-FFF2-40B4-BE49-F238E27FC236}">
                  <a16:creationId xmlns:a16="http://schemas.microsoft.com/office/drawing/2014/main" id="{D772187F-C5BA-3C11-CCBC-5A3E4020648E}"/>
                </a:ext>
              </a:extLst>
            </p:cNvPr>
            <p:cNvSpPr/>
            <p:nvPr/>
          </p:nvSpPr>
          <p:spPr>
            <a:xfrm>
              <a:off x="5985517" y="3243931"/>
              <a:ext cx="2844407" cy="1649633"/>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867A1BC9-8129-0F6A-D123-16403DB7E63D}"/>
                </a:ext>
              </a:extLst>
            </p:cNvPr>
            <p:cNvSpPr/>
            <p:nvPr/>
          </p:nvSpPr>
          <p:spPr>
            <a:xfrm>
              <a:off x="4995929" y="3451612"/>
              <a:ext cx="847970" cy="321184"/>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6" name="Straight Connector 5">
            <a:extLst>
              <a:ext uri="{FF2B5EF4-FFF2-40B4-BE49-F238E27FC236}">
                <a16:creationId xmlns:a16="http://schemas.microsoft.com/office/drawing/2014/main" id="{9EA1213F-D4BA-5537-ABB8-2AB63915F9F9}"/>
              </a:ext>
            </a:extLst>
          </p:cNvPr>
          <p:cNvCxnSpPr>
            <a:cxnSpLocks/>
          </p:cNvCxnSpPr>
          <p:nvPr/>
        </p:nvCxnSpPr>
        <p:spPr>
          <a:xfrm>
            <a:off x="4534231" y="1422493"/>
            <a:ext cx="0" cy="4342203"/>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671388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D4DD84-E877-090B-FA7F-2CAE5A27BB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8051F7-DB6E-4BF9-F831-371CE7869584}"/>
              </a:ext>
            </a:extLst>
          </p:cNvPr>
          <p:cNvSpPr>
            <a:spLocks noGrp="1"/>
          </p:cNvSpPr>
          <p:nvPr>
            <p:ph type="title"/>
          </p:nvPr>
        </p:nvSpPr>
        <p:spPr>
          <a:xfrm>
            <a:off x="510269" y="19633"/>
            <a:ext cx="8123462" cy="944909"/>
          </a:xfrm>
        </p:spPr>
        <p:txBody>
          <a:bodyPr/>
          <a:lstStyle/>
          <a:p>
            <a:r>
              <a:rPr lang="en-US" dirty="0"/>
              <a:t>Refine Mode</a:t>
            </a:r>
          </a:p>
        </p:txBody>
      </p:sp>
      <p:sp>
        <p:nvSpPr>
          <p:cNvPr id="3" name="Content Placeholder 2">
            <a:extLst>
              <a:ext uri="{FF2B5EF4-FFF2-40B4-BE49-F238E27FC236}">
                <a16:creationId xmlns:a16="http://schemas.microsoft.com/office/drawing/2014/main" id="{80D3C8C2-A150-F307-E5D3-5AA1614D5119}"/>
              </a:ext>
            </a:extLst>
          </p:cNvPr>
          <p:cNvSpPr>
            <a:spLocks noGrp="1"/>
          </p:cNvSpPr>
          <p:nvPr>
            <p:ph idx="1"/>
          </p:nvPr>
        </p:nvSpPr>
        <p:spPr>
          <a:xfrm>
            <a:off x="202758" y="797914"/>
            <a:ext cx="8738483" cy="944909"/>
          </a:xfrm>
        </p:spPr>
        <p:txBody>
          <a:bodyPr>
            <a:noAutofit/>
          </a:bodyPr>
          <a:lstStyle/>
          <a:p>
            <a:pPr marL="0" indent="0" algn="ctr">
              <a:buNone/>
            </a:pPr>
            <a:r>
              <a:rPr lang="en-US" sz="1600" b="1" dirty="0"/>
              <a:t>You’re making tweaks to a section individually. </a:t>
            </a:r>
            <a:r>
              <a:rPr lang="en-US" sz="1600" dirty="0"/>
              <a:t>After saving the section, you’ll submit just that section for approval through the workflow. For old school schedulers, this is when you used to do the section add or section change </a:t>
            </a:r>
            <a:r>
              <a:rPr lang="en-US" sz="1600" dirty="0" err="1"/>
              <a:t>eForm</a:t>
            </a:r>
            <a:r>
              <a:rPr lang="en-US" sz="1600" dirty="0"/>
              <a:t>. The move to this mode is automatic. Once we bridge your entire schedule to Banner, CLSS automatically switches you to Refine Mode.</a:t>
            </a:r>
          </a:p>
        </p:txBody>
      </p:sp>
      <p:cxnSp>
        <p:nvCxnSpPr>
          <p:cNvPr id="6" name="Straight Connector 5">
            <a:extLst>
              <a:ext uri="{FF2B5EF4-FFF2-40B4-BE49-F238E27FC236}">
                <a16:creationId xmlns:a16="http://schemas.microsoft.com/office/drawing/2014/main" id="{F6C312BE-8B00-51FF-5429-C665E94938A5}"/>
              </a:ext>
            </a:extLst>
          </p:cNvPr>
          <p:cNvCxnSpPr>
            <a:cxnSpLocks/>
          </p:cNvCxnSpPr>
          <p:nvPr/>
        </p:nvCxnSpPr>
        <p:spPr>
          <a:xfrm>
            <a:off x="202759" y="797914"/>
            <a:ext cx="8738483" cy="0"/>
          </a:xfrm>
          <a:prstGeom prst="line">
            <a:avLst/>
          </a:prstGeom>
        </p:spPr>
        <p:style>
          <a:lnRef idx="2">
            <a:schemeClr val="accent1"/>
          </a:lnRef>
          <a:fillRef idx="0">
            <a:schemeClr val="accent1"/>
          </a:fillRef>
          <a:effectRef idx="1">
            <a:schemeClr val="accent1"/>
          </a:effectRef>
          <a:fontRef idx="minor">
            <a:schemeClr val="tx1"/>
          </a:fontRef>
        </p:style>
      </p:cxnSp>
      <p:pic>
        <p:nvPicPr>
          <p:cNvPr id="7" name="Picture 6">
            <a:extLst>
              <a:ext uri="{FF2B5EF4-FFF2-40B4-BE49-F238E27FC236}">
                <a16:creationId xmlns:a16="http://schemas.microsoft.com/office/drawing/2014/main" id="{66E86AE2-0635-38EC-20D4-786CBD41CD30}"/>
              </a:ext>
            </a:extLst>
          </p:cNvPr>
          <p:cNvPicPr>
            <a:picLocks noChangeAspect="1"/>
          </p:cNvPicPr>
          <p:nvPr/>
        </p:nvPicPr>
        <p:blipFill>
          <a:blip r:embed="rId2"/>
          <a:stretch>
            <a:fillRect/>
          </a:stretch>
        </p:blipFill>
        <p:spPr>
          <a:xfrm>
            <a:off x="1482061" y="1862091"/>
            <a:ext cx="6179875" cy="4061629"/>
          </a:xfrm>
          <a:prstGeom prst="rect">
            <a:avLst/>
          </a:prstGeom>
        </p:spPr>
      </p:pic>
    </p:spTree>
    <p:extLst>
      <p:ext uri="{BB962C8B-B14F-4D97-AF65-F5344CB8AC3E}">
        <p14:creationId xmlns:p14="http://schemas.microsoft.com/office/powerpoint/2010/main" val="413154123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E4F8-D4EA-0149-09E0-5547DDA50718}"/>
              </a:ext>
            </a:extLst>
          </p:cNvPr>
          <p:cNvSpPr>
            <a:spLocks noGrp="1"/>
          </p:cNvSpPr>
          <p:nvPr>
            <p:ph type="title"/>
          </p:nvPr>
        </p:nvSpPr>
        <p:spPr>
          <a:xfrm>
            <a:off x="563338" y="31807"/>
            <a:ext cx="8123462" cy="839057"/>
          </a:xfrm>
        </p:spPr>
        <p:txBody>
          <a:bodyPr>
            <a:normAutofit/>
          </a:bodyPr>
          <a:lstStyle/>
          <a:p>
            <a:r>
              <a:rPr lang="en-US"/>
              <a:t>Cross-List Split Level Example</a:t>
            </a:r>
          </a:p>
        </p:txBody>
      </p:sp>
      <p:cxnSp>
        <p:nvCxnSpPr>
          <p:cNvPr id="5" name="Straight Connector 4">
            <a:extLst>
              <a:ext uri="{FF2B5EF4-FFF2-40B4-BE49-F238E27FC236}">
                <a16:creationId xmlns:a16="http://schemas.microsoft.com/office/drawing/2014/main" id="{BBFB4136-CC26-9A22-BDF3-0069B6DBDFDA}"/>
              </a:ext>
            </a:extLst>
          </p:cNvPr>
          <p:cNvCxnSpPr>
            <a:cxnSpLocks/>
          </p:cNvCxnSpPr>
          <p:nvPr/>
        </p:nvCxnSpPr>
        <p:spPr>
          <a:xfrm>
            <a:off x="202759" y="1235232"/>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B3171676-4E94-7845-908A-1AAC01C6587C}"/>
              </a:ext>
            </a:extLst>
          </p:cNvPr>
          <p:cNvSpPr txBox="1"/>
          <p:nvPr/>
        </p:nvSpPr>
        <p:spPr>
          <a:xfrm>
            <a:off x="202759" y="1281236"/>
            <a:ext cx="8845826" cy="877163"/>
          </a:xfrm>
          <a:prstGeom prst="rect">
            <a:avLst/>
          </a:prstGeom>
          <a:noFill/>
        </p:spPr>
        <p:txBody>
          <a:bodyPr wrap="square" rtlCol="0">
            <a:spAutoFit/>
          </a:bodyPr>
          <a:lstStyle/>
          <a:p>
            <a:r>
              <a:rPr lang="en-US" sz="1700" b="1" dirty="0"/>
              <a:t>Step 3. </a:t>
            </a:r>
            <a:r>
              <a:rPr lang="en-US" sz="1700" dirty="0"/>
              <a:t>If you want to break the connection, you’ll go back to the 6000-level and click the red X seen below. You’ll also see across the top of the “child” that it tells you who is the primary.</a:t>
            </a:r>
          </a:p>
        </p:txBody>
      </p:sp>
      <p:sp>
        <p:nvSpPr>
          <p:cNvPr id="7" name="TextBox 6">
            <a:extLst>
              <a:ext uri="{FF2B5EF4-FFF2-40B4-BE49-F238E27FC236}">
                <a16:creationId xmlns:a16="http://schemas.microsoft.com/office/drawing/2014/main" id="{E571B560-58E3-83DC-1D47-007B601DCC1A}"/>
              </a:ext>
            </a:extLst>
          </p:cNvPr>
          <p:cNvSpPr txBox="1"/>
          <p:nvPr/>
        </p:nvSpPr>
        <p:spPr>
          <a:xfrm>
            <a:off x="202759" y="739474"/>
            <a:ext cx="8662945" cy="523220"/>
          </a:xfrm>
          <a:prstGeom prst="rect">
            <a:avLst/>
          </a:prstGeom>
          <a:noFill/>
        </p:spPr>
        <p:txBody>
          <a:bodyPr wrap="square" rtlCol="0">
            <a:spAutoFit/>
          </a:bodyPr>
          <a:lstStyle/>
          <a:p>
            <a:pPr algn="ctr"/>
            <a:r>
              <a:rPr lang="en-US" sz="1400"/>
              <a:t>In this case, your department wants to control all the detail information on the 4000 and 6000 courses by using only the 4000 detail</a:t>
            </a:r>
          </a:p>
        </p:txBody>
      </p:sp>
      <p:pic>
        <p:nvPicPr>
          <p:cNvPr id="11" name="Picture 10">
            <a:extLst>
              <a:ext uri="{FF2B5EF4-FFF2-40B4-BE49-F238E27FC236}">
                <a16:creationId xmlns:a16="http://schemas.microsoft.com/office/drawing/2014/main" id="{7E97B7F0-C091-E7C4-E61B-6D6E4244F3A2}"/>
              </a:ext>
            </a:extLst>
          </p:cNvPr>
          <p:cNvPicPr>
            <a:picLocks noChangeAspect="1"/>
          </p:cNvPicPr>
          <p:nvPr/>
        </p:nvPicPr>
        <p:blipFill>
          <a:blip r:embed="rId2"/>
          <a:stretch>
            <a:fillRect/>
          </a:stretch>
        </p:blipFill>
        <p:spPr>
          <a:xfrm>
            <a:off x="1610538" y="1970360"/>
            <a:ext cx="5362180" cy="3905653"/>
          </a:xfrm>
          <a:prstGeom prst="rect">
            <a:avLst/>
          </a:prstGeom>
        </p:spPr>
      </p:pic>
      <p:grpSp>
        <p:nvGrpSpPr>
          <p:cNvPr id="3" name="Group 2">
            <a:extLst>
              <a:ext uri="{FF2B5EF4-FFF2-40B4-BE49-F238E27FC236}">
                <a16:creationId xmlns:a16="http://schemas.microsoft.com/office/drawing/2014/main" id="{28BA32BF-CA35-1F5B-3D53-BE13BCB3E7EF}"/>
              </a:ext>
            </a:extLst>
          </p:cNvPr>
          <p:cNvGrpSpPr/>
          <p:nvPr/>
        </p:nvGrpSpPr>
        <p:grpSpPr>
          <a:xfrm>
            <a:off x="1526650" y="1965454"/>
            <a:ext cx="4866199" cy="1787560"/>
            <a:chOff x="1526650" y="1965454"/>
            <a:chExt cx="4866199" cy="1787560"/>
          </a:xfrm>
        </p:grpSpPr>
        <p:sp>
          <p:nvSpPr>
            <p:cNvPr id="12" name="Oval 11">
              <a:extLst>
                <a:ext uri="{FF2B5EF4-FFF2-40B4-BE49-F238E27FC236}">
                  <a16:creationId xmlns:a16="http://schemas.microsoft.com/office/drawing/2014/main" id="{7736389D-72E9-B291-127E-D3B00251BFD2}"/>
                </a:ext>
              </a:extLst>
            </p:cNvPr>
            <p:cNvSpPr/>
            <p:nvPr/>
          </p:nvSpPr>
          <p:spPr>
            <a:xfrm>
              <a:off x="2743200" y="3502167"/>
              <a:ext cx="166977" cy="250847"/>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CA07E8F-63C9-4228-C37B-E31D46676C32}"/>
                </a:ext>
              </a:extLst>
            </p:cNvPr>
            <p:cNvSpPr/>
            <p:nvPr/>
          </p:nvSpPr>
          <p:spPr>
            <a:xfrm>
              <a:off x="2349618" y="1965454"/>
              <a:ext cx="4043231" cy="630162"/>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Arrow: Right 13">
              <a:extLst>
                <a:ext uri="{FF2B5EF4-FFF2-40B4-BE49-F238E27FC236}">
                  <a16:creationId xmlns:a16="http://schemas.microsoft.com/office/drawing/2014/main" id="{0D5993B2-1C55-6921-3724-0B58DB684A9D}"/>
                </a:ext>
              </a:extLst>
            </p:cNvPr>
            <p:cNvSpPr/>
            <p:nvPr/>
          </p:nvSpPr>
          <p:spPr>
            <a:xfrm>
              <a:off x="1526650" y="3502167"/>
              <a:ext cx="755374" cy="250847"/>
            </a:xfrm>
            <a:prstGeom prst="right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5" name="TextBox 14">
            <a:extLst>
              <a:ext uri="{FF2B5EF4-FFF2-40B4-BE49-F238E27FC236}">
                <a16:creationId xmlns:a16="http://schemas.microsoft.com/office/drawing/2014/main" id="{B524E913-6EF5-1882-B4B8-78FE68A8B46C}"/>
              </a:ext>
            </a:extLst>
          </p:cNvPr>
          <p:cNvSpPr txBox="1"/>
          <p:nvPr/>
        </p:nvSpPr>
        <p:spPr>
          <a:xfrm>
            <a:off x="203157" y="2769024"/>
            <a:ext cx="1407381" cy="2308324"/>
          </a:xfrm>
          <a:prstGeom prst="rect">
            <a:avLst/>
          </a:prstGeom>
          <a:noFill/>
        </p:spPr>
        <p:txBody>
          <a:bodyPr wrap="square" rtlCol="0">
            <a:spAutoFit/>
          </a:bodyPr>
          <a:lstStyle/>
          <a:p>
            <a:pPr algn="ctr"/>
            <a:r>
              <a:rPr lang="en-US" sz="1600" dirty="0"/>
              <a:t>*If you click on the BIO 4113-01 link here, you can toggle back and forth from one section to another</a:t>
            </a:r>
          </a:p>
        </p:txBody>
      </p:sp>
    </p:spTree>
    <p:extLst>
      <p:ext uri="{BB962C8B-B14F-4D97-AF65-F5344CB8AC3E}">
        <p14:creationId xmlns:p14="http://schemas.microsoft.com/office/powerpoint/2010/main" val="92717334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E4F8-D4EA-0149-09E0-5547DDA50718}"/>
              </a:ext>
            </a:extLst>
          </p:cNvPr>
          <p:cNvSpPr>
            <a:spLocks noGrp="1"/>
          </p:cNvSpPr>
          <p:nvPr>
            <p:ph type="title"/>
          </p:nvPr>
        </p:nvSpPr>
        <p:spPr>
          <a:xfrm>
            <a:off x="23855" y="63614"/>
            <a:ext cx="9032681" cy="656177"/>
          </a:xfrm>
        </p:spPr>
        <p:txBody>
          <a:bodyPr>
            <a:noAutofit/>
          </a:bodyPr>
          <a:lstStyle/>
          <a:p>
            <a:r>
              <a:rPr lang="en-US" sz="3600"/>
              <a:t>Cross-List Across Department Example</a:t>
            </a:r>
          </a:p>
        </p:txBody>
      </p:sp>
      <p:cxnSp>
        <p:nvCxnSpPr>
          <p:cNvPr id="5" name="Straight Connector 4">
            <a:extLst>
              <a:ext uri="{FF2B5EF4-FFF2-40B4-BE49-F238E27FC236}">
                <a16:creationId xmlns:a16="http://schemas.microsoft.com/office/drawing/2014/main" id="{BBFB4136-CC26-9A22-BDF3-0069B6DBDFDA}"/>
              </a:ext>
            </a:extLst>
          </p:cNvPr>
          <p:cNvCxnSpPr>
            <a:cxnSpLocks/>
          </p:cNvCxnSpPr>
          <p:nvPr/>
        </p:nvCxnSpPr>
        <p:spPr>
          <a:xfrm>
            <a:off x="202759" y="1115963"/>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E571B560-58E3-83DC-1D47-007B601DCC1A}"/>
              </a:ext>
            </a:extLst>
          </p:cNvPr>
          <p:cNvSpPr txBox="1"/>
          <p:nvPr/>
        </p:nvSpPr>
        <p:spPr>
          <a:xfrm>
            <a:off x="55659" y="570465"/>
            <a:ext cx="9032681" cy="523220"/>
          </a:xfrm>
          <a:prstGeom prst="rect">
            <a:avLst/>
          </a:prstGeom>
          <a:noFill/>
        </p:spPr>
        <p:txBody>
          <a:bodyPr wrap="square" rtlCol="0">
            <a:spAutoFit/>
          </a:bodyPr>
          <a:lstStyle/>
          <a:p>
            <a:pPr algn="ctr"/>
            <a:r>
              <a:rPr lang="en-US" sz="1400" dirty="0"/>
              <a:t>In this case, English is providing the instructor, and they need to control the detail from their section. They are the parent. Communication and Art will need to find the English section and connect. They will be the child.</a:t>
            </a:r>
          </a:p>
        </p:txBody>
      </p:sp>
      <p:sp>
        <p:nvSpPr>
          <p:cNvPr id="9" name="TextBox 8">
            <a:extLst>
              <a:ext uri="{FF2B5EF4-FFF2-40B4-BE49-F238E27FC236}">
                <a16:creationId xmlns:a16="http://schemas.microsoft.com/office/drawing/2014/main" id="{CD2CB128-6EA5-7C59-CD58-7B386D032A21}"/>
              </a:ext>
            </a:extLst>
          </p:cNvPr>
          <p:cNvSpPr txBox="1"/>
          <p:nvPr/>
        </p:nvSpPr>
        <p:spPr>
          <a:xfrm>
            <a:off x="115298" y="1147221"/>
            <a:ext cx="8949192" cy="861774"/>
          </a:xfrm>
          <a:prstGeom prst="rect">
            <a:avLst/>
          </a:prstGeom>
          <a:noFill/>
        </p:spPr>
        <p:txBody>
          <a:bodyPr wrap="square" rtlCol="0">
            <a:spAutoFit/>
          </a:bodyPr>
          <a:lstStyle/>
          <a:p>
            <a:pPr algn="ctr"/>
            <a:r>
              <a:rPr lang="en-US" b="1" dirty="0"/>
              <a:t>Step 1</a:t>
            </a:r>
            <a:r>
              <a:rPr lang="en-US" dirty="0"/>
              <a:t>. </a:t>
            </a:r>
            <a:r>
              <a:rPr lang="en-US" sz="1600" dirty="0"/>
              <a:t>Departments should connect through their respective sections (e.g., ART through ART, CO through CO) and then find the EN section. The purple banner across the top of the child/secondary section will show which section is the primary/parent.</a:t>
            </a:r>
            <a:endParaRPr lang="en-US" dirty="0"/>
          </a:p>
        </p:txBody>
      </p:sp>
      <p:grpSp>
        <p:nvGrpSpPr>
          <p:cNvPr id="3" name="Group 2">
            <a:extLst>
              <a:ext uri="{FF2B5EF4-FFF2-40B4-BE49-F238E27FC236}">
                <a16:creationId xmlns:a16="http://schemas.microsoft.com/office/drawing/2014/main" id="{B5D21EB0-016B-7940-3C5E-D9BAEF22CD27}"/>
              </a:ext>
            </a:extLst>
          </p:cNvPr>
          <p:cNvGrpSpPr/>
          <p:nvPr/>
        </p:nvGrpSpPr>
        <p:grpSpPr>
          <a:xfrm>
            <a:off x="202759" y="1979484"/>
            <a:ext cx="8861731" cy="3966425"/>
            <a:chOff x="202759" y="1963582"/>
            <a:chExt cx="8861731" cy="3966425"/>
          </a:xfrm>
        </p:grpSpPr>
        <p:pic>
          <p:nvPicPr>
            <p:cNvPr id="20" name="Picture 19">
              <a:extLst>
                <a:ext uri="{FF2B5EF4-FFF2-40B4-BE49-F238E27FC236}">
                  <a16:creationId xmlns:a16="http://schemas.microsoft.com/office/drawing/2014/main" id="{725DAB38-D555-764B-7D43-F3D54D88C39D}"/>
                </a:ext>
              </a:extLst>
            </p:cNvPr>
            <p:cNvPicPr>
              <a:picLocks noChangeAspect="1"/>
            </p:cNvPicPr>
            <p:nvPr/>
          </p:nvPicPr>
          <p:blipFill>
            <a:blip r:embed="rId2"/>
            <a:stretch>
              <a:fillRect/>
            </a:stretch>
          </p:blipFill>
          <p:spPr>
            <a:xfrm>
              <a:off x="202759" y="1963582"/>
              <a:ext cx="3573012" cy="2457343"/>
            </a:xfrm>
            <a:prstGeom prst="rect">
              <a:avLst/>
            </a:prstGeom>
          </p:spPr>
        </p:pic>
        <p:sp>
          <p:nvSpPr>
            <p:cNvPr id="12" name="Oval 11">
              <a:extLst>
                <a:ext uri="{FF2B5EF4-FFF2-40B4-BE49-F238E27FC236}">
                  <a16:creationId xmlns:a16="http://schemas.microsoft.com/office/drawing/2014/main" id="{3D22127A-4B0A-454E-0EDB-CA5899567049}"/>
                </a:ext>
              </a:extLst>
            </p:cNvPr>
            <p:cNvSpPr/>
            <p:nvPr/>
          </p:nvSpPr>
          <p:spPr>
            <a:xfrm>
              <a:off x="312873" y="2899526"/>
              <a:ext cx="1701579" cy="677285"/>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2" name="Picture 21">
              <a:extLst>
                <a:ext uri="{FF2B5EF4-FFF2-40B4-BE49-F238E27FC236}">
                  <a16:creationId xmlns:a16="http://schemas.microsoft.com/office/drawing/2014/main" id="{71ECA1CF-A07D-6728-C86E-CD1C5A513451}"/>
                </a:ext>
              </a:extLst>
            </p:cNvPr>
            <p:cNvPicPr>
              <a:picLocks noChangeAspect="1"/>
            </p:cNvPicPr>
            <p:nvPr/>
          </p:nvPicPr>
          <p:blipFill>
            <a:blip r:embed="rId3"/>
            <a:stretch>
              <a:fillRect/>
            </a:stretch>
          </p:blipFill>
          <p:spPr>
            <a:xfrm>
              <a:off x="741464" y="3648370"/>
              <a:ext cx="3034308" cy="2248994"/>
            </a:xfrm>
            <a:prstGeom prst="rect">
              <a:avLst/>
            </a:prstGeom>
          </p:spPr>
        </p:pic>
        <p:sp>
          <p:nvSpPr>
            <p:cNvPr id="23" name="Oval 22">
              <a:extLst>
                <a:ext uri="{FF2B5EF4-FFF2-40B4-BE49-F238E27FC236}">
                  <a16:creationId xmlns:a16="http://schemas.microsoft.com/office/drawing/2014/main" id="{950D804B-727E-1945-1F99-64626BF65452}"/>
                </a:ext>
              </a:extLst>
            </p:cNvPr>
            <p:cNvSpPr/>
            <p:nvPr/>
          </p:nvSpPr>
          <p:spPr>
            <a:xfrm>
              <a:off x="741464" y="4286347"/>
              <a:ext cx="983133" cy="584775"/>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5" name="Picture 24">
              <a:extLst>
                <a:ext uri="{FF2B5EF4-FFF2-40B4-BE49-F238E27FC236}">
                  <a16:creationId xmlns:a16="http://schemas.microsoft.com/office/drawing/2014/main" id="{547A6F41-4F96-3B6A-F46B-3A0944C949A8}"/>
                </a:ext>
              </a:extLst>
            </p:cNvPr>
            <p:cNvPicPr>
              <a:picLocks noChangeAspect="1"/>
            </p:cNvPicPr>
            <p:nvPr/>
          </p:nvPicPr>
          <p:blipFill>
            <a:blip r:embed="rId4"/>
            <a:stretch>
              <a:fillRect/>
            </a:stretch>
          </p:blipFill>
          <p:spPr>
            <a:xfrm>
              <a:off x="4891672" y="1963582"/>
              <a:ext cx="4172818" cy="2852413"/>
            </a:xfrm>
            <a:prstGeom prst="rect">
              <a:avLst/>
            </a:prstGeom>
          </p:spPr>
        </p:pic>
        <p:sp>
          <p:nvSpPr>
            <p:cNvPr id="26" name="Oval 25">
              <a:extLst>
                <a:ext uri="{FF2B5EF4-FFF2-40B4-BE49-F238E27FC236}">
                  <a16:creationId xmlns:a16="http://schemas.microsoft.com/office/drawing/2014/main" id="{5A6953CD-2103-4ED9-0F9B-0DBBDCB0C3C5}"/>
                </a:ext>
              </a:extLst>
            </p:cNvPr>
            <p:cNvSpPr/>
            <p:nvPr/>
          </p:nvSpPr>
          <p:spPr>
            <a:xfrm>
              <a:off x="5128598" y="3018795"/>
              <a:ext cx="1701579" cy="677285"/>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8" name="Picture 27">
              <a:extLst>
                <a:ext uri="{FF2B5EF4-FFF2-40B4-BE49-F238E27FC236}">
                  <a16:creationId xmlns:a16="http://schemas.microsoft.com/office/drawing/2014/main" id="{9058446F-098A-4654-C0AA-C3E9C6962B15}"/>
                </a:ext>
              </a:extLst>
            </p:cNvPr>
            <p:cNvPicPr>
              <a:picLocks noChangeAspect="1"/>
            </p:cNvPicPr>
            <p:nvPr/>
          </p:nvPicPr>
          <p:blipFill>
            <a:blip r:embed="rId5"/>
            <a:stretch>
              <a:fillRect/>
            </a:stretch>
          </p:blipFill>
          <p:spPr>
            <a:xfrm>
              <a:off x="6074799" y="3701982"/>
              <a:ext cx="2989691" cy="2228025"/>
            </a:xfrm>
            <a:prstGeom prst="rect">
              <a:avLst/>
            </a:prstGeom>
          </p:spPr>
        </p:pic>
        <p:sp>
          <p:nvSpPr>
            <p:cNvPr id="29" name="Oval 28">
              <a:extLst>
                <a:ext uri="{FF2B5EF4-FFF2-40B4-BE49-F238E27FC236}">
                  <a16:creationId xmlns:a16="http://schemas.microsoft.com/office/drawing/2014/main" id="{29A7A060-D343-5FBC-4507-EC4BA59DEDB8}"/>
                </a:ext>
              </a:extLst>
            </p:cNvPr>
            <p:cNvSpPr/>
            <p:nvPr/>
          </p:nvSpPr>
          <p:spPr>
            <a:xfrm>
              <a:off x="6074799" y="4372767"/>
              <a:ext cx="983133" cy="584775"/>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0" name="Picture 29">
              <a:extLst>
                <a:ext uri="{FF2B5EF4-FFF2-40B4-BE49-F238E27FC236}">
                  <a16:creationId xmlns:a16="http://schemas.microsoft.com/office/drawing/2014/main" id="{19172555-D2AE-C136-6315-458C9744E6E0}"/>
                </a:ext>
              </a:extLst>
            </p:cNvPr>
            <p:cNvPicPr>
              <a:picLocks noChangeAspect="1"/>
            </p:cNvPicPr>
            <p:nvPr/>
          </p:nvPicPr>
          <p:blipFill>
            <a:blip r:embed="rId6"/>
            <a:stretch>
              <a:fillRect/>
            </a:stretch>
          </p:blipFill>
          <p:spPr>
            <a:xfrm>
              <a:off x="2191486" y="3917163"/>
              <a:ext cx="3753014" cy="485907"/>
            </a:xfrm>
            <a:prstGeom prst="rect">
              <a:avLst/>
            </a:prstGeom>
            <a:ln w="38100">
              <a:solidFill>
                <a:schemeClr val="tx2"/>
              </a:solidFill>
            </a:ln>
          </p:spPr>
        </p:pic>
      </p:grpSp>
    </p:spTree>
    <p:extLst>
      <p:ext uri="{BB962C8B-B14F-4D97-AF65-F5344CB8AC3E}">
        <p14:creationId xmlns:p14="http://schemas.microsoft.com/office/powerpoint/2010/main" val="60023090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E4F8-D4EA-0149-09E0-5547DDA50718}"/>
              </a:ext>
            </a:extLst>
          </p:cNvPr>
          <p:cNvSpPr>
            <a:spLocks noGrp="1"/>
          </p:cNvSpPr>
          <p:nvPr>
            <p:ph type="title"/>
          </p:nvPr>
        </p:nvSpPr>
        <p:spPr>
          <a:xfrm>
            <a:off x="23855" y="63614"/>
            <a:ext cx="9032681" cy="656177"/>
          </a:xfrm>
        </p:spPr>
        <p:txBody>
          <a:bodyPr>
            <a:noAutofit/>
          </a:bodyPr>
          <a:lstStyle/>
          <a:p>
            <a:r>
              <a:rPr lang="en-US" sz="3600"/>
              <a:t>Cross-List Across Department Example</a:t>
            </a:r>
          </a:p>
        </p:txBody>
      </p:sp>
      <p:cxnSp>
        <p:nvCxnSpPr>
          <p:cNvPr id="5" name="Straight Connector 4">
            <a:extLst>
              <a:ext uri="{FF2B5EF4-FFF2-40B4-BE49-F238E27FC236}">
                <a16:creationId xmlns:a16="http://schemas.microsoft.com/office/drawing/2014/main" id="{BBFB4136-CC26-9A22-BDF3-0069B6DBDFDA}"/>
              </a:ext>
            </a:extLst>
          </p:cNvPr>
          <p:cNvCxnSpPr>
            <a:cxnSpLocks/>
          </p:cNvCxnSpPr>
          <p:nvPr/>
        </p:nvCxnSpPr>
        <p:spPr>
          <a:xfrm>
            <a:off x="202759" y="1235232"/>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E571B560-58E3-83DC-1D47-007B601DCC1A}"/>
              </a:ext>
            </a:extLst>
          </p:cNvPr>
          <p:cNvSpPr txBox="1"/>
          <p:nvPr/>
        </p:nvSpPr>
        <p:spPr>
          <a:xfrm>
            <a:off x="23855" y="675865"/>
            <a:ext cx="9032681" cy="523220"/>
          </a:xfrm>
          <a:prstGeom prst="rect">
            <a:avLst/>
          </a:prstGeom>
          <a:noFill/>
        </p:spPr>
        <p:txBody>
          <a:bodyPr wrap="square" rtlCol="0">
            <a:spAutoFit/>
          </a:bodyPr>
          <a:lstStyle/>
          <a:p>
            <a:pPr algn="ctr"/>
            <a:r>
              <a:rPr lang="en-US" sz="1400"/>
              <a:t>In this case, English is providing the instructor, and they need to control the detail from their section. They are the parent. Communication and Art will need to find the English section and connect. They will be the child.</a:t>
            </a:r>
          </a:p>
        </p:txBody>
      </p:sp>
      <p:cxnSp>
        <p:nvCxnSpPr>
          <p:cNvPr id="8" name="Straight Connector 7">
            <a:extLst>
              <a:ext uri="{FF2B5EF4-FFF2-40B4-BE49-F238E27FC236}">
                <a16:creationId xmlns:a16="http://schemas.microsoft.com/office/drawing/2014/main" id="{1C74143C-FA82-04AD-DC3E-D1376C3D961A}"/>
              </a:ext>
            </a:extLst>
          </p:cNvPr>
          <p:cNvCxnSpPr>
            <a:cxnSpLocks/>
          </p:cNvCxnSpPr>
          <p:nvPr/>
        </p:nvCxnSpPr>
        <p:spPr>
          <a:xfrm>
            <a:off x="202759" y="1235232"/>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26FE1485-E684-F0A6-4AE8-5F0310B176D9}"/>
              </a:ext>
            </a:extLst>
          </p:cNvPr>
          <p:cNvSpPr txBox="1"/>
          <p:nvPr/>
        </p:nvSpPr>
        <p:spPr>
          <a:xfrm>
            <a:off x="23855" y="1370974"/>
            <a:ext cx="2321780" cy="4462760"/>
          </a:xfrm>
          <a:prstGeom prst="rect">
            <a:avLst/>
          </a:prstGeom>
          <a:noFill/>
        </p:spPr>
        <p:txBody>
          <a:bodyPr wrap="square" rtlCol="0">
            <a:spAutoFit/>
          </a:bodyPr>
          <a:lstStyle/>
          <a:p>
            <a:r>
              <a:rPr lang="en-US" sz="2400" b="1" dirty="0"/>
              <a:t>Step 2. </a:t>
            </a:r>
            <a:r>
              <a:rPr lang="en-US" sz="2000" dirty="0"/>
              <a:t>The only details you will control are the status, part of term, instructional method, instructor, room, meeting days &amp; times, and the cross-list max enrollment for all cross-listed sections from the </a:t>
            </a:r>
            <a:r>
              <a:rPr lang="en-US" sz="2000"/>
              <a:t>parent section</a:t>
            </a:r>
            <a:endParaRPr lang="en-US" sz="2400" dirty="0"/>
          </a:p>
        </p:txBody>
      </p:sp>
      <p:grpSp>
        <p:nvGrpSpPr>
          <p:cNvPr id="6" name="Group 5">
            <a:extLst>
              <a:ext uri="{FF2B5EF4-FFF2-40B4-BE49-F238E27FC236}">
                <a16:creationId xmlns:a16="http://schemas.microsoft.com/office/drawing/2014/main" id="{43C4A38B-44BB-784C-C59B-F6FEF5239277}"/>
              </a:ext>
            </a:extLst>
          </p:cNvPr>
          <p:cNvGrpSpPr/>
          <p:nvPr/>
        </p:nvGrpSpPr>
        <p:grpSpPr>
          <a:xfrm>
            <a:off x="2253122" y="1332042"/>
            <a:ext cx="6338261" cy="4540082"/>
            <a:chOff x="2253122" y="1332042"/>
            <a:chExt cx="6338261" cy="4540082"/>
          </a:xfrm>
        </p:grpSpPr>
        <p:pic>
          <p:nvPicPr>
            <p:cNvPr id="19" name="Picture 18">
              <a:extLst>
                <a:ext uri="{FF2B5EF4-FFF2-40B4-BE49-F238E27FC236}">
                  <a16:creationId xmlns:a16="http://schemas.microsoft.com/office/drawing/2014/main" id="{BBBA35B5-D8DB-DC23-DB89-A02F3F9297E9}"/>
                </a:ext>
              </a:extLst>
            </p:cNvPr>
            <p:cNvPicPr>
              <a:picLocks noChangeAspect="1"/>
            </p:cNvPicPr>
            <p:nvPr/>
          </p:nvPicPr>
          <p:blipFill>
            <a:blip r:embed="rId2"/>
            <a:stretch>
              <a:fillRect/>
            </a:stretch>
          </p:blipFill>
          <p:spPr>
            <a:xfrm>
              <a:off x="2253122" y="1332042"/>
              <a:ext cx="6338261" cy="4540082"/>
            </a:xfrm>
            <a:prstGeom prst="rect">
              <a:avLst/>
            </a:prstGeom>
          </p:spPr>
        </p:pic>
        <p:sp>
          <p:nvSpPr>
            <p:cNvPr id="3" name="Oval 2">
              <a:extLst>
                <a:ext uri="{FF2B5EF4-FFF2-40B4-BE49-F238E27FC236}">
                  <a16:creationId xmlns:a16="http://schemas.microsoft.com/office/drawing/2014/main" id="{96CC7CAE-8E81-A432-A641-B33CFFCC53A4}"/>
                </a:ext>
              </a:extLst>
            </p:cNvPr>
            <p:cNvSpPr/>
            <p:nvPr/>
          </p:nvSpPr>
          <p:spPr>
            <a:xfrm>
              <a:off x="4699221" y="1542554"/>
              <a:ext cx="3633746" cy="3792772"/>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F1F96166-25FD-64BB-A671-0FA3F843EA82}"/>
                </a:ext>
              </a:extLst>
            </p:cNvPr>
            <p:cNvSpPr/>
            <p:nvPr/>
          </p:nvSpPr>
          <p:spPr>
            <a:xfrm>
              <a:off x="2914493" y="3002379"/>
              <a:ext cx="933947" cy="337169"/>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4230686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E4F8-D4EA-0149-09E0-5547DDA50718}"/>
              </a:ext>
            </a:extLst>
          </p:cNvPr>
          <p:cNvSpPr>
            <a:spLocks noGrp="1"/>
          </p:cNvSpPr>
          <p:nvPr>
            <p:ph type="title"/>
          </p:nvPr>
        </p:nvSpPr>
        <p:spPr>
          <a:xfrm>
            <a:off x="23855" y="63614"/>
            <a:ext cx="9032681" cy="656177"/>
          </a:xfrm>
        </p:spPr>
        <p:txBody>
          <a:bodyPr>
            <a:noAutofit/>
          </a:bodyPr>
          <a:lstStyle/>
          <a:p>
            <a:r>
              <a:rPr lang="en-US" sz="3600"/>
              <a:t>Cross-List Across Department Example</a:t>
            </a:r>
          </a:p>
        </p:txBody>
      </p:sp>
      <p:cxnSp>
        <p:nvCxnSpPr>
          <p:cNvPr id="5" name="Straight Connector 4">
            <a:extLst>
              <a:ext uri="{FF2B5EF4-FFF2-40B4-BE49-F238E27FC236}">
                <a16:creationId xmlns:a16="http://schemas.microsoft.com/office/drawing/2014/main" id="{BBFB4136-CC26-9A22-BDF3-0069B6DBDFDA}"/>
              </a:ext>
            </a:extLst>
          </p:cNvPr>
          <p:cNvCxnSpPr>
            <a:cxnSpLocks/>
          </p:cNvCxnSpPr>
          <p:nvPr/>
        </p:nvCxnSpPr>
        <p:spPr>
          <a:xfrm>
            <a:off x="202759" y="1235232"/>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E571B560-58E3-83DC-1D47-007B601DCC1A}"/>
              </a:ext>
            </a:extLst>
          </p:cNvPr>
          <p:cNvSpPr txBox="1"/>
          <p:nvPr/>
        </p:nvSpPr>
        <p:spPr>
          <a:xfrm>
            <a:off x="23855" y="675865"/>
            <a:ext cx="9032681" cy="523220"/>
          </a:xfrm>
          <a:prstGeom prst="rect">
            <a:avLst/>
          </a:prstGeom>
          <a:noFill/>
        </p:spPr>
        <p:txBody>
          <a:bodyPr wrap="square" rtlCol="0">
            <a:spAutoFit/>
          </a:bodyPr>
          <a:lstStyle/>
          <a:p>
            <a:pPr algn="ctr"/>
            <a:r>
              <a:rPr lang="en-US" sz="1400"/>
              <a:t>In this case, English is providing the instructor, and they need to control the detail from their section. They are the parent. Communication and Art will need to find the English section and connect. They will be the child.</a:t>
            </a:r>
          </a:p>
        </p:txBody>
      </p:sp>
      <p:sp>
        <p:nvSpPr>
          <p:cNvPr id="8" name="TextBox 7">
            <a:extLst>
              <a:ext uri="{FF2B5EF4-FFF2-40B4-BE49-F238E27FC236}">
                <a16:creationId xmlns:a16="http://schemas.microsoft.com/office/drawing/2014/main" id="{7420BB21-25B6-18A8-4173-38554B6429D7}"/>
              </a:ext>
            </a:extLst>
          </p:cNvPr>
          <p:cNvSpPr txBox="1"/>
          <p:nvPr/>
        </p:nvSpPr>
        <p:spPr>
          <a:xfrm>
            <a:off x="202758" y="1300238"/>
            <a:ext cx="8738484" cy="861774"/>
          </a:xfrm>
          <a:prstGeom prst="rect">
            <a:avLst/>
          </a:prstGeom>
          <a:noFill/>
        </p:spPr>
        <p:txBody>
          <a:bodyPr wrap="square" rtlCol="0">
            <a:spAutoFit/>
          </a:bodyPr>
          <a:lstStyle/>
          <a:p>
            <a:pPr algn="ctr"/>
            <a:r>
              <a:rPr lang="en-US" b="1" dirty="0"/>
              <a:t>Step 3. </a:t>
            </a:r>
            <a:r>
              <a:rPr lang="en-US" sz="1600" dirty="0"/>
              <a:t>If you want to break the cross-list connection, each department needs to go into their own section to disconnect. This means you’ll go into the ART section as well as the CO section and click the red X seen below. </a:t>
            </a:r>
            <a:endParaRPr lang="en-US" dirty="0"/>
          </a:p>
        </p:txBody>
      </p:sp>
      <p:grpSp>
        <p:nvGrpSpPr>
          <p:cNvPr id="3" name="Group 2">
            <a:extLst>
              <a:ext uri="{FF2B5EF4-FFF2-40B4-BE49-F238E27FC236}">
                <a16:creationId xmlns:a16="http://schemas.microsoft.com/office/drawing/2014/main" id="{FD550C02-40CA-2C46-D3C5-BD129110EAC2}"/>
              </a:ext>
            </a:extLst>
          </p:cNvPr>
          <p:cNvGrpSpPr/>
          <p:nvPr/>
        </p:nvGrpSpPr>
        <p:grpSpPr>
          <a:xfrm>
            <a:off x="202758" y="2263165"/>
            <a:ext cx="8575484" cy="3427745"/>
            <a:chOff x="469365" y="2194707"/>
            <a:chExt cx="7800271" cy="2867989"/>
          </a:xfrm>
        </p:grpSpPr>
        <p:pic>
          <p:nvPicPr>
            <p:cNvPr id="11" name="Picture 10">
              <a:extLst>
                <a:ext uri="{FF2B5EF4-FFF2-40B4-BE49-F238E27FC236}">
                  <a16:creationId xmlns:a16="http://schemas.microsoft.com/office/drawing/2014/main" id="{20C052AF-3AF8-755A-6FCA-3A8E563B2291}"/>
                </a:ext>
              </a:extLst>
            </p:cNvPr>
            <p:cNvPicPr>
              <a:picLocks noChangeAspect="1"/>
            </p:cNvPicPr>
            <p:nvPr/>
          </p:nvPicPr>
          <p:blipFill>
            <a:blip r:embed="rId2"/>
            <a:stretch>
              <a:fillRect/>
            </a:stretch>
          </p:blipFill>
          <p:spPr>
            <a:xfrm>
              <a:off x="469365" y="2201769"/>
              <a:ext cx="3848431" cy="2852412"/>
            </a:xfrm>
            <a:prstGeom prst="rect">
              <a:avLst/>
            </a:prstGeom>
          </p:spPr>
        </p:pic>
        <p:sp>
          <p:nvSpPr>
            <p:cNvPr id="12" name="Oval 11">
              <a:extLst>
                <a:ext uri="{FF2B5EF4-FFF2-40B4-BE49-F238E27FC236}">
                  <a16:creationId xmlns:a16="http://schemas.microsoft.com/office/drawing/2014/main" id="{0104F444-1077-56D8-B387-72E4F6FD29B1}"/>
                </a:ext>
              </a:extLst>
            </p:cNvPr>
            <p:cNvSpPr/>
            <p:nvPr/>
          </p:nvSpPr>
          <p:spPr>
            <a:xfrm>
              <a:off x="1159540" y="3224644"/>
              <a:ext cx="267516" cy="289833"/>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664E8B2F-9A40-5C72-EE2D-BBE08C60FCA3}"/>
                </a:ext>
              </a:extLst>
            </p:cNvPr>
            <p:cNvPicPr>
              <a:picLocks noChangeAspect="1"/>
            </p:cNvPicPr>
            <p:nvPr/>
          </p:nvPicPr>
          <p:blipFill>
            <a:blip r:embed="rId3"/>
            <a:stretch>
              <a:fillRect/>
            </a:stretch>
          </p:blipFill>
          <p:spPr>
            <a:xfrm>
              <a:off x="4421205" y="2194707"/>
              <a:ext cx="3848431" cy="2867989"/>
            </a:xfrm>
            <a:prstGeom prst="rect">
              <a:avLst/>
            </a:prstGeom>
          </p:spPr>
        </p:pic>
        <p:sp>
          <p:nvSpPr>
            <p:cNvPr id="14" name="Oval 13">
              <a:extLst>
                <a:ext uri="{FF2B5EF4-FFF2-40B4-BE49-F238E27FC236}">
                  <a16:creationId xmlns:a16="http://schemas.microsoft.com/office/drawing/2014/main" id="{16DEA7D8-8A39-DB73-D1D2-77797357FED0}"/>
                </a:ext>
              </a:extLst>
            </p:cNvPr>
            <p:cNvSpPr/>
            <p:nvPr/>
          </p:nvSpPr>
          <p:spPr>
            <a:xfrm>
              <a:off x="5123896" y="3251289"/>
              <a:ext cx="267516" cy="289833"/>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64452768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FF6990-D47F-5B6F-894B-9C9A6E0546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A3CD3D-8D60-3BF1-D4C7-CA98E90808E3}"/>
              </a:ext>
            </a:extLst>
          </p:cNvPr>
          <p:cNvSpPr>
            <a:spLocks noGrp="1"/>
          </p:cNvSpPr>
          <p:nvPr>
            <p:ph type="title"/>
          </p:nvPr>
        </p:nvSpPr>
        <p:spPr>
          <a:xfrm>
            <a:off x="1" y="79516"/>
            <a:ext cx="9144000" cy="656177"/>
          </a:xfrm>
        </p:spPr>
        <p:txBody>
          <a:bodyPr>
            <a:noAutofit/>
          </a:bodyPr>
          <a:lstStyle/>
          <a:p>
            <a:r>
              <a:rPr lang="en-US" sz="4000" dirty="0"/>
              <a:t>Changes On Cross-Listed Sections</a:t>
            </a:r>
          </a:p>
        </p:txBody>
      </p:sp>
      <p:cxnSp>
        <p:nvCxnSpPr>
          <p:cNvPr id="5" name="Straight Connector 4">
            <a:extLst>
              <a:ext uri="{FF2B5EF4-FFF2-40B4-BE49-F238E27FC236}">
                <a16:creationId xmlns:a16="http://schemas.microsoft.com/office/drawing/2014/main" id="{6E1F0716-C18D-6481-6B10-9CF722382635}"/>
              </a:ext>
            </a:extLst>
          </p:cNvPr>
          <p:cNvCxnSpPr>
            <a:cxnSpLocks/>
          </p:cNvCxnSpPr>
          <p:nvPr/>
        </p:nvCxnSpPr>
        <p:spPr>
          <a:xfrm>
            <a:off x="218661" y="730522"/>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5FBC5096-FFFC-D384-3E09-B6803D685117}"/>
              </a:ext>
            </a:extLst>
          </p:cNvPr>
          <p:cNvSpPr txBox="1"/>
          <p:nvPr/>
        </p:nvSpPr>
        <p:spPr>
          <a:xfrm>
            <a:off x="6112863" y="1253299"/>
            <a:ext cx="3031137" cy="3970318"/>
          </a:xfrm>
          <a:prstGeom prst="rect">
            <a:avLst/>
          </a:prstGeom>
          <a:noFill/>
        </p:spPr>
        <p:txBody>
          <a:bodyPr wrap="square" rtlCol="0">
            <a:spAutoFit/>
          </a:bodyPr>
          <a:lstStyle/>
          <a:p>
            <a:pPr algn="ctr"/>
            <a:r>
              <a:rPr lang="en-US" sz="2800" dirty="0"/>
              <a:t>You cannot edit or cancel something that has it’s cross-listed section already in workflow. Note the banner @ the top.</a:t>
            </a:r>
          </a:p>
        </p:txBody>
      </p:sp>
      <p:grpSp>
        <p:nvGrpSpPr>
          <p:cNvPr id="15" name="Group 14">
            <a:extLst>
              <a:ext uri="{FF2B5EF4-FFF2-40B4-BE49-F238E27FC236}">
                <a16:creationId xmlns:a16="http://schemas.microsoft.com/office/drawing/2014/main" id="{87E3200D-E769-C2EE-57C1-720081A9D01A}"/>
              </a:ext>
            </a:extLst>
          </p:cNvPr>
          <p:cNvGrpSpPr/>
          <p:nvPr/>
        </p:nvGrpSpPr>
        <p:grpSpPr>
          <a:xfrm>
            <a:off x="84296" y="1013270"/>
            <a:ext cx="6028567" cy="4450376"/>
            <a:chOff x="84296" y="1387174"/>
            <a:chExt cx="6028567" cy="4450376"/>
          </a:xfrm>
        </p:grpSpPr>
        <p:pic>
          <p:nvPicPr>
            <p:cNvPr id="10" name="Picture 9">
              <a:extLst>
                <a:ext uri="{FF2B5EF4-FFF2-40B4-BE49-F238E27FC236}">
                  <a16:creationId xmlns:a16="http://schemas.microsoft.com/office/drawing/2014/main" id="{BF45CACA-87FB-51FE-DBA2-76A40976A62E}"/>
                </a:ext>
              </a:extLst>
            </p:cNvPr>
            <p:cNvPicPr>
              <a:picLocks noChangeAspect="1"/>
            </p:cNvPicPr>
            <p:nvPr/>
          </p:nvPicPr>
          <p:blipFill>
            <a:blip r:embed="rId3"/>
            <a:stretch>
              <a:fillRect/>
            </a:stretch>
          </p:blipFill>
          <p:spPr>
            <a:xfrm>
              <a:off x="84296" y="1387174"/>
              <a:ext cx="6028567" cy="4450376"/>
            </a:xfrm>
            <a:prstGeom prst="rect">
              <a:avLst/>
            </a:prstGeom>
          </p:spPr>
        </p:pic>
        <p:sp>
          <p:nvSpPr>
            <p:cNvPr id="12" name="Oval 11">
              <a:extLst>
                <a:ext uri="{FF2B5EF4-FFF2-40B4-BE49-F238E27FC236}">
                  <a16:creationId xmlns:a16="http://schemas.microsoft.com/office/drawing/2014/main" id="{5DD22F8B-75A9-24BD-ADCB-4050DBB799C7}"/>
                </a:ext>
              </a:extLst>
            </p:cNvPr>
            <p:cNvSpPr/>
            <p:nvPr/>
          </p:nvSpPr>
          <p:spPr>
            <a:xfrm>
              <a:off x="466987" y="1489178"/>
              <a:ext cx="5146633" cy="561494"/>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633623EF-6946-F6EB-9C4D-713A04988A84}"/>
                </a:ext>
              </a:extLst>
            </p:cNvPr>
            <p:cNvSpPr/>
            <p:nvPr/>
          </p:nvSpPr>
          <p:spPr>
            <a:xfrm>
              <a:off x="1224169" y="3269973"/>
              <a:ext cx="182880" cy="190831"/>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11154808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44B264-9364-F2FD-17EE-0CEC6000FC5B}"/>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EB89C151-5EAA-BD18-790B-13A9458D5AF9}"/>
              </a:ext>
            </a:extLst>
          </p:cNvPr>
          <p:cNvSpPr txBox="1">
            <a:spLocks/>
          </p:cNvSpPr>
          <p:nvPr/>
        </p:nvSpPr>
        <p:spPr>
          <a:xfrm>
            <a:off x="55659" y="0"/>
            <a:ext cx="9144000" cy="664909"/>
          </a:xfrm>
          <a:prstGeom prst="rect">
            <a:avLst/>
          </a:prstGeom>
        </p:spPr>
        <p:txBody>
          <a:bodyPr>
            <a:normAutofit fontScale="90000" lnSpcReduction="10000"/>
          </a:bodyPr>
          <a:lstStyle>
            <a:lvl1pPr algn="ctr" defTabSz="457200" rtl="0" eaLnBrk="1" latinLnBrk="0" hangingPunct="1">
              <a:spcBef>
                <a:spcPct val="0"/>
              </a:spcBef>
              <a:buNone/>
              <a:defRPr sz="4400" kern="1200">
                <a:solidFill>
                  <a:schemeClr val="tx2"/>
                </a:solidFill>
                <a:latin typeface="+mj-lt"/>
                <a:ea typeface="+mj-ea"/>
                <a:cs typeface="+mj-cs"/>
              </a:defRPr>
            </a:lvl1pPr>
          </a:lstStyle>
          <a:p>
            <a:r>
              <a:rPr lang="en-US" dirty="0"/>
              <a:t>Cross-Listed Sections Parent &amp; Child</a:t>
            </a:r>
            <a:endParaRPr lang="en-US" b="1" dirty="0"/>
          </a:p>
        </p:txBody>
      </p:sp>
      <p:cxnSp>
        <p:nvCxnSpPr>
          <p:cNvPr id="4" name="Straight Connector 3">
            <a:extLst>
              <a:ext uri="{FF2B5EF4-FFF2-40B4-BE49-F238E27FC236}">
                <a16:creationId xmlns:a16="http://schemas.microsoft.com/office/drawing/2014/main" id="{3EF63DA6-7AE8-255B-7DF7-749A43C84133}"/>
              </a:ext>
            </a:extLst>
          </p:cNvPr>
          <p:cNvCxnSpPr>
            <a:cxnSpLocks/>
          </p:cNvCxnSpPr>
          <p:nvPr/>
        </p:nvCxnSpPr>
        <p:spPr>
          <a:xfrm>
            <a:off x="202759" y="646838"/>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FDDF06C6-8FFF-87A5-A2D8-9B3F40F192D9}"/>
              </a:ext>
            </a:extLst>
          </p:cNvPr>
          <p:cNvSpPr txBox="1"/>
          <p:nvPr/>
        </p:nvSpPr>
        <p:spPr>
          <a:xfrm>
            <a:off x="202758" y="664909"/>
            <a:ext cx="8738483" cy="5293757"/>
          </a:xfrm>
          <a:prstGeom prst="rect">
            <a:avLst/>
          </a:prstGeom>
          <a:noFill/>
        </p:spPr>
        <p:txBody>
          <a:bodyPr wrap="square" rtlCol="0">
            <a:spAutoFit/>
          </a:bodyPr>
          <a:lstStyle/>
          <a:p>
            <a:pPr algn="ctr"/>
            <a:r>
              <a:rPr lang="en-US" sz="2800" b="1" dirty="0"/>
              <a:t>The parent &amp; child relationship with cross-listed sections may change when we roll the schedule from the previous year.</a:t>
            </a:r>
          </a:p>
          <a:p>
            <a:pPr algn="ctr"/>
            <a:endParaRPr lang="en-US" sz="1200" b="1" dirty="0"/>
          </a:p>
          <a:p>
            <a:pPr algn="ctr"/>
            <a:r>
              <a:rPr lang="en-US" sz="2200" dirty="0"/>
              <a:t>We’ve run into repeated issues with cross-listed courses (parent/child relationships) carrying over incorrectly when rolling the schedule forward. With help from </a:t>
            </a:r>
            <a:r>
              <a:rPr lang="en-US" sz="2200" dirty="0" err="1"/>
              <a:t>CourseLeaf</a:t>
            </a:r>
            <a:r>
              <a:rPr lang="en-US" sz="2200" dirty="0"/>
              <a:t>, we discovered this was largely due to instructors being listed on multiple faculty lists. </a:t>
            </a:r>
            <a:r>
              <a:rPr lang="en-US" sz="2200" b="1" dirty="0"/>
              <a:t>The home department of the instructor is used to determine who is the parent of the cross listing when the schedule rolls to the next term, but only when exactly one section within the group matches the home department. </a:t>
            </a:r>
            <a:r>
              <a:rPr lang="en-US" sz="2200" dirty="0"/>
              <a:t>Example: EN 4403, there are two sections in this group that match the home department (EN 4403 and EN 6403), so CLSS falls back to selecting the parent purely by alphabetical order because there isn’t just one EN section.</a:t>
            </a:r>
          </a:p>
        </p:txBody>
      </p:sp>
    </p:spTree>
    <p:extLst>
      <p:ext uri="{BB962C8B-B14F-4D97-AF65-F5344CB8AC3E}">
        <p14:creationId xmlns:p14="http://schemas.microsoft.com/office/powerpoint/2010/main" val="250763210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D7444A-A50D-138F-1238-AA967AF121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54D903-C49E-4F0D-067B-0AB8E82A665F}"/>
              </a:ext>
            </a:extLst>
          </p:cNvPr>
          <p:cNvSpPr>
            <a:spLocks noGrp="1"/>
          </p:cNvSpPr>
          <p:nvPr>
            <p:ph type="title"/>
          </p:nvPr>
        </p:nvSpPr>
        <p:spPr>
          <a:xfrm>
            <a:off x="0" y="21269"/>
            <a:ext cx="9144000" cy="656177"/>
          </a:xfrm>
        </p:spPr>
        <p:txBody>
          <a:bodyPr>
            <a:noAutofit/>
          </a:bodyPr>
          <a:lstStyle/>
          <a:p>
            <a:r>
              <a:rPr lang="en-US" sz="4800" dirty="0"/>
              <a:t>Unsupported Cross-Listings</a:t>
            </a:r>
          </a:p>
        </p:txBody>
      </p:sp>
      <p:cxnSp>
        <p:nvCxnSpPr>
          <p:cNvPr id="5" name="Straight Connector 4">
            <a:extLst>
              <a:ext uri="{FF2B5EF4-FFF2-40B4-BE49-F238E27FC236}">
                <a16:creationId xmlns:a16="http://schemas.microsoft.com/office/drawing/2014/main" id="{0D411736-7D8E-97C6-2706-DFDCBEA48775}"/>
              </a:ext>
            </a:extLst>
          </p:cNvPr>
          <p:cNvCxnSpPr>
            <a:cxnSpLocks/>
          </p:cNvCxnSpPr>
          <p:nvPr/>
        </p:nvCxnSpPr>
        <p:spPr>
          <a:xfrm>
            <a:off x="202758" y="762326"/>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32CA2D4C-9005-5E5B-720E-6E37D2EF712A}"/>
              </a:ext>
            </a:extLst>
          </p:cNvPr>
          <p:cNvSpPr txBox="1"/>
          <p:nvPr/>
        </p:nvSpPr>
        <p:spPr>
          <a:xfrm>
            <a:off x="6114962" y="873645"/>
            <a:ext cx="3021785" cy="4862870"/>
          </a:xfrm>
          <a:prstGeom prst="rect">
            <a:avLst/>
          </a:prstGeom>
          <a:noFill/>
        </p:spPr>
        <p:txBody>
          <a:bodyPr wrap="square" rtlCol="0">
            <a:spAutoFit/>
          </a:bodyPr>
          <a:lstStyle/>
          <a:p>
            <a:pPr algn="ctr"/>
            <a:r>
              <a:rPr lang="en-US" sz="1550" dirty="0"/>
              <a:t>Because cross-listed sections are defined as sections that share the </a:t>
            </a:r>
            <a:r>
              <a:rPr lang="en-US" sz="1550" u="sng" dirty="0"/>
              <a:t>same status</a:t>
            </a:r>
            <a:r>
              <a:rPr lang="en-US" sz="1550" dirty="0"/>
              <a:t>, meet at the </a:t>
            </a:r>
            <a:r>
              <a:rPr lang="en-US" sz="1550" u="sng" dirty="0"/>
              <a:t>same time</a:t>
            </a:r>
            <a:r>
              <a:rPr lang="en-US" sz="1550" dirty="0"/>
              <a:t>, have the </a:t>
            </a:r>
            <a:r>
              <a:rPr lang="en-US" sz="1550" u="sng" dirty="0"/>
              <a:t>same instructor</a:t>
            </a:r>
            <a:r>
              <a:rPr lang="en-US" sz="1550" dirty="0"/>
              <a:t>, and are held in the </a:t>
            </a:r>
            <a:r>
              <a:rPr lang="en-US" sz="1550" u="sng" dirty="0"/>
              <a:t>same room</a:t>
            </a:r>
            <a:r>
              <a:rPr lang="en-US" sz="1550" dirty="0"/>
              <a:t>, any sections that do not meet all of these criteria will no longer be supported. If that happens, you’ll need to contact the Registrar’s Office to have the changes made in Banner. It’s important to keep all cross-listed sections fully aligned—any differences can make them unsupported, which then prevents editing in CLSS. If you need to change something for one section but not the other, it’s best to disconnect the cross-listing beforehand.</a:t>
            </a:r>
          </a:p>
        </p:txBody>
      </p:sp>
      <p:grpSp>
        <p:nvGrpSpPr>
          <p:cNvPr id="6" name="Group 5">
            <a:extLst>
              <a:ext uri="{FF2B5EF4-FFF2-40B4-BE49-F238E27FC236}">
                <a16:creationId xmlns:a16="http://schemas.microsoft.com/office/drawing/2014/main" id="{DF572091-C39A-7290-B459-0B3FD4927826}"/>
              </a:ext>
            </a:extLst>
          </p:cNvPr>
          <p:cNvGrpSpPr/>
          <p:nvPr/>
        </p:nvGrpSpPr>
        <p:grpSpPr>
          <a:xfrm>
            <a:off x="7253" y="921353"/>
            <a:ext cx="6139105" cy="4644560"/>
            <a:chOff x="7253" y="921352"/>
            <a:chExt cx="6655940" cy="4788877"/>
          </a:xfrm>
        </p:grpSpPr>
        <p:pic>
          <p:nvPicPr>
            <p:cNvPr id="4" name="Picture 3">
              <a:extLst>
                <a:ext uri="{FF2B5EF4-FFF2-40B4-BE49-F238E27FC236}">
                  <a16:creationId xmlns:a16="http://schemas.microsoft.com/office/drawing/2014/main" id="{41605A1E-7645-6D77-7D77-779C78F6A889}"/>
                </a:ext>
              </a:extLst>
            </p:cNvPr>
            <p:cNvPicPr>
              <a:picLocks noChangeAspect="1"/>
            </p:cNvPicPr>
            <p:nvPr/>
          </p:nvPicPr>
          <p:blipFill>
            <a:blip r:embed="rId3"/>
            <a:stretch>
              <a:fillRect/>
            </a:stretch>
          </p:blipFill>
          <p:spPr>
            <a:xfrm>
              <a:off x="123245" y="1059303"/>
              <a:ext cx="6389917" cy="4650926"/>
            </a:xfrm>
            <a:prstGeom prst="rect">
              <a:avLst/>
            </a:prstGeom>
          </p:spPr>
        </p:pic>
        <p:sp>
          <p:nvSpPr>
            <p:cNvPr id="3" name="Oval 2">
              <a:extLst>
                <a:ext uri="{FF2B5EF4-FFF2-40B4-BE49-F238E27FC236}">
                  <a16:creationId xmlns:a16="http://schemas.microsoft.com/office/drawing/2014/main" id="{A3BA2151-C51B-6A94-AC4C-E3D3AE36E244}"/>
                </a:ext>
              </a:extLst>
            </p:cNvPr>
            <p:cNvSpPr/>
            <p:nvPr/>
          </p:nvSpPr>
          <p:spPr>
            <a:xfrm>
              <a:off x="7253" y="921352"/>
              <a:ext cx="6655940" cy="454100"/>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60905368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2643FE-438E-120E-02C4-7C97517A4D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94D0D3-1978-DEFF-0D13-607718951233}"/>
              </a:ext>
            </a:extLst>
          </p:cNvPr>
          <p:cNvSpPr>
            <a:spLocks noGrp="1"/>
          </p:cNvSpPr>
          <p:nvPr>
            <p:ph type="title"/>
          </p:nvPr>
        </p:nvSpPr>
        <p:spPr>
          <a:xfrm>
            <a:off x="510269" y="1999757"/>
            <a:ext cx="8123462" cy="1143000"/>
          </a:xfrm>
        </p:spPr>
        <p:txBody>
          <a:bodyPr>
            <a:normAutofit fontScale="90000"/>
          </a:bodyPr>
          <a:lstStyle/>
          <a:p>
            <a:r>
              <a:rPr lang="en-US" dirty="0"/>
              <a:t>Cross-List Maximum Enrollment</a:t>
            </a:r>
            <a:endParaRPr lang="en-US" i="1" dirty="0"/>
          </a:p>
        </p:txBody>
      </p:sp>
      <p:cxnSp>
        <p:nvCxnSpPr>
          <p:cNvPr id="6" name="Straight Connector 5">
            <a:extLst>
              <a:ext uri="{FF2B5EF4-FFF2-40B4-BE49-F238E27FC236}">
                <a16:creationId xmlns:a16="http://schemas.microsoft.com/office/drawing/2014/main" id="{E220649E-00F5-B95E-3E7A-3F5A07B74380}"/>
              </a:ext>
            </a:extLst>
          </p:cNvPr>
          <p:cNvCxnSpPr>
            <a:cxnSpLocks/>
          </p:cNvCxnSpPr>
          <p:nvPr/>
        </p:nvCxnSpPr>
        <p:spPr>
          <a:xfrm>
            <a:off x="202759" y="2975780"/>
            <a:ext cx="8738483"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8629698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529DB0-2183-C262-C92B-7A0BB49F02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CBF176-04B3-E426-032E-8883671A9C2C}"/>
              </a:ext>
            </a:extLst>
          </p:cNvPr>
          <p:cNvSpPr>
            <a:spLocks noGrp="1"/>
          </p:cNvSpPr>
          <p:nvPr>
            <p:ph type="title"/>
          </p:nvPr>
        </p:nvSpPr>
        <p:spPr>
          <a:xfrm>
            <a:off x="23854" y="-16502"/>
            <a:ext cx="9143999" cy="656177"/>
          </a:xfrm>
        </p:spPr>
        <p:txBody>
          <a:bodyPr>
            <a:noAutofit/>
          </a:bodyPr>
          <a:lstStyle/>
          <a:p>
            <a:r>
              <a:rPr lang="en-US" sz="3200" dirty="0"/>
              <a:t>How Cross List Maximum Enrollment Works</a:t>
            </a:r>
          </a:p>
        </p:txBody>
      </p:sp>
      <p:cxnSp>
        <p:nvCxnSpPr>
          <p:cNvPr id="5" name="Straight Connector 4">
            <a:extLst>
              <a:ext uri="{FF2B5EF4-FFF2-40B4-BE49-F238E27FC236}">
                <a16:creationId xmlns:a16="http://schemas.microsoft.com/office/drawing/2014/main" id="{229ABBC6-9248-2116-DABC-1B7D9DCD7688}"/>
              </a:ext>
            </a:extLst>
          </p:cNvPr>
          <p:cNvCxnSpPr>
            <a:cxnSpLocks/>
          </p:cNvCxnSpPr>
          <p:nvPr/>
        </p:nvCxnSpPr>
        <p:spPr>
          <a:xfrm>
            <a:off x="202758" y="547342"/>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47B0E93-3362-AE45-30BA-42D135C6423D}"/>
              </a:ext>
            </a:extLst>
          </p:cNvPr>
          <p:cNvSpPr txBox="1"/>
          <p:nvPr/>
        </p:nvSpPr>
        <p:spPr>
          <a:xfrm>
            <a:off x="23854" y="507587"/>
            <a:ext cx="9096292" cy="5632311"/>
          </a:xfrm>
          <a:prstGeom prst="rect">
            <a:avLst/>
          </a:prstGeom>
          <a:noFill/>
        </p:spPr>
        <p:txBody>
          <a:bodyPr wrap="square" rtlCol="0">
            <a:spAutoFit/>
          </a:bodyPr>
          <a:lstStyle/>
          <a:p>
            <a:r>
              <a:rPr lang="en-US" sz="2000" dirty="0"/>
              <a:t>When courses are cross-listed in CLSS or Banner, they share a </a:t>
            </a:r>
            <a:r>
              <a:rPr lang="en-US" sz="2000" b="1" dirty="0"/>
              <a:t>combined (cross-list) maximum enrollment</a:t>
            </a:r>
            <a:r>
              <a:rPr lang="en-US" sz="2000" dirty="0"/>
              <a:t> in addition to their individual section capacities.</a:t>
            </a:r>
          </a:p>
          <a:p>
            <a:r>
              <a:rPr lang="en-US" sz="2000" dirty="0"/>
              <a:t>Each individual section has its </a:t>
            </a:r>
            <a:r>
              <a:rPr lang="en-US" sz="2000" b="1" dirty="0"/>
              <a:t>own maximum enrollment</a:t>
            </a:r>
            <a:r>
              <a:rPr lang="en-US" sz="2000" dirty="0"/>
              <a:t>, which limits how many students can register for that specific section.</a:t>
            </a:r>
          </a:p>
          <a:p>
            <a:r>
              <a:rPr lang="en-US" sz="2000" dirty="0"/>
              <a:t>The </a:t>
            </a:r>
            <a:r>
              <a:rPr lang="en-US" sz="2000" b="1" dirty="0"/>
              <a:t>cross-list maximum</a:t>
            </a:r>
            <a:r>
              <a:rPr lang="en-US" sz="2000" dirty="0"/>
              <a:t> sets the </a:t>
            </a:r>
            <a:r>
              <a:rPr lang="en-US" sz="2000" b="1" dirty="0"/>
              <a:t>total number of students</a:t>
            </a:r>
            <a:r>
              <a:rPr lang="en-US" sz="2000" dirty="0"/>
              <a:t> allowed to enroll </a:t>
            </a:r>
            <a:r>
              <a:rPr lang="en-US" sz="2000" b="1" dirty="0"/>
              <a:t>across all sections</a:t>
            </a:r>
            <a:r>
              <a:rPr lang="en-US" sz="2000" dirty="0"/>
              <a:t> in the cross-list group.</a:t>
            </a:r>
          </a:p>
          <a:p>
            <a:endParaRPr lang="en-US" sz="1000" dirty="0"/>
          </a:p>
          <a:p>
            <a:r>
              <a:rPr lang="en-US" dirty="0"/>
              <a:t>For example:</a:t>
            </a:r>
          </a:p>
          <a:p>
            <a:r>
              <a:rPr lang="en-US" dirty="0"/>
              <a:t>PSY 4223-01 has a max of 60</a:t>
            </a:r>
          </a:p>
          <a:p>
            <a:r>
              <a:rPr lang="en-US" dirty="0"/>
              <a:t>PSY 6223-01 has a max of 5</a:t>
            </a:r>
          </a:p>
          <a:p>
            <a:r>
              <a:rPr lang="en-US" dirty="0"/>
              <a:t>The cross-list max is set at 60</a:t>
            </a:r>
          </a:p>
          <a:p>
            <a:endParaRPr lang="en-US" sz="1000" dirty="0"/>
          </a:p>
          <a:p>
            <a:r>
              <a:rPr lang="en-US" sz="2000" dirty="0"/>
              <a:t>Even though the individual sections total 65 seats combined, only </a:t>
            </a:r>
            <a:r>
              <a:rPr lang="en-US" sz="2000" b="1" dirty="0"/>
              <a:t>60 students total</a:t>
            </a:r>
            <a:r>
              <a:rPr lang="en-US" sz="2000" dirty="0"/>
              <a:t> can enroll between both sections. Once that shared limit is reached, registration will close for all sections in the cross-list, regardless of whether one section still shows open seats.</a:t>
            </a:r>
          </a:p>
          <a:p>
            <a:r>
              <a:rPr lang="en-US" sz="2000" dirty="0"/>
              <a:t>This setup helps control overall class size while still allowing departments to manage section-level enrollments independently.</a:t>
            </a:r>
          </a:p>
        </p:txBody>
      </p:sp>
    </p:spTree>
    <p:extLst>
      <p:ext uri="{BB962C8B-B14F-4D97-AF65-F5344CB8AC3E}">
        <p14:creationId xmlns:p14="http://schemas.microsoft.com/office/powerpoint/2010/main" val="260957717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A7F96E-9B87-0575-95F8-1C01461155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AEC606-08B2-1322-1EB9-637441BE7495}"/>
              </a:ext>
            </a:extLst>
          </p:cNvPr>
          <p:cNvSpPr>
            <a:spLocks noGrp="1"/>
          </p:cNvSpPr>
          <p:nvPr>
            <p:ph type="title"/>
          </p:nvPr>
        </p:nvSpPr>
        <p:spPr>
          <a:xfrm>
            <a:off x="55659" y="0"/>
            <a:ext cx="9032681" cy="656177"/>
          </a:xfrm>
        </p:spPr>
        <p:txBody>
          <a:bodyPr>
            <a:noAutofit/>
          </a:bodyPr>
          <a:lstStyle/>
          <a:p>
            <a:r>
              <a:rPr lang="en-US" sz="3600" dirty="0"/>
              <a:t>Section Capacity vs. Cross List Capacity</a:t>
            </a:r>
          </a:p>
        </p:txBody>
      </p:sp>
      <p:cxnSp>
        <p:nvCxnSpPr>
          <p:cNvPr id="5" name="Straight Connector 4">
            <a:extLst>
              <a:ext uri="{FF2B5EF4-FFF2-40B4-BE49-F238E27FC236}">
                <a16:creationId xmlns:a16="http://schemas.microsoft.com/office/drawing/2014/main" id="{351B7605-F744-472E-FBF6-D60CFEC835B0}"/>
              </a:ext>
            </a:extLst>
          </p:cNvPr>
          <p:cNvCxnSpPr>
            <a:cxnSpLocks/>
          </p:cNvCxnSpPr>
          <p:nvPr/>
        </p:nvCxnSpPr>
        <p:spPr>
          <a:xfrm>
            <a:off x="202760" y="631023"/>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987ED9F2-40EC-46DC-3603-B94C009E96CC}"/>
              </a:ext>
            </a:extLst>
          </p:cNvPr>
          <p:cNvSpPr txBox="1"/>
          <p:nvPr/>
        </p:nvSpPr>
        <p:spPr>
          <a:xfrm>
            <a:off x="0" y="599003"/>
            <a:ext cx="9144000" cy="1554272"/>
          </a:xfrm>
          <a:prstGeom prst="rect">
            <a:avLst/>
          </a:prstGeom>
          <a:noFill/>
        </p:spPr>
        <p:txBody>
          <a:bodyPr wrap="square" rtlCol="0">
            <a:spAutoFit/>
          </a:bodyPr>
          <a:lstStyle/>
          <a:p>
            <a:pPr algn="ctr"/>
            <a:r>
              <a:rPr lang="en-US" sz="1900" dirty="0"/>
              <a:t>Here is a visualization of the example on the previous slide. Only 60 students total can register across both sections. This means if 60 undergraduates enroll in 4223, no graduate students can register for 6223, since the cross-list maximum enrollment — the total allowed across all linked sections — is 60. To allow each section to reach its individual capacity, the cross-list maximum should have been set to 65.</a:t>
            </a:r>
            <a:endParaRPr lang="en-US" sz="1900" b="1" dirty="0"/>
          </a:p>
        </p:txBody>
      </p:sp>
      <p:grpSp>
        <p:nvGrpSpPr>
          <p:cNvPr id="4" name="Group 3">
            <a:extLst>
              <a:ext uri="{FF2B5EF4-FFF2-40B4-BE49-F238E27FC236}">
                <a16:creationId xmlns:a16="http://schemas.microsoft.com/office/drawing/2014/main" id="{009F1375-7155-3647-8E7D-8B9417349C4A}"/>
              </a:ext>
            </a:extLst>
          </p:cNvPr>
          <p:cNvGrpSpPr/>
          <p:nvPr/>
        </p:nvGrpSpPr>
        <p:grpSpPr>
          <a:xfrm>
            <a:off x="865581" y="2153275"/>
            <a:ext cx="7412837" cy="3762494"/>
            <a:chOff x="1084888" y="2375913"/>
            <a:chExt cx="7112905" cy="3500100"/>
          </a:xfrm>
        </p:grpSpPr>
        <p:pic>
          <p:nvPicPr>
            <p:cNvPr id="7" name="Picture 6">
              <a:extLst>
                <a:ext uri="{FF2B5EF4-FFF2-40B4-BE49-F238E27FC236}">
                  <a16:creationId xmlns:a16="http://schemas.microsoft.com/office/drawing/2014/main" id="{B4CD8A71-DA62-DBC4-98BC-D4E660D457CE}"/>
                </a:ext>
              </a:extLst>
            </p:cNvPr>
            <p:cNvPicPr>
              <a:picLocks noChangeAspect="1"/>
            </p:cNvPicPr>
            <p:nvPr/>
          </p:nvPicPr>
          <p:blipFill>
            <a:blip r:embed="rId2"/>
            <a:stretch>
              <a:fillRect/>
            </a:stretch>
          </p:blipFill>
          <p:spPr>
            <a:xfrm>
              <a:off x="1084888" y="2375913"/>
              <a:ext cx="7112905" cy="3500100"/>
            </a:xfrm>
            <a:prstGeom prst="rect">
              <a:avLst/>
            </a:prstGeom>
          </p:spPr>
        </p:pic>
        <p:sp>
          <p:nvSpPr>
            <p:cNvPr id="9" name="Oval 8">
              <a:extLst>
                <a:ext uri="{FF2B5EF4-FFF2-40B4-BE49-F238E27FC236}">
                  <a16:creationId xmlns:a16="http://schemas.microsoft.com/office/drawing/2014/main" id="{2623E02B-8DBF-A6FB-44B5-33D241A84068}"/>
                </a:ext>
              </a:extLst>
            </p:cNvPr>
            <p:cNvSpPr/>
            <p:nvPr/>
          </p:nvSpPr>
          <p:spPr>
            <a:xfrm>
              <a:off x="2512612" y="4662118"/>
              <a:ext cx="2910241" cy="284921"/>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19FE90DC-6669-3247-DEC3-BCE5B9AE97C2}"/>
                </a:ext>
              </a:extLst>
            </p:cNvPr>
            <p:cNvSpPr/>
            <p:nvPr/>
          </p:nvSpPr>
          <p:spPr>
            <a:xfrm>
              <a:off x="4770783" y="3951799"/>
              <a:ext cx="763325" cy="1131738"/>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925348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0269" y="-1759"/>
            <a:ext cx="8123462" cy="901780"/>
          </a:xfrm>
        </p:spPr>
        <p:txBody>
          <a:bodyPr>
            <a:normAutofit/>
          </a:bodyPr>
          <a:lstStyle/>
          <a:p>
            <a:r>
              <a:rPr lang="en-US"/>
              <a:t>CLSS Phases</a:t>
            </a:r>
          </a:p>
        </p:txBody>
      </p:sp>
      <p:sp>
        <p:nvSpPr>
          <p:cNvPr id="4" name="Right Arrow 3"/>
          <p:cNvSpPr/>
          <p:nvPr/>
        </p:nvSpPr>
        <p:spPr>
          <a:xfrm>
            <a:off x="4741798" y="974561"/>
            <a:ext cx="1973038" cy="1117152"/>
          </a:xfrm>
          <a:prstGeom prst="rightArrow">
            <a:avLst/>
          </a:prstGeom>
          <a:solidFill>
            <a:srgbClr val="410611"/>
          </a:solidFill>
          <a:ln w="38100">
            <a:solidFill>
              <a:schemeClr val="bg1">
                <a:lumMod val="6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bg1"/>
                </a:solidFill>
              </a:rPr>
              <a:t>Publish</a:t>
            </a:r>
          </a:p>
        </p:txBody>
      </p:sp>
      <p:sp>
        <p:nvSpPr>
          <p:cNvPr id="6" name="Right Arrow 5"/>
          <p:cNvSpPr/>
          <p:nvPr/>
        </p:nvSpPr>
        <p:spPr>
          <a:xfrm>
            <a:off x="6066503" y="3185726"/>
            <a:ext cx="1439364" cy="1022480"/>
          </a:xfrm>
          <a:prstGeom prst="rightArrow">
            <a:avLst/>
          </a:prstGeom>
          <a:solidFill>
            <a:srgbClr val="410611"/>
          </a:solidFill>
          <a:ln w="38100">
            <a:solidFill>
              <a:schemeClr val="bg1">
                <a:lumMod val="65000"/>
              </a:schemeClr>
            </a:solidFill>
          </a:ln>
          <a:effectLst/>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000" b="1" dirty="0">
                <a:solidFill>
                  <a:schemeClr val="bg1"/>
                </a:solidFill>
              </a:rPr>
              <a:t>Locked</a:t>
            </a:r>
          </a:p>
        </p:txBody>
      </p:sp>
      <p:sp>
        <p:nvSpPr>
          <p:cNvPr id="10" name="Right Arrow 9"/>
          <p:cNvSpPr/>
          <p:nvPr/>
        </p:nvSpPr>
        <p:spPr>
          <a:xfrm>
            <a:off x="7530915" y="3185726"/>
            <a:ext cx="1439364" cy="1022480"/>
          </a:xfrm>
          <a:prstGeom prst="rightArrow">
            <a:avLst/>
          </a:prstGeom>
          <a:solidFill>
            <a:srgbClr val="410611"/>
          </a:solidFill>
          <a:ln w="38100">
            <a:solidFill>
              <a:schemeClr val="bg1">
                <a:lumMod val="65000"/>
              </a:schemeClr>
            </a:solidFill>
          </a:ln>
          <a:effectLst/>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000" b="1" dirty="0">
                <a:solidFill>
                  <a:schemeClr val="bg1"/>
                </a:solidFill>
              </a:rPr>
              <a:t>Archive</a:t>
            </a:r>
          </a:p>
        </p:txBody>
      </p:sp>
      <p:sp>
        <p:nvSpPr>
          <p:cNvPr id="11" name="Right Arrow 10"/>
          <p:cNvSpPr/>
          <p:nvPr/>
        </p:nvSpPr>
        <p:spPr>
          <a:xfrm>
            <a:off x="36220" y="3219459"/>
            <a:ext cx="1910571" cy="988747"/>
          </a:xfrm>
          <a:prstGeom prst="rightArrow">
            <a:avLst/>
          </a:prstGeom>
          <a:solidFill>
            <a:srgbClr val="410611"/>
          </a:solidFill>
          <a:ln w="38100">
            <a:solidFill>
              <a:schemeClr val="bg1">
                <a:lumMod val="6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rPr>
              <a:t>Registration</a:t>
            </a:r>
          </a:p>
        </p:txBody>
      </p:sp>
      <p:sp>
        <p:nvSpPr>
          <p:cNvPr id="9" name="Right Arrow 8">
            <a:extLst>
              <a:ext uri="{FF2B5EF4-FFF2-40B4-BE49-F238E27FC236}">
                <a16:creationId xmlns:a16="http://schemas.microsoft.com/office/drawing/2014/main" id="{3795FA1E-3272-B045-9271-511EB54F9FAB}"/>
              </a:ext>
            </a:extLst>
          </p:cNvPr>
          <p:cNvSpPr/>
          <p:nvPr/>
        </p:nvSpPr>
        <p:spPr>
          <a:xfrm>
            <a:off x="56708" y="1052946"/>
            <a:ext cx="2381692" cy="1038767"/>
          </a:xfrm>
          <a:prstGeom prst="rightArrow">
            <a:avLst/>
          </a:prstGeom>
          <a:solidFill>
            <a:srgbClr val="410611"/>
          </a:solidFill>
          <a:ln w="38100">
            <a:solidFill>
              <a:schemeClr val="bg1">
                <a:lumMod val="6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bg1"/>
                </a:solidFill>
              </a:rPr>
              <a:t>Schedule Build</a:t>
            </a:r>
          </a:p>
        </p:txBody>
      </p:sp>
      <p:sp>
        <p:nvSpPr>
          <p:cNvPr id="7" name="Right Arrow 6">
            <a:extLst>
              <a:ext uri="{FF2B5EF4-FFF2-40B4-BE49-F238E27FC236}">
                <a16:creationId xmlns:a16="http://schemas.microsoft.com/office/drawing/2014/main" id="{62F2AF30-B2E4-8F25-D3AE-3B11635FED4E}"/>
              </a:ext>
            </a:extLst>
          </p:cNvPr>
          <p:cNvSpPr/>
          <p:nvPr/>
        </p:nvSpPr>
        <p:spPr>
          <a:xfrm>
            <a:off x="2519183" y="974560"/>
            <a:ext cx="2073602" cy="1107893"/>
          </a:xfrm>
          <a:prstGeom prst="rightArrow">
            <a:avLst/>
          </a:prstGeom>
          <a:solidFill>
            <a:srgbClr val="410611"/>
          </a:solidFill>
          <a:ln w="38100">
            <a:solidFill>
              <a:schemeClr val="bg1">
                <a:lumMod val="6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bg1"/>
                </a:solidFill>
              </a:rPr>
              <a:t>Proof</a:t>
            </a:r>
          </a:p>
        </p:txBody>
      </p:sp>
      <p:sp>
        <p:nvSpPr>
          <p:cNvPr id="8" name="Right Arrow 7">
            <a:extLst>
              <a:ext uri="{FF2B5EF4-FFF2-40B4-BE49-F238E27FC236}">
                <a16:creationId xmlns:a16="http://schemas.microsoft.com/office/drawing/2014/main" id="{8050B815-BA30-E917-1E99-E68F8DFC4618}"/>
              </a:ext>
            </a:extLst>
          </p:cNvPr>
          <p:cNvSpPr/>
          <p:nvPr/>
        </p:nvSpPr>
        <p:spPr>
          <a:xfrm>
            <a:off x="4132112" y="3205519"/>
            <a:ext cx="1909343" cy="1016625"/>
          </a:xfrm>
          <a:prstGeom prst="rightArrow">
            <a:avLst/>
          </a:prstGeom>
          <a:solidFill>
            <a:srgbClr val="410611"/>
          </a:solidFill>
          <a:ln w="38100">
            <a:solidFill>
              <a:schemeClr val="bg1">
                <a:lumMod val="6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rPr>
              <a:t>Active Term</a:t>
            </a:r>
          </a:p>
        </p:txBody>
      </p:sp>
      <p:cxnSp>
        <p:nvCxnSpPr>
          <p:cNvPr id="12" name="Straight Connector 11">
            <a:extLst>
              <a:ext uri="{FF2B5EF4-FFF2-40B4-BE49-F238E27FC236}">
                <a16:creationId xmlns:a16="http://schemas.microsoft.com/office/drawing/2014/main" id="{B0608C2B-B744-AE1C-F9E6-547BBC56B795}"/>
              </a:ext>
            </a:extLst>
          </p:cNvPr>
          <p:cNvCxnSpPr>
            <a:cxnSpLocks/>
          </p:cNvCxnSpPr>
          <p:nvPr/>
        </p:nvCxnSpPr>
        <p:spPr>
          <a:xfrm>
            <a:off x="202759" y="782429"/>
            <a:ext cx="8654914" cy="0"/>
          </a:xfrm>
          <a:prstGeom prst="line">
            <a:avLst/>
          </a:prstGeom>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65719FA1-46E4-001A-7666-3C218B35F9A1}"/>
              </a:ext>
            </a:extLst>
          </p:cNvPr>
          <p:cNvSpPr txBox="1"/>
          <p:nvPr/>
        </p:nvSpPr>
        <p:spPr>
          <a:xfrm>
            <a:off x="3836717" y="2495303"/>
            <a:ext cx="1470566" cy="523220"/>
          </a:xfrm>
          <a:prstGeom prst="rect">
            <a:avLst/>
          </a:prstGeom>
          <a:noFill/>
        </p:spPr>
        <p:txBody>
          <a:bodyPr wrap="square" rtlCol="0">
            <a:spAutoFit/>
          </a:bodyPr>
          <a:lstStyle/>
          <a:p>
            <a:r>
              <a:rPr lang="en-US" sz="2800" b="1" dirty="0"/>
              <a:t>THEN</a:t>
            </a:r>
            <a:endParaRPr lang="en-US" b="1" dirty="0"/>
          </a:p>
        </p:txBody>
      </p:sp>
      <p:sp>
        <p:nvSpPr>
          <p:cNvPr id="5" name="TextBox 4">
            <a:extLst>
              <a:ext uri="{FF2B5EF4-FFF2-40B4-BE49-F238E27FC236}">
                <a16:creationId xmlns:a16="http://schemas.microsoft.com/office/drawing/2014/main" id="{DBDF8D4E-CC97-9DD1-58D3-BE7D4D294127}"/>
              </a:ext>
            </a:extLst>
          </p:cNvPr>
          <p:cNvSpPr txBox="1"/>
          <p:nvPr/>
        </p:nvSpPr>
        <p:spPr>
          <a:xfrm>
            <a:off x="56708" y="4466228"/>
            <a:ext cx="8800965" cy="1200329"/>
          </a:xfrm>
          <a:prstGeom prst="rect">
            <a:avLst/>
          </a:prstGeom>
          <a:noFill/>
        </p:spPr>
        <p:txBody>
          <a:bodyPr wrap="square" rtlCol="0">
            <a:spAutoFit/>
          </a:bodyPr>
          <a:lstStyle/>
          <a:p>
            <a:pPr algn="ctr"/>
            <a:r>
              <a:rPr lang="en-US" dirty="0"/>
              <a:t>Phases are stages in the scheduling and registration cycle that determine what fields in CLSS can be edited. As each phase progresses, some fields become unavailable for editing or require additional steps to modify. The Scheduling Team in the Office of the Registrar manages all phases.</a:t>
            </a:r>
          </a:p>
        </p:txBody>
      </p:sp>
      <p:sp>
        <p:nvSpPr>
          <p:cNvPr id="13" name="Right Arrow 10">
            <a:extLst>
              <a:ext uri="{FF2B5EF4-FFF2-40B4-BE49-F238E27FC236}">
                <a16:creationId xmlns:a16="http://schemas.microsoft.com/office/drawing/2014/main" id="{77E36078-198E-2A35-7FE9-4589C6AC431D}"/>
              </a:ext>
            </a:extLst>
          </p:cNvPr>
          <p:cNvSpPr/>
          <p:nvPr/>
        </p:nvSpPr>
        <p:spPr>
          <a:xfrm>
            <a:off x="6788728" y="962522"/>
            <a:ext cx="2298564" cy="1100410"/>
          </a:xfrm>
          <a:prstGeom prst="rightArrow">
            <a:avLst/>
          </a:prstGeom>
          <a:solidFill>
            <a:srgbClr val="410611"/>
          </a:solidFill>
          <a:ln w="38100">
            <a:solidFill>
              <a:schemeClr val="bg1">
                <a:lumMod val="6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rPr>
              <a:t>Room Assignment</a:t>
            </a:r>
          </a:p>
        </p:txBody>
      </p:sp>
      <p:sp>
        <p:nvSpPr>
          <p:cNvPr id="15" name="Right Arrow 7">
            <a:extLst>
              <a:ext uri="{FF2B5EF4-FFF2-40B4-BE49-F238E27FC236}">
                <a16:creationId xmlns:a16="http://schemas.microsoft.com/office/drawing/2014/main" id="{DAEB9BE3-FF7F-59E1-C0A1-857C3DEB9C8F}"/>
              </a:ext>
            </a:extLst>
          </p:cNvPr>
          <p:cNvSpPr/>
          <p:nvPr/>
        </p:nvSpPr>
        <p:spPr>
          <a:xfrm>
            <a:off x="1991503" y="3215222"/>
            <a:ext cx="2127209" cy="1016625"/>
          </a:xfrm>
          <a:prstGeom prst="rightArrow">
            <a:avLst/>
          </a:prstGeom>
          <a:solidFill>
            <a:srgbClr val="410611"/>
          </a:solidFill>
          <a:ln w="38100">
            <a:solidFill>
              <a:schemeClr val="bg1">
                <a:lumMod val="6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rPr>
              <a:t>Beginning of Term</a:t>
            </a:r>
          </a:p>
        </p:txBody>
      </p:sp>
    </p:spTree>
    <p:extLst>
      <p:ext uri="{BB962C8B-B14F-4D97-AF65-F5344CB8AC3E}">
        <p14:creationId xmlns:p14="http://schemas.microsoft.com/office/powerpoint/2010/main" val="218570538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D7618F-7157-A7B1-12EF-EF49A6F119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CA38DC-F266-78EB-9C28-B84E9120BA92}"/>
              </a:ext>
            </a:extLst>
          </p:cNvPr>
          <p:cNvSpPr>
            <a:spLocks noGrp="1"/>
          </p:cNvSpPr>
          <p:nvPr>
            <p:ph type="title"/>
          </p:nvPr>
        </p:nvSpPr>
        <p:spPr>
          <a:xfrm>
            <a:off x="55659" y="0"/>
            <a:ext cx="9032681" cy="656177"/>
          </a:xfrm>
        </p:spPr>
        <p:txBody>
          <a:bodyPr>
            <a:noAutofit/>
          </a:bodyPr>
          <a:lstStyle/>
          <a:p>
            <a:r>
              <a:rPr lang="en-US" sz="3600" dirty="0"/>
              <a:t>Section Capacity vs. Cross List Capacity</a:t>
            </a:r>
          </a:p>
        </p:txBody>
      </p:sp>
      <p:cxnSp>
        <p:nvCxnSpPr>
          <p:cNvPr id="5" name="Straight Connector 4">
            <a:extLst>
              <a:ext uri="{FF2B5EF4-FFF2-40B4-BE49-F238E27FC236}">
                <a16:creationId xmlns:a16="http://schemas.microsoft.com/office/drawing/2014/main" id="{66273421-8B27-A0C1-81BC-D29EB69F8A05}"/>
              </a:ext>
            </a:extLst>
          </p:cNvPr>
          <p:cNvCxnSpPr>
            <a:cxnSpLocks/>
          </p:cNvCxnSpPr>
          <p:nvPr/>
        </p:nvCxnSpPr>
        <p:spPr>
          <a:xfrm>
            <a:off x="202757" y="616422"/>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C687CCD9-15B9-698C-B58D-201296E7A8C8}"/>
              </a:ext>
            </a:extLst>
          </p:cNvPr>
          <p:cNvSpPr txBox="1"/>
          <p:nvPr/>
        </p:nvSpPr>
        <p:spPr>
          <a:xfrm>
            <a:off x="0" y="644444"/>
            <a:ext cx="9144000" cy="1661993"/>
          </a:xfrm>
          <a:prstGeom prst="rect">
            <a:avLst/>
          </a:prstGeom>
          <a:noFill/>
        </p:spPr>
        <p:txBody>
          <a:bodyPr wrap="square" rtlCol="0">
            <a:spAutoFit/>
          </a:bodyPr>
          <a:lstStyle/>
          <a:p>
            <a:pPr algn="ctr"/>
            <a:r>
              <a:rPr lang="en-US" sz="1700" b="1" dirty="0"/>
              <a:t>Cross List Max Enrollment:</a:t>
            </a:r>
            <a:r>
              <a:rPr lang="en-US" sz="1700" dirty="0"/>
              <a:t> In this example, only 25 students in total can register across both sections. The department doesn’t differentiate between graduate and undergraduate enrollment, so once the combined total reaches 25, registration closes. This could mean 10 students in IE 4733 and 15 in 6733, or 20 in IE 4733 and 5 in 6733. Although it may appear that seats are still available in one section, they’re not — the department has set the cross-list maximum (the total allowed across all linked sections) at 25.</a:t>
            </a:r>
            <a:endParaRPr lang="en-US" sz="1700" b="1" dirty="0"/>
          </a:p>
        </p:txBody>
      </p:sp>
      <p:grpSp>
        <p:nvGrpSpPr>
          <p:cNvPr id="4" name="Group 3">
            <a:extLst>
              <a:ext uri="{FF2B5EF4-FFF2-40B4-BE49-F238E27FC236}">
                <a16:creationId xmlns:a16="http://schemas.microsoft.com/office/drawing/2014/main" id="{2B0C163B-B557-FA1A-B208-CD267F72F8AB}"/>
              </a:ext>
            </a:extLst>
          </p:cNvPr>
          <p:cNvGrpSpPr/>
          <p:nvPr/>
        </p:nvGrpSpPr>
        <p:grpSpPr>
          <a:xfrm>
            <a:off x="830911" y="2253561"/>
            <a:ext cx="7482177" cy="3678114"/>
            <a:chOff x="1240403" y="2455712"/>
            <a:chExt cx="6810291" cy="3381081"/>
          </a:xfrm>
        </p:grpSpPr>
        <p:pic>
          <p:nvPicPr>
            <p:cNvPr id="6" name="Picture 5">
              <a:extLst>
                <a:ext uri="{FF2B5EF4-FFF2-40B4-BE49-F238E27FC236}">
                  <a16:creationId xmlns:a16="http://schemas.microsoft.com/office/drawing/2014/main" id="{FD7596EA-DE7C-1B31-F828-DC993AB7C30F}"/>
                </a:ext>
              </a:extLst>
            </p:cNvPr>
            <p:cNvPicPr>
              <a:picLocks noChangeAspect="1"/>
            </p:cNvPicPr>
            <p:nvPr/>
          </p:nvPicPr>
          <p:blipFill>
            <a:blip r:embed="rId2"/>
            <a:stretch>
              <a:fillRect/>
            </a:stretch>
          </p:blipFill>
          <p:spPr>
            <a:xfrm>
              <a:off x="1240403" y="2455712"/>
              <a:ext cx="6810291" cy="3381081"/>
            </a:xfrm>
            <a:prstGeom prst="rect">
              <a:avLst/>
            </a:prstGeom>
          </p:spPr>
        </p:pic>
        <p:sp>
          <p:nvSpPr>
            <p:cNvPr id="9" name="Oval 8">
              <a:extLst>
                <a:ext uri="{FF2B5EF4-FFF2-40B4-BE49-F238E27FC236}">
                  <a16:creationId xmlns:a16="http://schemas.microsoft.com/office/drawing/2014/main" id="{E747B649-91C8-2316-422B-1E17214E3E3E}"/>
                </a:ext>
              </a:extLst>
            </p:cNvPr>
            <p:cNvSpPr/>
            <p:nvPr/>
          </p:nvSpPr>
          <p:spPr>
            <a:xfrm>
              <a:off x="2512612" y="4662118"/>
              <a:ext cx="2910241" cy="284921"/>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82C1EF08-C153-E71D-A663-B0B1502620E2}"/>
                </a:ext>
              </a:extLst>
            </p:cNvPr>
            <p:cNvSpPr/>
            <p:nvPr/>
          </p:nvSpPr>
          <p:spPr>
            <a:xfrm>
              <a:off x="4770783" y="3951799"/>
              <a:ext cx="763325" cy="1131738"/>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50410597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5F6F00-0377-620C-1275-3AFDFF5EED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64D37C-81DA-F14A-0A58-47ADE4CED29C}"/>
              </a:ext>
            </a:extLst>
          </p:cNvPr>
          <p:cNvSpPr>
            <a:spLocks noGrp="1"/>
          </p:cNvSpPr>
          <p:nvPr>
            <p:ph type="title"/>
          </p:nvPr>
        </p:nvSpPr>
        <p:spPr>
          <a:xfrm>
            <a:off x="55659" y="15701"/>
            <a:ext cx="9032681" cy="656177"/>
          </a:xfrm>
        </p:spPr>
        <p:txBody>
          <a:bodyPr>
            <a:noAutofit/>
          </a:bodyPr>
          <a:lstStyle/>
          <a:p>
            <a:r>
              <a:rPr lang="en-US" sz="3600" dirty="0"/>
              <a:t>CLSS Cross-List Totals in Design Mode</a:t>
            </a:r>
          </a:p>
        </p:txBody>
      </p:sp>
      <p:cxnSp>
        <p:nvCxnSpPr>
          <p:cNvPr id="5" name="Straight Connector 4">
            <a:extLst>
              <a:ext uri="{FF2B5EF4-FFF2-40B4-BE49-F238E27FC236}">
                <a16:creationId xmlns:a16="http://schemas.microsoft.com/office/drawing/2014/main" id="{79FD37A3-430B-4614-96B7-8E2CC56ED9CE}"/>
              </a:ext>
            </a:extLst>
          </p:cNvPr>
          <p:cNvCxnSpPr>
            <a:cxnSpLocks/>
          </p:cNvCxnSpPr>
          <p:nvPr/>
        </p:nvCxnSpPr>
        <p:spPr>
          <a:xfrm>
            <a:off x="202757" y="662626"/>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F5338088-75AC-E99D-16AC-60ABA868A2EB}"/>
              </a:ext>
            </a:extLst>
          </p:cNvPr>
          <p:cNvSpPr txBox="1"/>
          <p:nvPr/>
        </p:nvSpPr>
        <p:spPr>
          <a:xfrm>
            <a:off x="0" y="745266"/>
            <a:ext cx="2464903" cy="5133713"/>
          </a:xfrm>
          <a:prstGeom prst="rect">
            <a:avLst/>
          </a:prstGeom>
          <a:noFill/>
        </p:spPr>
        <p:txBody>
          <a:bodyPr wrap="square" rtlCol="0">
            <a:spAutoFit/>
          </a:bodyPr>
          <a:lstStyle/>
          <a:p>
            <a:r>
              <a:rPr lang="en-US" sz="1820" dirty="0"/>
              <a:t>When two or more sections are cross-listed, CLSS automatically combines the maximum enrollment for each section unless it is manually adjusted through the parent section. Referring to the IE section on the previous slide, if the parent section’s cross-list enrollment had not been changed to 25, it would have defaulted to 50.</a:t>
            </a:r>
          </a:p>
        </p:txBody>
      </p:sp>
      <p:grpSp>
        <p:nvGrpSpPr>
          <p:cNvPr id="4" name="Group 3">
            <a:extLst>
              <a:ext uri="{FF2B5EF4-FFF2-40B4-BE49-F238E27FC236}">
                <a16:creationId xmlns:a16="http://schemas.microsoft.com/office/drawing/2014/main" id="{CA477A81-EE45-2D79-C622-4840862826B7}"/>
              </a:ext>
            </a:extLst>
          </p:cNvPr>
          <p:cNvGrpSpPr/>
          <p:nvPr/>
        </p:nvGrpSpPr>
        <p:grpSpPr>
          <a:xfrm>
            <a:off x="2337880" y="979021"/>
            <a:ext cx="6806120" cy="4689790"/>
            <a:chOff x="2337880" y="1003550"/>
            <a:chExt cx="6806120" cy="4689790"/>
          </a:xfrm>
        </p:grpSpPr>
        <p:pic>
          <p:nvPicPr>
            <p:cNvPr id="9" name="Picture 8">
              <a:extLst>
                <a:ext uri="{FF2B5EF4-FFF2-40B4-BE49-F238E27FC236}">
                  <a16:creationId xmlns:a16="http://schemas.microsoft.com/office/drawing/2014/main" id="{184E588B-106F-D20F-E03C-8C30F498B345}"/>
                </a:ext>
              </a:extLst>
            </p:cNvPr>
            <p:cNvPicPr>
              <a:picLocks noChangeAspect="1"/>
            </p:cNvPicPr>
            <p:nvPr/>
          </p:nvPicPr>
          <p:blipFill>
            <a:blip r:embed="rId2"/>
            <a:stretch>
              <a:fillRect/>
            </a:stretch>
          </p:blipFill>
          <p:spPr>
            <a:xfrm>
              <a:off x="2345832" y="1003550"/>
              <a:ext cx="6798168" cy="4689790"/>
            </a:xfrm>
            <a:prstGeom prst="rect">
              <a:avLst/>
            </a:prstGeom>
          </p:spPr>
        </p:pic>
        <p:sp>
          <p:nvSpPr>
            <p:cNvPr id="14" name="Oval 13">
              <a:extLst>
                <a:ext uri="{FF2B5EF4-FFF2-40B4-BE49-F238E27FC236}">
                  <a16:creationId xmlns:a16="http://schemas.microsoft.com/office/drawing/2014/main" id="{3FE3D291-FFE3-767D-89B6-850F94F946ED}"/>
                </a:ext>
              </a:extLst>
            </p:cNvPr>
            <p:cNvSpPr/>
            <p:nvPr/>
          </p:nvSpPr>
          <p:spPr>
            <a:xfrm>
              <a:off x="2337880" y="3768914"/>
              <a:ext cx="862985" cy="834887"/>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2CA4DD68-44A5-976F-1504-B2818B17CC0C}"/>
                </a:ext>
              </a:extLst>
            </p:cNvPr>
            <p:cNvSpPr/>
            <p:nvPr/>
          </p:nvSpPr>
          <p:spPr>
            <a:xfrm>
              <a:off x="5568472" y="3828547"/>
              <a:ext cx="1500237" cy="715619"/>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99079419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241277-85E6-2BF5-F59B-3DCF7E75CB32}"/>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1E6EA974-364A-E418-82FB-6C837E4FA8AB}"/>
              </a:ext>
            </a:extLst>
          </p:cNvPr>
          <p:cNvCxnSpPr>
            <a:cxnSpLocks/>
          </p:cNvCxnSpPr>
          <p:nvPr/>
        </p:nvCxnSpPr>
        <p:spPr>
          <a:xfrm>
            <a:off x="238538" y="609043"/>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540C4B40-D98E-7F41-3EC5-7465BBAD0789}"/>
              </a:ext>
            </a:extLst>
          </p:cNvPr>
          <p:cNvSpPr txBox="1"/>
          <p:nvPr/>
        </p:nvSpPr>
        <p:spPr>
          <a:xfrm>
            <a:off x="197848" y="761962"/>
            <a:ext cx="4139232" cy="1323439"/>
          </a:xfrm>
          <a:prstGeom prst="rect">
            <a:avLst/>
          </a:prstGeom>
          <a:noFill/>
        </p:spPr>
        <p:txBody>
          <a:bodyPr wrap="square" rtlCol="0">
            <a:spAutoFit/>
          </a:bodyPr>
          <a:lstStyle/>
          <a:p>
            <a:pPr algn="ctr"/>
            <a:r>
              <a:rPr lang="en-US" sz="2000" b="1" dirty="0"/>
              <a:t>Step 1</a:t>
            </a:r>
            <a:r>
              <a:rPr lang="en-US" sz="2000" dirty="0"/>
              <a:t>. Go into the child (secondary) section and cross-list with the parent (primary) section and hit save section.</a:t>
            </a:r>
          </a:p>
        </p:txBody>
      </p:sp>
      <p:sp>
        <p:nvSpPr>
          <p:cNvPr id="4" name="TextBox 3">
            <a:extLst>
              <a:ext uri="{FF2B5EF4-FFF2-40B4-BE49-F238E27FC236}">
                <a16:creationId xmlns:a16="http://schemas.microsoft.com/office/drawing/2014/main" id="{FDC3361F-448D-98F4-DD06-010262B72C61}"/>
              </a:ext>
            </a:extLst>
          </p:cNvPr>
          <p:cNvSpPr txBox="1"/>
          <p:nvPr/>
        </p:nvSpPr>
        <p:spPr>
          <a:xfrm>
            <a:off x="4749966" y="661698"/>
            <a:ext cx="4196186" cy="2246769"/>
          </a:xfrm>
          <a:prstGeom prst="rect">
            <a:avLst/>
          </a:prstGeom>
          <a:noFill/>
        </p:spPr>
        <p:txBody>
          <a:bodyPr wrap="square" rtlCol="0">
            <a:spAutoFit/>
          </a:bodyPr>
          <a:lstStyle/>
          <a:p>
            <a:pPr algn="ctr"/>
            <a:r>
              <a:rPr lang="en-US" sz="2000" b="1" dirty="0"/>
              <a:t>Step 2. </a:t>
            </a:r>
            <a:r>
              <a:rPr lang="en-US" sz="2000" dirty="0"/>
              <a:t>Return to the parent section, update the cross-list enrollment to your desired number, and save section. In this example, it would have been 92 (90 for 4113 and 2 for 6113), but it was changed to 90 total.</a:t>
            </a:r>
          </a:p>
        </p:txBody>
      </p:sp>
      <p:cxnSp>
        <p:nvCxnSpPr>
          <p:cNvPr id="6" name="Straight Connector 5">
            <a:extLst>
              <a:ext uri="{FF2B5EF4-FFF2-40B4-BE49-F238E27FC236}">
                <a16:creationId xmlns:a16="http://schemas.microsoft.com/office/drawing/2014/main" id="{9AB232BA-6A7B-0D60-4F74-623745E4E8B7}"/>
              </a:ext>
            </a:extLst>
          </p:cNvPr>
          <p:cNvCxnSpPr>
            <a:cxnSpLocks/>
          </p:cNvCxnSpPr>
          <p:nvPr/>
        </p:nvCxnSpPr>
        <p:spPr>
          <a:xfrm>
            <a:off x="4558085" y="771889"/>
            <a:ext cx="13915" cy="5036178"/>
          </a:xfrm>
          <a:prstGeom prst="line">
            <a:avLst/>
          </a:prstGeom>
        </p:spPr>
        <p:style>
          <a:lnRef idx="2">
            <a:schemeClr val="accent1"/>
          </a:lnRef>
          <a:fillRef idx="0">
            <a:schemeClr val="accent1"/>
          </a:fillRef>
          <a:effectRef idx="1">
            <a:schemeClr val="accent1"/>
          </a:effectRef>
          <a:fontRef idx="minor">
            <a:schemeClr val="tx1"/>
          </a:fontRef>
        </p:style>
      </p:cxnSp>
      <p:sp>
        <p:nvSpPr>
          <p:cNvPr id="11" name="Title 1">
            <a:extLst>
              <a:ext uri="{FF2B5EF4-FFF2-40B4-BE49-F238E27FC236}">
                <a16:creationId xmlns:a16="http://schemas.microsoft.com/office/drawing/2014/main" id="{D37D2187-1529-4604-65FD-DE9D00B3572E}"/>
              </a:ext>
            </a:extLst>
          </p:cNvPr>
          <p:cNvSpPr txBox="1">
            <a:spLocks/>
          </p:cNvSpPr>
          <p:nvPr/>
        </p:nvSpPr>
        <p:spPr>
          <a:xfrm>
            <a:off x="17890" y="-7379"/>
            <a:ext cx="9032681" cy="656177"/>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2"/>
                </a:solidFill>
                <a:latin typeface="+mj-lt"/>
                <a:ea typeface="+mj-ea"/>
                <a:cs typeface="+mj-cs"/>
              </a:defRPr>
            </a:lvl1pPr>
          </a:lstStyle>
          <a:p>
            <a:r>
              <a:rPr lang="en-US" sz="3600" dirty="0"/>
              <a:t>CLSS Cross-List Totals in Design Mode</a:t>
            </a:r>
          </a:p>
        </p:txBody>
      </p:sp>
      <p:grpSp>
        <p:nvGrpSpPr>
          <p:cNvPr id="22" name="Group 21">
            <a:extLst>
              <a:ext uri="{FF2B5EF4-FFF2-40B4-BE49-F238E27FC236}">
                <a16:creationId xmlns:a16="http://schemas.microsoft.com/office/drawing/2014/main" id="{550AAE46-EF91-C83E-42C9-5E412EF31D52}"/>
              </a:ext>
            </a:extLst>
          </p:cNvPr>
          <p:cNvGrpSpPr/>
          <p:nvPr/>
        </p:nvGrpSpPr>
        <p:grpSpPr>
          <a:xfrm>
            <a:off x="209351" y="2243288"/>
            <a:ext cx="4142291" cy="2910822"/>
            <a:chOff x="197847" y="2402314"/>
            <a:chExt cx="4142291" cy="2910822"/>
          </a:xfrm>
        </p:grpSpPr>
        <p:grpSp>
          <p:nvGrpSpPr>
            <p:cNvPr id="8" name="Group 7">
              <a:extLst>
                <a:ext uri="{FF2B5EF4-FFF2-40B4-BE49-F238E27FC236}">
                  <a16:creationId xmlns:a16="http://schemas.microsoft.com/office/drawing/2014/main" id="{EE4775C7-376A-FF6F-3759-8B0AE3463A3A}"/>
                </a:ext>
              </a:extLst>
            </p:cNvPr>
            <p:cNvGrpSpPr/>
            <p:nvPr/>
          </p:nvGrpSpPr>
          <p:grpSpPr>
            <a:xfrm>
              <a:off x="197847" y="2402314"/>
              <a:ext cx="4142291" cy="2910822"/>
              <a:chOff x="202759" y="2343227"/>
              <a:chExt cx="4142291" cy="2910822"/>
            </a:xfrm>
          </p:grpSpPr>
          <p:pic>
            <p:nvPicPr>
              <p:cNvPr id="12" name="Picture 11">
                <a:extLst>
                  <a:ext uri="{FF2B5EF4-FFF2-40B4-BE49-F238E27FC236}">
                    <a16:creationId xmlns:a16="http://schemas.microsoft.com/office/drawing/2014/main" id="{7C7609C7-A1D2-6A90-21DB-104090DFDF43}"/>
                  </a:ext>
                </a:extLst>
              </p:cNvPr>
              <p:cNvPicPr>
                <a:picLocks noChangeAspect="1"/>
              </p:cNvPicPr>
              <p:nvPr/>
            </p:nvPicPr>
            <p:blipFill>
              <a:blip r:embed="rId2"/>
              <a:stretch>
                <a:fillRect/>
              </a:stretch>
            </p:blipFill>
            <p:spPr>
              <a:xfrm>
                <a:off x="202759" y="2343227"/>
                <a:ext cx="4142291" cy="2855162"/>
              </a:xfrm>
              <a:prstGeom prst="rect">
                <a:avLst/>
              </a:prstGeom>
            </p:spPr>
          </p:pic>
          <p:sp>
            <p:nvSpPr>
              <p:cNvPr id="10" name="Oval 9">
                <a:extLst>
                  <a:ext uri="{FF2B5EF4-FFF2-40B4-BE49-F238E27FC236}">
                    <a16:creationId xmlns:a16="http://schemas.microsoft.com/office/drawing/2014/main" id="{EF925EC1-9812-2400-6000-E14CFB634AC8}"/>
                  </a:ext>
                </a:extLst>
              </p:cNvPr>
              <p:cNvSpPr/>
              <p:nvPr/>
            </p:nvSpPr>
            <p:spPr>
              <a:xfrm>
                <a:off x="3798602" y="4966137"/>
                <a:ext cx="543390" cy="287912"/>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9" name="Oval 18">
              <a:extLst>
                <a:ext uri="{FF2B5EF4-FFF2-40B4-BE49-F238E27FC236}">
                  <a16:creationId xmlns:a16="http://schemas.microsoft.com/office/drawing/2014/main" id="{EAD40FCF-6A20-DA72-2B73-664AD11DFB88}"/>
                </a:ext>
              </a:extLst>
            </p:cNvPr>
            <p:cNvSpPr/>
            <p:nvPr/>
          </p:nvSpPr>
          <p:spPr>
            <a:xfrm>
              <a:off x="404702" y="3412309"/>
              <a:ext cx="1701579" cy="677285"/>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1" name="Group 20">
            <a:extLst>
              <a:ext uri="{FF2B5EF4-FFF2-40B4-BE49-F238E27FC236}">
                <a16:creationId xmlns:a16="http://schemas.microsoft.com/office/drawing/2014/main" id="{ED67F641-C143-B98E-73F3-8A5784C631C9}"/>
              </a:ext>
            </a:extLst>
          </p:cNvPr>
          <p:cNvGrpSpPr/>
          <p:nvPr/>
        </p:nvGrpSpPr>
        <p:grpSpPr>
          <a:xfrm>
            <a:off x="4749966" y="2859980"/>
            <a:ext cx="4196187" cy="2979891"/>
            <a:chOff x="4749966" y="2333245"/>
            <a:chExt cx="4196187" cy="2979891"/>
          </a:xfrm>
        </p:grpSpPr>
        <p:grpSp>
          <p:nvGrpSpPr>
            <p:cNvPr id="9" name="Group 8">
              <a:extLst>
                <a:ext uri="{FF2B5EF4-FFF2-40B4-BE49-F238E27FC236}">
                  <a16:creationId xmlns:a16="http://schemas.microsoft.com/office/drawing/2014/main" id="{83D94B0C-7628-BAB7-A01F-85B8211F52C6}"/>
                </a:ext>
              </a:extLst>
            </p:cNvPr>
            <p:cNvGrpSpPr/>
            <p:nvPr/>
          </p:nvGrpSpPr>
          <p:grpSpPr>
            <a:xfrm>
              <a:off x="4749966" y="2333245"/>
              <a:ext cx="4196187" cy="2924231"/>
              <a:chOff x="4745054" y="2476368"/>
              <a:chExt cx="4196187" cy="2924231"/>
            </a:xfrm>
          </p:grpSpPr>
          <p:pic>
            <p:nvPicPr>
              <p:cNvPr id="14" name="Picture 13">
                <a:extLst>
                  <a:ext uri="{FF2B5EF4-FFF2-40B4-BE49-F238E27FC236}">
                    <a16:creationId xmlns:a16="http://schemas.microsoft.com/office/drawing/2014/main" id="{7C4263FE-FF10-B1C6-42FB-2AF4895E895F}"/>
                  </a:ext>
                </a:extLst>
              </p:cNvPr>
              <p:cNvPicPr>
                <a:picLocks noChangeAspect="1"/>
              </p:cNvPicPr>
              <p:nvPr/>
            </p:nvPicPr>
            <p:blipFill>
              <a:blip r:embed="rId3"/>
              <a:stretch>
                <a:fillRect/>
              </a:stretch>
            </p:blipFill>
            <p:spPr>
              <a:xfrm>
                <a:off x="4745054" y="2476368"/>
                <a:ext cx="4196187" cy="2924231"/>
              </a:xfrm>
              <a:prstGeom prst="rect">
                <a:avLst/>
              </a:prstGeom>
            </p:spPr>
          </p:pic>
          <p:sp>
            <p:nvSpPr>
              <p:cNvPr id="15" name="Oval 14">
                <a:extLst>
                  <a:ext uri="{FF2B5EF4-FFF2-40B4-BE49-F238E27FC236}">
                    <a16:creationId xmlns:a16="http://schemas.microsoft.com/office/drawing/2014/main" id="{BEF95EB8-935E-B248-695B-B83D5AA109CF}"/>
                  </a:ext>
                </a:extLst>
              </p:cNvPr>
              <p:cNvSpPr/>
              <p:nvPr/>
            </p:nvSpPr>
            <p:spPr>
              <a:xfrm>
                <a:off x="5985517" y="3243931"/>
                <a:ext cx="2844407" cy="1649633"/>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9B2F5836-4100-3BB9-A1AD-93BFD8A23096}"/>
                  </a:ext>
                </a:extLst>
              </p:cNvPr>
              <p:cNvSpPr/>
              <p:nvPr/>
            </p:nvSpPr>
            <p:spPr>
              <a:xfrm>
                <a:off x="4995929" y="3451612"/>
                <a:ext cx="847970" cy="321184"/>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0" name="Oval 19">
              <a:extLst>
                <a:ext uri="{FF2B5EF4-FFF2-40B4-BE49-F238E27FC236}">
                  <a16:creationId xmlns:a16="http://schemas.microsoft.com/office/drawing/2014/main" id="{5440DC1E-D916-AABE-C907-3A9C4A782E88}"/>
                </a:ext>
              </a:extLst>
            </p:cNvPr>
            <p:cNvSpPr/>
            <p:nvPr/>
          </p:nvSpPr>
          <p:spPr>
            <a:xfrm>
              <a:off x="8402763" y="5025224"/>
              <a:ext cx="543390" cy="287912"/>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14198184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CFF505-32E0-DF71-D1E2-703584CEDC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09BF1A-12D7-1997-6126-FBBAB91ACAC2}"/>
              </a:ext>
            </a:extLst>
          </p:cNvPr>
          <p:cNvSpPr>
            <a:spLocks noGrp="1"/>
          </p:cNvSpPr>
          <p:nvPr>
            <p:ph type="title"/>
          </p:nvPr>
        </p:nvSpPr>
        <p:spPr>
          <a:xfrm>
            <a:off x="55659" y="8007"/>
            <a:ext cx="9032681" cy="656177"/>
          </a:xfrm>
        </p:spPr>
        <p:txBody>
          <a:bodyPr>
            <a:noAutofit/>
          </a:bodyPr>
          <a:lstStyle/>
          <a:p>
            <a:r>
              <a:rPr lang="en-US" sz="3600" dirty="0"/>
              <a:t>CLSS Cross-List Totals in Refine Mode</a:t>
            </a:r>
          </a:p>
        </p:txBody>
      </p:sp>
      <p:cxnSp>
        <p:nvCxnSpPr>
          <p:cNvPr id="5" name="Straight Connector 4">
            <a:extLst>
              <a:ext uri="{FF2B5EF4-FFF2-40B4-BE49-F238E27FC236}">
                <a16:creationId xmlns:a16="http://schemas.microsoft.com/office/drawing/2014/main" id="{2F1CA3E1-250B-1F09-6759-94B86C714E56}"/>
              </a:ext>
            </a:extLst>
          </p:cNvPr>
          <p:cNvCxnSpPr>
            <a:cxnSpLocks/>
          </p:cNvCxnSpPr>
          <p:nvPr/>
        </p:nvCxnSpPr>
        <p:spPr>
          <a:xfrm>
            <a:off x="202757" y="563242"/>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72156857-5788-A6EB-60E3-1B3346A46526}"/>
              </a:ext>
            </a:extLst>
          </p:cNvPr>
          <p:cNvSpPr txBox="1"/>
          <p:nvPr/>
        </p:nvSpPr>
        <p:spPr>
          <a:xfrm>
            <a:off x="0" y="664184"/>
            <a:ext cx="2420902" cy="5355312"/>
          </a:xfrm>
          <a:prstGeom prst="rect">
            <a:avLst/>
          </a:prstGeom>
          <a:noFill/>
        </p:spPr>
        <p:txBody>
          <a:bodyPr wrap="square" rtlCol="0">
            <a:spAutoFit/>
          </a:bodyPr>
          <a:lstStyle/>
          <a:p>
            <a:r>
              <a:rPr lang="en-US" dirty="0"/>
              <a:t>Changing the cross-list enrollment in Refine Mode requires a few extra steps if you do not want the combined enrollment of each section to be used as the cross-list total. Since you have to cross-list starting with the child, and the child doesn’t control the cross-list information, CLSS will automatically combine the maximum enrollment across all sections to get the cross-list total.</a:t>
            </a:r>
          </a:p>
        </p:txBody>
      </p:sp>
      <p:grpSp>
        <p:nvGrpSpPr>
          <p:cNvPr id="4" name="Group 3">
            <a:extLst>
              <a:ext uri="{FF2B5EF4-FFF2-40B4-BE49-F238E27FC236}">
                <a16:creationId xmlns:a16="http://schemas.microsoft.com/office/drawing/2014/main" id="{7230417D-5FB6-2A45-0A3A-B2260D311160}"/>
              </a:ext>
            </a:extLst>
          </p:cNvPr>
          <p:cNvGrpSpPr/>
          <p:nvPr/>
        </p:nvGrpSpPr>
        <p:grpSpPr>
          <a:xfrm>
            <a:off x="2337880" y="1003550"/>
            <a:ext cx="6806120" cy="4689790"/>
            <a:chOff x="2337880" y="1003550"/>
            <a:chExt cx="6806120" cy="4689790"/>
          </a:xfrm>
        </p:grpSpPr>
        <p:pic>
          <p:nvPicPr>
            <p:cNvPr id="9" name="Picture 8">
              <a:extLst>
                <a:ext uri="{FF2B5EF4-FFF2-40B4-BE49-F238E27FC236}">
                  <a16:creationId xmlns:a16="http://schemas.microsoft.com/office/drawing/2014/main" id="{9C9DE512-1493-79A5-6CFE-310997E3090A}"/>
                </a:ext>
              </a:extLst>
            </p:cNvPr>
            <p:cNvPicPr>
              <a:picLocks noChangeAspect="1"/>
            </p:cNvPicPr>
            <p:nvPr/>
          </p:nvPicPr>
          <p:blipFill>
            <a:blip r:embed="rId2"/>
            <a:stretch>
              <a:fillRect/>
            </a:stretch>
          </p:blipFill>
          <p:spPr>
            <a:xfrm>
              <a:off x="2345832" y="1003550"/>
              <a:ext cx="6798168" cy="4689790"/>
            </a:xfrm>
            <a:prstGeom prst="rect">
              <a:avLst/>
            </a:prstGeom>
          </p:spPr>
        </p:pic>
        <p:sp>
          <p:nvSpPr>
            <p:cNvPr id="14" name="Oval 13">
              <a:extLst>
                <a:ext uri="{FF2B5EF4-FFF2-40B4-BE49-F238E27FC236}">
                  <a16:creationId xmlns:a16="http://schemas.microsoft.com/office/drawing/2014/main" id="{E04B67FC-899E-052F-2371-C345A4552C56}"/>
                </a:ext>
              </a:extLst>
            </p:cNvPr>
            <p:cNvSpPr/>
            <p:nvPr/>
          </p:nvSpPr>
          <p:spPr>
            <a:xfrm>
              <a:off x="2337880" y="3768914"/>
              <a:ext cx="862985" cy="834887"/>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A987EFA3-44A9-2AA7-42AA-8FB42FB8D2B9}"/>
                </a:ext>
              </a:extLst>
            </p:cNvPr>
            <p:cNvSpPr/>
            <p:nvPr/>
          </p:nvSpPr>
          <p:spPr>
            <a:xfrm>
              <a:off x="5568472" y="3828547"/>
              <a:ext cx="1500237" cy="715619"/>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05911899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9A7B86-A8C1-DAA2-1CD0-FB2309823998}"/>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71BD8AB9-7E11-42B7-409F-E4AA9F503DF1}"/>
              </a:ext>
            </a:extLst>
          </p:cNvPr>
          <p:cNvCxnSpPr>
            <a:cxnSpLocks/>
          </p:cNvCxnSpPr>
          <p:nvPr/>
        </p:nvCxnSpPr>
        <p:spPr>
          <a:xfrm>
            <a:off x="238538" y="569288"/>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4ECEFB28-D776-31CA-CF9F-9AEE3720B200}"/>
              </a:ext>
            </a:extLst>
          </p:cNvPr>
          <p:cNvSpPr txBox="1"/>
          <p:nvPr/>
        </p:nvSpPr>
        <p:spPr>
          <a:xfrm>
            <a:off x="0" y="589417"/>
            <a:ext cx="4540194" cy="1477328"/>
          </a:xfrm>
          <a:prstGeom prst="rect">
            <a:avLst/>
          </a:prstGeom>
          <a:noFill/>
        </p:spPr>
        <p:txBody>
          <a:bodyPr wrap="square" rtlCol="0">
            <a:spAutoFit/>
          </a:bodyPr>
          <a:lstStyle/>
          <a:p>
            <a:pPr algn="ctr"/>
            <a:r>
              <a:rPr lang="en-US" b="1" dirty="0"/>
              <a:t>Step 1</a:t>
            </a:r>
            <a:r>
              <a:rPr lang="en-US" dirty="0"/>
              <a:t>. Go into the child (secondary) section and cross-list with the parent (primary) section, hit save section, &amp; start workflow. You must then wait until the section is approved and out of workflow.</a:t>
            </a:r>
          </a:p>
        </p:txBody>
      </p:sp>
      <p:sp>
        <p:nvSpPr>
          <p:cNvPr id="4" name="TextBox 3">
            <a:extLst>
              <a:ext uri="{FF2B5EF4-FFF2-40B4-BE49-F238E27FC236}">
                <a16:creationId xmlns:a16="http://schemas.microsoft.com/office/drawing/2014/main" id="{652A6D8A-DD89-E70C-7741-83349A138EE7}"/>
              </a:ext>
            </a:extLst>
          </p:cNvPr>
          <p:cNvSpPr txBox="1"/>
          <p:nvPr/>
        </p:nvSpPr>
        <p:spPr>
          <a:xfrm>
            <a:off x="4599831" y="661698"/>
            <a:ext cx="4484531" cy="1754326"/>
          </a:xfrm>
          <a:prstGeom prst="rect">
            <a:avLst/>
          </a:prstGeom>
          <a:noFill/>
        </p:spPr>
        <p:txBody>
          <a:bodyPr wrap="square" rtlCol="0">
            <a:spAutoFit/>
          </a:bodyPr>
          <a:lstStyle/>
          <a:p>
            <a:pPr algn="ctr"/>
            <a:r>
              <a:rPr lang="en-US" b="1" dirty="0"/>
              <a:t>Step 2. </a:t>
            </a:r>
            <a:r>
              <a:rPr lang="en-US" dirty="0"/>
              <a:t>Return to the parent section, update the cross-list enrollment to your desired number, save section, and start workflow. In this example, it would have been 92 (90 for 4113 and 2 for 6113), but it was changed to 90 total.</a:t>
            </a:r>
          </a:p>
        </p:txBody>
      </p:sp>
      <p:cxnSp>
        <p:nvCxnSpPr>
          <p:cNvPr id="6" name="Straight Connector 5">
            <a:extLst>
              <a:ext uri="{FF2B5EF4-FFF2-40B4-BE49-F238E27FC236}">
                <a16:creationId xmlns:a16="http://schemas.microsoft.com/office/drawing/2014/main" id="{22980D78-A19E-C014-C1D9-8CF84829C62D}"/>
              </a:ext>
            </a:extLst>
          </p:cNvPr>
          <p:cNvCxnSpPr>
            <a:cxnSpLocks/>
          </p:cNvCxnSpPr>
          <p:nvPr/>
        </p:nvCxnSpPr>
        <p:spPr>
          <a:xfrm>
            <a:off x="4558085" y="839836"/>
            <a:ext cx="13915" cy="5036178"/>
          </a:xfrm>
          <a:prstGeom prst="line">
            <a:avLst/>
          </a:prstGeom>
        </p:spPr>
        <p:style>
          <a:lnRef idx="2">
            <a:schemeClr val="accent1"/>
          </a:lnRef>
          <a:fillRef idx="0">
            <a:schemeClr val="accent1"/>
          </a:fillRef>
          <a:effectRef idx="1">
            <a:schemeClr val="accent1"/>
          </a:effectRef>
          <a:fontRef idx="minor">
            <a:schemeClr val="tx1"/>
          </a:fontRef>
        </p:style>
      </p:cxnSp>
      <p:sp>
        <p:nvSpPr>
          <p:cNvPr id="11" name="Title 1">
            <a:extLst>
              <a:ext uri="{FF2B5EF4-FFF2-40B4-BE49-F238E27FC236}">
                <a16:creationId xmlns:a16="http://schemas.microsoft.com/office/drawing/2014/main" id="{658F1D27-763A-3C51-4955-ACF29E5E2BC3}"/>
              </a:ext>
            </a:extLst>
          </p:cNvPr>
          <p:cNvSpPr txBox="1">
            <a:spLocks/>
          </p:cNvSpPr>
          <p:nvPr/>
        </p:nvSpPr>
        <p:spPr>
          <a:xfrm>
            <a:off x="17890" y="-7379"/>
            <a:ext cx="9032681" cy="656177"/>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2"/>
                </a:solidFill>
                <a:latin typeface="+mj-lt"/>
                <a:ea typeface="+mj-ea"/>
                <a:cs typeface="+mj-cs"/>
              </a:defRPr>
            </a:lvl1pPr>
          </a:lstStyle>
          <a:p>
            <a:r>
              <a:rPr lang="en-US" sz="3600" dirty="0"/>
              <a:t>CLSS Cross-List Totals in Refine Mode</a:t>
            </a:r>
          </a:p>
        </p:txBody>
      </p:sp>
      <p:grpSp>
        <p:nvGrpSpPr>
          <p:cNvPr id="22" name="Group 21">
            <a:extLst>
              <a:ext uri="{FF2B5EF4-FFF2-40B4-BE49-F238E27FC236}">
                <a16:creationId xmlns:a16="http://schemas.microsoft.com/office/drawing/2014/main" id="{6B6F2B37-B79F-D88E-D806-B6D7D76A0FE7}"/>
              </a:ext>
            </a:extLst>
          </p:cNvPr>
          <p:cNvGrpSpPr/>
          <p:nvPr/>
        </p:nvGrpSpPr>
        <p:grpSpPr>
          <a:xfrm>
            <a:off x="238538" y="2071421"/>
            <a:ext cx="4142291" cy="2910822"/>
            <a:chOff x="197847" y="2402314"/>
            <a:chExt cx="4142291" cy="2910822"/>
          </a:xfrm>
        </p:grpSpPr>
        <p:grpSp>
          <p:nvGrpSpPr>
            <p:cNvPr id="8" name="Group 7">
              <a:extLst>
                <a:ext uri="{FF2B5EF4-FFF2-40B4-BE49-F238E27FC236}">
                  <a16:creationId xmlns:a16="http://schemas.microsoft.com/office/drawing/2014/main" id="{A3D97925-C58C-9F5B-54AB-A96106A1DA0F}"/>
                </a:ext>
              </a:extLst>
            </p:cNvPr>
            <p:cNvGrpSpPr/>
            <p:nvPr/>
          </p:nvGrpSpPr>
          <p:grpSpPr>
            <a:xfrm>
              <a:off x="197847" y="2402314"/>
              <a:ext cx="4142291" cy="2910822"/>
              <a:chOff x="202759" y="2343227"/>
              <a:chExt cx="4142291" cy="2910822"/>
            </a:xfrm>
          </p:grpSpPr>
          <p:pic>
            <p:nvPicPr>
              <p:cNvPr id="12" name="Picture 11">
                <a:extLst>
                  <a:ext uri="{FF2B5EF4-FFF2-40B4-BE49-F238E27FC236}">
                    <a16:creationId xmlns:a16="http://schemas.microsoft.com/office/drawing/2014/main" id="{C1A98162-7000-96CA-5BFB-989D74CC4EF0}"/>
                  </a:ext>
                </a:extLst>
              </p:cNvPr>
              <p:cNvPicPr>
                <a:picLocks noChangeAspect="1"/>
              </p:cNvPicPr>
              <p:nvPr/>
            </p:nvPicPr>
            <p:blipFill>
              <a:blip r:embed="rId2"/>
              <a:stretch>
                <a:fillRect/>
              </a:stretch>
            </p:blipFill>
            <p:spPr>
              <a:xfrm>
                <a:off x="202759" y="2343227"/>
                <a:ext cx="4142291" cy="2855162"/>
              </a:xfrm>
              <a:prstGeom prst="rect">
                <a:avLst/>
              </a:prstGeom>
            </p:spPr>
          </p:pic>
          <p:sp>
            <p:nvSpPr>
              <p:cNvPr id="10" name="Oval 9">
                <a:extLst>
                  <a:ext uri="{FF2B5EF4-FFF2-40B4-BE49-F238E27FC236}">
                    <a16:creationId xmlns:a16="http://schemas.microsoft.com/office/drawing/2014/main" id="{CD048955-7390-9AAC-126D-04E74B5DA45F}"/>
                  </a:ext>
                </a:extLst>
              </p:cNvPr>
              <p:cNvSpPr/>
              <p:nvPr/>
            </p:nvSpPr>
            <p:spPr>
              <a:xfrm>
                <a:off x="3798602" y="4966137"/>
                <a:ext cx="543390" cy="287912"/>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9" name="Oval 18">
              <a:extLst>
                <a:ext uri="{FF2B5EF4-FFF2-40B4-BE49-F238E27FC236}">
                  <a16:creationId xmlns:a16="http://schemas.microsoft.com/office/drawing/2014/main" id="{E4C21434-0B57-D53D-C6BD-4517629FE569}"/>
                </a:ext>
              </a:extLst>
            </p:cNvPr>
            <p:cNvSpPr/>
            <p:nvPr/>
          </p:nvSpPr>
          <p:spPr>
            <a:xfrm>
              <a:off x="404702" y="3412309"/>
              <a:ext cx="1701579" cy="677285"/>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1" name="Group 20">
            <a:extLst>
              <a:ext uri="{FF2B5EF4-FFF2-40B4-BE49-F238E27FC236}">
                <a16:creationId xmlns:a16="http://schemas.microsoft.com/office/drawing/2014/main" id="{9838FA02-CFE2-4C60-9082-370E0C0767CB}"/>
              </a:ext>
            </a:extLst>
          </p:cNvPr>
          <p:cNvGrpSpPr/>
          <p:nvPr/>
        </p:nvGrpSpPr>
        <p:grpSpPr>
          <a:xfrm>
            <a:off x="4764815" y="2390996"/>
            <a:ext cx="4196187" cy="2979891"/>
            <a:chOff x="4749966" y="2333245"/>
            <a:chExt cx="4196187" cy="2979891"/>
          </a:xfrm>
        </p:grpSpPr>
        <p:grpSp>
          <p:nvGrpSpPr>
            <p:cNvPr id="9" name="Group 8">
              <a:extLst>
                <a:ext uri="{FF2B5EF4-FFF2-40B4-BE49-F238E27FC236}">
                  <a16:creationId xmlns:a16="http://schemas.microsoft.com/office/drawing/2014/main" id="{B05AD20F-8A8D-8939-21EE-600CB224C611}"/>
                </a:ext>
              </a:extLst>
            </p:cNvPr>
            <p:cNvGrpSpPr/>
            <p:nvPr/>
          </p:nvGrpSpPr>
          <p:grpSpPr>
            <a:xfrm>
              <a:off x="4749966" y="2333245"/>
              <a:ext cx="4196187" cy="2924231"/>
              <a:chOff x="4745054" y="2476368"/>
              <a:chExt cx="4196187" cy="2924231"/>
            </a:xfrm>
          </p:grpSpPr>
          <p:pic>
            <p:nvPicPr>
              <p:cNvPr id="14" name="Picture 13">
                <a:extLst>
                  <a:ext uri="{FF2B5EF4-FFF2-40B4-BE49-F238E27FC236}">
                    <a16:creationId xmlns:a16="http://schemas.microsoft.com/office/drawing/2014/main" id="{9229BAD0-B887-FA81-198F-31120E747009}"/>
                  </a:ext>
                </a:extLst>
              </p:cNvPr>
              <p:cNvPicPr>
                <a:picLocks noChangeAspect="1"/>
              </p:cNvPicPr>
              <p:nvPr/>
            </p:nvPicPr>
            <p:blipFill>
              <a:blip r:embed="rId3"/>
              <a:stretch>
                <a:fillRect/>
              </a:stretch>
            </p:blipFill>
            <p:spPr>
              <a:xfrm>
                <a:off x="4745054" y="2476368"/>
                <a:ext cx="4196187" cy="2924231"/>
              </a:xfrm>
              <a:prstGeom prst="rect">
                <a:avLst/>
              </a:prstGeom>
            </p:spPr>
          </p:pic>
          <p:sp>
            <p:nvSpPr>
              <p:cNvPr id="15" name="Oval 14">
                <a:extLst>
                  <a:ext uri="{FF2B5EF4-FFF2-40B4-BE49-F238E27FC236}">
                    <a16:creationId xmlns:a16="http://schemas.microsoft.com/office/drawing/2014/main" id="{D572D386-056F-0A7D-2CDD-CCA5C5728CEC}"/>
                  </a:ext>
                </a:extLst>
              </p:cNvPr>
              <p:cNvSpPr/>
              <p:nvPr/>
            </p:nvSpPr>
            <p:spPr>
              <a:xfrm>
                <a:off x="5985517" y="3243931"/>
                <a:ext cx="2844407" cy="1649633"/>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1552FA7F-B418-9B22-2E1A-F82C36EA618A}"/>
                  </a:ext>
                </a:extLst>
              </p:cNvPr>
              <p:cNvSpPr/>
              <p:nvPr/>
            </p:nvSpPr>
            <p:spPr>
              <a:xfrm>
                <a:off x="4995929" y="3451612"/>
                <a:ext cx="847970" cy="321184"/>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0" name="Oval 19">
              <a:extLst>
                <a:ext uri="{FF2B5EF4-FFF2-40B4-BE49-F238E27FC236}">
                  <a16:creationId xmlns:a16="http://schemas.microsoft.com/office/drawing/2014/main" id="{460E2943-CCC4-4CA5-DE6A-10C829F5AED4}"/>
                </a:ext>
              </a:extLst>
            </p:cNvPr>
            <p:cNvSpPr/>
            <p:nvPr/>
          </p:nvSpPr>
          <p:spPr>
            <a:xfrm>
              <a:off x="8402763" y="5025224"/>
              <a:ext cx="543390" cy="287912"/>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 name="TextBox 1">
            <a:extLst>
              <a:ext uri="{FF2B5EF4-FFF2-40B4-BE49-F238E27FC236}">
                <a16:creationId xmlns:a16="http://schemas.microsoft.com/office/drawing/2014/main" id="{F153B72A-7A2F-022F-D63E-CECCC19DF72A}"/>
              </a:ext>
            </a:extLst>
          </p:cNvPr>
          <p:cNvSpPr txBox="1"/>
          <p:nvPr/>
        </p:nvSpPr>
        <p:spPr>
          <a:xfrm>
            <a:off x="46544" y="4926583"/>
            <a:ext cx="4526277" cy="1015663"/>
          </a:xfrm>
          <a:prstGeom prst="rect">
            <a:avLst/>
          </a:prstGeom>
          <a:noFill/>
        </p:spPr>
        <p:txBody>
          <a:bodyPr wrap="square" rtlCol="0">
            <a:spAutoFit/>
          </a:bodyPr>
          <a:lstStyle/>
          <a:p>
            <a:r>
              <a:rPr lang="en-US" sz="1500" dirty="0"/>
              <a:t>*If your cross-listings are across departments, you must contact the parent scheduling unit to adjust the cross-list maximum enrollment on the primary section once your section has cleared workflow.</a:t>
            </a:r>
          </a:p>
        </p:txBody>
      </p:sp>
    </p:spTree>
    <p:extLst>
      <p:ext uri="{BB962C8B-B14F-4D97-AF65-F5344CB8AC3E}">
        <p14:creationId xmlns:p14="http://schemas.microsoft.com/office/powerpoint/2010/main" val="209994038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B3ED83-0E37-AB4F-5CAE-8D78744700E1}"/>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6E759F4F-11CD-7C4A-0EDE-629C7AC8B384}"/>
              </a:ext>
            </a:extLst>
          </p:cNvPr>
          <p:cNvCxnSpPr>
            <a:cxnSpLocks/>
          </p:cNvCxnSpPr>
          <p:nvPr/>
        </p:nvCxnSpPr>
        <p:spPr>
          <a:xfrm>
            <a:off x="207669" y="553383"/>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77968EB6-72BD-0168-935C-814270CB2F74}"/>
              </a:ext>
            </a:extLst>
          </p:cNvPr>
          <p:cNvSpPr txBox="1"/>
          <p:nvPr/>
        </p:nvSpPr>
        <p:spPr>
          <a:xfrm>
            <a:off x="197847" y="661698"/>
            <a:ext cx="4196185" cy="2031325"/>
          </a:xfrm>
          <a:prstGeom prst="rect">
            <a:avLst/>
          </a:prstGeom>
          <a:noFill/>
        </p:spPr>
        <p:txBody>
          <a:bodyPr wrap="square" rtlCol="0">
            <a:spAutoFit/>
          </a:bodyPr>
          <a:lstStyle/>
          <a:p>
            <a:pPr algn="ctr"/>
            <a:r>
              <a:rPr lang="en-US" b="1" dirty="0"/>
              <a:t>Please note: </a:t>
            </a:r>
            <a:r>
              <a:rPr lang="en-US" dirty="0"/>
              <a:t>if you are utilizing waitlist, you can adjust the cross-list enrollment using </a:t>
            </a:r>
            <a:r>
              <a:rPr lang="en-US" dirty="0" err="1"/>
              <a:t>myBanner’s</a:t>
            </a:r>
            <a:r>
              <a:rPr lang="en-US" dirty="0"/>
              <a:t> “Update Max Enrollment for Cross-Listed Sections” feature. To use this option, all sections must be within your scheduling unit.</a:t>
            </a:r>
          </a:p>
        </p:txBody>
      </p:sp>
      <p:sp>
        <p:nvSpPr>
          <p:cNvPr id="4" name="TextBox 3">
            <a:extLst>
              <a:ext uri="{FF2B5EF4-FFF2-40B4-BE49-F238E27FC236}">
                <a16:creationId xmlns:a16="http://schemas.microsoft.com/office/drawing/2014/main" id="{70D94D67-A1EC-AD83-F3C4-C3C8BA7086F5}"/>
              </a:ext>
            </a:extLst>
          </p:cNvPr>
          <p:cNvSpPr txBox="1"/>
          <p:nvPr/>
        </p:nvSpPr>
        <p:spPr>
          <a:xfrm>
            <a:off x="4749966" y="661698"/>
            <a:ext cx="4196186" cy="1754326"/>
          </a:xfrm>
          <a:prstGeom prst="rect">
            <a:avLst/>
          </a:prstGeom>
          <a:noFill/>
        </p:spPr>
        <p:txBody>
          <a:bodyPr wrap="square" rtlCol="0">
            <a:spAutoFit/>
          </a:bodyPr>
          <a:lstStyle/>
          <a:p>
            <a:pPr algn="ctr"/>
            <a:r>
              <a:rPr lang="en-US" dirty="0"/>
              <a:t>If you are not using a waitlist, your cross-listings span multiple scheduling units, or you need the cross-list enrollment changed quickly, note your desired maximum in the comments. We can update it after bridging.</a:t>
            </a:r>
          </a:p>
        </p:txBody>
      </p:sp>
      <p:cxnSp>
        <p:nvCxnSpPr>
          <p:cNvPr id="6" name="Straight Connector 5">
            <a:extLst>
              <a:ext uri="{FF2B5EF4-FFF2-40B4-BE49-F238E27FC236}">
                <a16:creationId xmlns:a16="http://schemas.microsoft.com/office/drawing/2014/main" id="{9BF1CB37-ADA2-3E17-7BDA-3052AE90D8A2}"/>
              </a:ext>
            </a:extLst>
          </p:cNvPr>
          <p:cNvCxnSpPr>
            <a:cxnSpLocks/>
          </p:cNvCxnSpPr>
          <p:nvPr/>
        </p:nvCxnSpPr>
        <p:spPr>
          <a:xfrm>
            <a:off x="4558085" y="839836"/>
            <a:ext cx="13915" cy="5036178"/>
          </a:xfrm>
          <a:prstGeom prst="line">
            <a:avLst/>
          </a:prstGeom>
        </p:spPr>
        <p:style>
          <a:lnRef idx="2">
            <a:schemeClr val="accent1"/>
          </a:lnRef>
          <a:fillRef idx="0">
            <a:schemeClr val="accent1"/>
          </a:fillRef>
          <a:effectRef idx="1">
            <a:schemeClr val="accent1"/>
          </a:effectRef>
          <a:fontRef idx="minor">
            <a:schemeClr val="tx1"/>
          </a:fontRef>
        </p:style>
      </p:cxnSp>
      <p:sp>
        <p:nvSpPr>
          <p:cNvPr id="11" name="Title 1">
            <a:extLst>
              <a:ext uri="{FF2B5EF4-FFF2-40B4-BE49-F238E27FC236}">
                <a16:creationId xmlns:a16="http://schemas.microsoft.com/office/drawing/2014/main" id="{CE75CE80-5A04-3FBC-91F6-2EC07288671E}"/>
              </a:ext>
            </a:extLst>
          </p:cNvPr>
          <p:cNvSpPr txBox="1">
            <a:spLocks/>
          </p:cNvSpPr>
          <p:nvPr/>
        </p:nvSpPr>
        <p:spPr>
          <a:xfrm>
            <a:off x="17890" y="-7379"/>
            <a:ext cx="9032681" cy="656177"/>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2"/>
                </a:solidFill>
                <a:latin typeface="+mj-lt"/>
                <a:ea typeface="+mj-ea"/>
                <a:cs typeface="+mj-cs"/>
              </a:defRPr>
            </a:lvl1pPr>
          </a:lstStyle>
          <a:p>
            <a:r>
              <a:rPr lang="en-US" sz="3600" dirty="0"/>
              <a:t>CLSS Cross-List Totals in Refine Mode</a:t>
            </a:r>
          </a:p>
        </p:txBody>
      </p:sp>
      <p:grpSp>
        <p:nvGrpSpPr>
          <p:cNvPr id="17" name="Group 16">
            <a:extLst>
              <a:ext uri="{FF2B5EF4-FFF2-40B4-BE49-F238E27FC236}">
                <a16:creationId xmlns:a16="http://schemas.microsoft.com/office/drawing/2014/main" id="{42BF43E9-5880-A0E9-BB58-502631A870F7}"/>
              </a:ext>
            </a:extLst>
          </p:cNvPr>
          <p:cNvGrpSpPr/>
          <p:nvPr/>
        </p:nvGrpSpPr>
        <p:grpSpPr>
          <a:xfrm>
            <a:off x="399654" y="2693023"/>
            <a:ext cx="3792570" cy="3058294"/>
            <a:chOff x="399654" y="2854606"/>
            <a:chExt cx="3792570" cy="3058294"/>
          </a:xfrm>
        </p:grpSpPr>
        <p:pic>
          <p:nvPicPr>
            <p:cNvPr id="7" name="Picture 6">
              <a:extLst>
                <a:ext uri="{FF2B5EF4-FFF2-40B4-BE49-F238E27FC236}">
                  <a16:creationId xmlns:a16="http://schemas.microsoft.com/office/drawing/2014/main" id="{DB9C6DB7-DC90-B2E5-90D8-A99FEE532E72}"/>
                </a:ext>
              </a:extLst>
            </p:cNvPr>
            <p:cNvPicPr>
              <a:picLocks noChangeAspect="1"/>
            </p:cNvPicPr>
            <p:nvPr/>
          </p:nvPicPr>
          <p:blipFill>
            <a:blip r:embed="rId2"/>
            <a:stretch>
              <a:fillRect/>
            </a:stretch>
          </p:blipFill>
          <p:spPr>
            <a:xfrm>
              <a:off x="399654" y="2854606"/>
              <a:ext cx="3792570" cy="3058294"/>
            </a:xfrm>
            <a:prstGeom prst="rect">
              <a:avLst/>
            </a:prstGeom>
          </p:spPr>
        </p:pic>
        <p:sp>
          <p:nvSpPr>
            <p:cNvPr id="13" name="Oval 12">
              <a:extLst>
                <a:ext uri="{FF2B5EF4-FFF2-40B4-BE49-F238E27FC236}">
                  <a16:creationId xmlns:a16="http://schemas.microsoft.com/office/drawing/2014/main" id="{754C6C8A-BD8E-CDF8-D904-FE5ABFE03A78}"/>
                </a:ext>
              </a:extLst>
            </p:cNvPr>
            <p:cNvSpPr/>
            <p:nvPr/>
          </p:nvSpPr>
          <p:spPr>
            <a:xfrm>
              <a:off x="3417892" y="5244518"/>
              <a:ext cx="638175" cy="446023"/>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5" name="Group 24">
            <a:extLst>
              <a:ext uri="{FF2B5EF4-FFF2-40B4-BE49-F238E27FC236}">
                <a16:creationId xmlns:a16="http://schemas.microsoft.com/office/drawing/2014/main" id="{953834B5-0EAF-6477-DB62-D01E8D2899E1}"/>
              </a:ext>
            </a:extLst>
          </p:cNvPr>
          <p:cNvGrpSpPr/>
          <p:nvPr/>
        </p:nvGrpSpPr>
        <p:grpSpPr>
          <a:xfrm>
            <a:off x="4665714" y="2428923"/>
            <a:ext cx="4364690" cy="3264633"/>
            <a:chOff x="4612331" y="2369834"/>
            <a:chExt cx="4364690" cy="3264633"/>
          </a:xfrm>
        </p:grpSpPr>
        <p:pic>
          <p:nvPicPr>
            <p:cNvPr id="23" name="Picture 22">
              <a:extLst>
                <a:ext uri="{FF2B5EF4-FFF2-40B4-BE49-F238E27FC236}">
                  <a16:creationId xmlns:a16="http://schemas.microsoft.com/office/drawing/2014/main" id="{4BAEE10D-267B-F176-C8C2-7D1EEA11E61B}"/>
                </a:ext>
              </a:extLst>
            </p:cNvPr>
            <p:cNvPicPr>
              <a:picLocks noChangeAspect="1"/>
            </p:cNvPicPr>
            <p:nvPr/>
          </p:nvPicPr>
          <p:blipFill>
            <a:blip r:embed="rId3"/>
            <a:stretch>
              <a:fillRect/>
            </a:stretch>
          </p:blipFill>
          <p:spPr>
            <a:xfrm>
              <a:off x="4612331" y="2369834"/>
              <a:ext cx="4364690" cy="3264633"/>
            </a:xfrm>
            <a:prstGeom prst="rect">
              <a:avLst/>
            </a:prstGeom>
          </p:spPr>
        </p:pic>
        <p:sp>
          <p:nvSpPr>
            <p:cNvPr id="24" name="Oval 23">
              <a:extLst>
                <a:ext uri="{FF2B5EF4-FFF2-40B4-BE49-F238E27FC236}">
                  <a16:creationId xmlns:a16="http://schemas.microsoft.com/office/drawing/2014/main" id="{67385C64-A35F-258D-725D-D8778C440F9C}"/>
                </a:ext>
              </a:extLst>
            </p:cNvPr>
            <p:cNvSpPr/>
            <p:nvPr/>
          </p:nvSpPr>
          <p:spPr>
            <a:xfrm>
              <a:off x="6639495" y="5188444"/>
              <a:ext cx="1788888" cy="446023"/>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31011833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8265BD-7BFD-EFAE-90E5-5A368B441AE9}"/>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3D9581EC-18C1-B41C-CEB9-E8B88161A8E1}"/>
              </a:ext>
            </a:extLst>
          </p:cNvPr>
          <p:cNvCxnSpPr>
            <a:cxnSpLocks/>
          </p:cNvCxnSpPr>
          <p:nvPr/>
        </p:nvCxnSpPr>
        <p:spPr>
          <a:xfrm>
            <a:off x="202758" y="537477"/>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82CE9E83-BF18-BEB1-CBFD-FC2A0F90836E}"/>
              </a:ext>
            </a:extLst>
          </p:cNvPr>
          <p:cNvSpPr txBox="1"/>
          <p:nvPr/>
        </p:nvSpPr>
        <p:spPr>
          <a:xfrm>
            <a:off x="202758" y="589925"/>
            <a:ext cx="8604247" cy="1508105"/>
          </a:xfrm>
          <a:prstGeom prst="rect">
            <a:avLst/>
          </a:prstGeom>
          <a:noFill/>
        </p:spPr>
        <p:txBody>
          <a:bodyPr wrap="square" rtlCol="0">
            <a:spAutoFit/>
          </a:bodyPr>
          <a:lstStyle/>
          <a:p>
            <a:r>
              <a:rPr lang="en-US" sz="2000" b="1" dirty="0"/>
              <a:t>Remember, you can’t update enrollments in </a:t>
            </a:r>
            <a:r>
              <a:rPr lang="en-US" sz="2000" b="1" dirty="0" err="1"/>
              <a:t>myBanner</a:t>
            </a:r>
            <a:r>
              <a:rPr lang="en-US" sz="2000" b="1" dirty="0"/>
              <a:t> if:</a:t>
            </a:r>
          </a:p>
          <a:p>
            <a:pPr marL="342900" indent="-342900">
              <a:buFont typeface="+mj-lt"/>
              <a:buAutoNum type="arabicPeriod"/>
            </a:pPr>
            <a:r>
              <a:rPr lang="en-US" dirty="0"/>
              <a:t>Trying to add or reduce the max enrollment below 10.</a:t>
            </a:r>
          </a:p>
          <a:p>
            <a:pPr marL="342900" indent="-342900">
              <a:buFont typeface="+mj-lt"/>
              <a:buAutoNum type="arabicPeriod"/>
            </a:pPr>
            <a:r>
              <a:rPr lang="en-US" dirty="0"/>
              <a:t>A room isn’t assigned. This means you can’t go up or down in the enrollment.</a:t>
            </a:r>
          </a:p>
          <a:p>
            <a:pPr marL="342900" indent="-342900">
              <a:buFont typeface="+mj-lt"/>
              <a:buAutoNum type="arabicPeriod"/>
            </a:pPr>
            <a:r>
              <a:rPr lang="en-US" dirty="0"/>
              <a:t>Cross-listed courses ( if you aren't utilizing waitlist).</a:t>
            </a:r>
          </a:p>
          <a:p>
            <a:pPr algn="ctr"/>
            <a:endParaRPr lang="en-US" dirty="0"/>
          </a:p>
        </p:txBody>
      </p:sp>
      <p:sp>
        <p:nvSpPr>
          <p:cNvPr id="11" name="Title 1">
            <a:extLst>
              <a:ext uri="{FF2B5EF4-FFF2-40B4-BE49-F238E27FC236}">
                <a16:creationId xmlns:a16="http://schemas.microsoft.com/office/drawing/2014/main" id="{6009A07D-C8D6-6DA2-008C-8CF0FECBD683}"/>
              </a:ext>
            </a:extLst>
          </p:cNvPr>
          <p:cNvSpPr txBox="1">
            <a:spLocks/>
          </p:cNvSpPr>
          <p:nvPr/>
        </p:nvSpPr>
        <p:spPr>
          <a:xfrm>
            <a:off x="17890" y="-7378"/>
            <a:ext cx="9032681" cy="492408"/>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2"/>
                </a:solidFill>
                <a:latin typeface="+mj-lt"/>
                <a:ea typeface="+mj-ea"/>
                <a:cs typeface="+mj-cs"/>
              </a:defRPr>
            </a:lvl1pPr>
          </a:lstStyle>
          <a:p>
            <a:r>
              <a:rPr lang="en-US" sz="3600" dirty="0"/>
              <a:t>Updating Max Enrollment</a:t>
            </a:r>
          </a:p>
        </p:txBody>
      </p:sp>
      <p:grpSp>
        <p:nvGrpSpPr>
          <p:cNvPr id="8" name="Group 7">
            <a:extLst>
              <a:ext uri="{FF2B5EF4-FFF2-40B4-BE49-F238E27FC236}">
                <a16:creationId xmlns:a16="http://schemas.microsoft.com/office/drawing/2014/main" id="{B67CEDAA-4A24-9AFD-90B1-ED66E334F8BB}"/>
              </a:ext>
            </a:extLst>
          </p:cNvPr>
          <p:cNvGrpSpPr/>
          <p:nvPr/>
        </p:nvGrpSpPr>
        <p:grpSpPr>
          <a:xfrm>
            <a:off x="1846792" y="1844194"/>
            <a:ext cx="5309382" cy="4031820"/>
            <a:chOff x="1846792" y="1844194"/>
            <a:chExt cx="5309382" cy="4031820"/>
          </a:xfrm>
        </p:grpSpPr>
        <p:grpSp>
          <p:nvGrpSpPr>
            <p:cNvPr id="17" name="Group 16">
              <a:extLst>
                <a:ext uri="{FF2B5EF4-FFF2-40B4-BE49-F238E27FC236}">
                  <a16:creationId xmlns:a16="http://schemas.microsoft.com/office/drawing/2014/main" id="{683B71FF-29EC-D370-0814-60D703C81EA0}"/>
                </a:ext>
              </a:extLst>
            </p:cNvPr>
            <p:cNvGrpSpPr/>
            <p:nvPr/>
          </p:nvGrpSpPr>
          <p:grpSpPr>
            <a:xfrm>
              <a:off x="1846792" y="1844194"/>
              <a:ext cx="5309382" cy="4031820"/>
              <a:chOff x="399654" y="2854606"/>
              <a:chExt cx="3792570" cy="3058294"/>
            </a:xfrm>
          </p:grpSpPr>
          <p:pic>
            <p:nvPicPr>
              <p:cNvPr id="7" name="Picture 6">
                <a:extLst>
                  <a:ext uri="{FF2B5EF4-FFF2-40B4-BE49-F238E27FC236}">
                    <a16:creationId xmlns:a16="http://schemas.microsoft.com/office/drawing/2014/main" id="{69AD4156-30A8-5775-3D26-A288EC875C8D}"/>
                  </a:ext>
                </a:extLst>
              </p:cNvPr>
              <p:cNvPicPr>
                <a:picLocks noChangeAspect="1"/>
              </p:cNvPicPr>
              <p:nvPr/>
            </p:nvPicPr>
            <p:blipFill>
              <a:blip r:embed="rId2"/>
              <a:stretch>
                <a:fillRect/>
              </a:stretch>
            </p:blipFill>
            <p:spPr>
              <a:xfrm>
                <a:off x="399654" y="2854606"/>
                <a:ext cx="3792570" cy="3058294"/>
              </a:xfrm>
              <a:prstGeom prst="rect">
                <a:avLst/>
              </a:prstGeom>
            </p:spPr>
          </p:pic>
          <p:sp>
            <p:nvSpPr>
              <p:cNvPr id="13" name="Oval 12">
                <a:extLst>
                  <a:ext uri="{FF2B5EF4-FFF2-40B4-BE49-F238E27FC236}">
                    <a16:creationId xmlns:a16="http://schemas.microsoft.com/office/drawing/2014/main" id="{CA8D537A-3FDC-5031-AC28-98457384E691}"/>
                  </a:ext>
                </a:extLst>
              </p:cNvPr>
              <p:cNvSpPr/>
              <p:nvPr/>
            </p:nvSpPr>
            <p:spPr>
              <a:xfrm>
                <a:off x="3440768" y="5244518"/>
                <a:ext cx="638175" cy="446023"/>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 name="Oval 1">
              <a:extLst>
                <a:ext uri="{FF2B5EF4-FFF2-40B4-BE49-F238E27FC236}">
                  <a16:creationId xmlns:a16="http://schemas.microsoft.com/office/drawing/2014/main" id="{6D60D7EF-A80C-F76B-42B0-59806E238041}"/>
                </a:ext>
              </a:extLst>
            </p:cNvPr>
            <p:cNvSpPr/>
            <p:nvPr/>
          </p:nvSpPr>
          <p:spPr>
            <a:xfrm>
              <a:off x="6104178" y="2649058"/>
              <a:ext cx="893409" cy="588002"/>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9893995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241A87-27E3-E232-21CE-10636D109C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662F19-D42C-FE10-7ABE-14859BCC796B}"/>
              </a:ext>
            </a:extLst>
          </p:cNvPr>
          <p:cNvSpPr>
            <a:spLocks noGrp="1"/>
          </p:cNvSpPr>
          <p:nvPr>
            <p:ph type="title"/>
          </p:nvPr>
        </p:nvSpPr>
        <p:spPr>
          <a:xfrm>
            <a:off x="563338" y="2159098"/>
            <a:ext cx="8123462" cy="1143000"/>
          </a:xfrm>
        </p:spPr>
        <p:txBody>
          <a:bodyPr>
            <a:normAutofit/>
          </a:bodyPr>
          <a:lstStyle/>
          <a:p>
            <a:r>
              <a:rPr lang="en-US" dirty="0"/>
              <a:t>Reserved Seats</a:t>
            </a:r>
            <a:endParaRPr lang="en-US" i="1" dirty="0"/>
          </a:p>
        </p:txBody>
      </p:sp>
      <p:cxnSp>
        <p:nvCxnSpPr>
          <p:cNvPr id="6" name="Straight Connector 5">
            <a:extLst>
              <a:ext uri="{FF2B5EF4-FFF2-40B4-BE49-F238E27FC236}">
                <a16:creationId xmlns:a16="http://schemas.microsoft.com/office/drawing/2014/main" id="{D72097A7-5CEE-D93D-09D8-51AFDF2B6C42}"/>
              </a:ext>
            </a:extLst>
          </p:cNvPr>
          <p:cNvCxnSpPr>
            <a:cxnSpLocks/>
          </p:cNvCxnSpPr>
          <p:nvPr/>
        </p:nvCxnSpPr>
        <p:spPr>
          <a:xfrm>
            <a:off x="202758" y="3063240"/>
            <a:ext cx="8738483"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2279145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9FDCD-CB0D-45FF-1CAE-7EB715F789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95F444-1644-A251-F52F-B31C31F92FD1}"/>
              </a:ext>
            </a:extLst>
          </p:cNvPr>
          <p:cNvSpPr>
            <a:spLocks noGrp="1"/>
          </p:cNvSpPr>
          <p:nvPr>
            <p:ph type="title"/>
          </p:nvPr>
        </p:nvSpPr>
        <p:spPr>
          <a:xfrm>
            <a:off x="63610" y="1"/>
            <a:ext cx="9032681" cy="524786"/>
          </a:xfrm>
        </p:spPr>
        <p:txBody>
          <a:bodyPr>
            <a:noAutofit/>
          </a:bodyPr>
          <a:lstStyle/>
          <a:p>
            <a:r>
              <a:rPr lang="en-US" sz="4800" dirty="0"/>
              <a:t>CLSS Reserved Seats</a:t>
            </a:r>
          </a:p>
        </p:txBody>
      </p:sp>
      <p:cxnSp>
        <p:nvCxnSpPr>
          <p:cNvPr id="5" name="Straight Connector 4">
            <a:extLst>
              <a:ext uri="{FF2B5EF4-FFF2-40B4-BE49-F238E27FC236}">
                <a16:creationId xmlns:a16="http://schemas.microsoft.com/office/drawing/2014/main" id="{9EE71D75-44F4-C8EC-2ED4-745A0C6B3B39}"/>
              </a:ext>
            </a:extLst>
          </p:cNvPr>
          <p:cNvCxnSpPr>
            <a:cxnSpLocks/>
          </p:cNvCxnSpPr>
          <p:nvPr/>
        </p:nvCxnSpPr>
        <p:spPr>
          <a:xfrm>
            <a:off x="294198" y="546558"/>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9DADECCD-69A9-D13C-760B-0F1A0E0BEBD9}"/>
              </a:ext>
            </a:extLst>
          </p:cNvPr>
          <p:cNvSpPr txBox="1"/>
          <p:nvPr/>
        </p:nvSpPr>
        <p:spPr>
          <a:xfrm>
            <a:off x="0" y="554509"/>
            <a:ext cx="9159901" cy="5262979"/>
          </a:xfrm>
          <a:prstGeom prst="rect">
            <a:avLst/>
          </a:prstGeom>
          <a:noFill/>
        </p:spPr>
        <p:txBody>
          <a:bodyPr wrap="square" rtlCol="0">
            <a:spAutoFit/>
          </a:bodyPr>
          <a:lstStyle/>
          <a:p>
            <a:pPr algn="ctr"/>
            <a:r>
              <a:rPr lang="en-US" sz="2400" b="1" dirty="0"/>
              <a:t>Reserved Seats allows schedulers to set aside seats within each section for specific student groups for a designated period.</a:t>
            </a:r>
            <a:endParaRPr lang="en-US" altLang="en-US" sz="2400" b="1" dirty="0"/>
          </a:p>
          <a:p>
            <a:pPr marL="342900" indent="-342900">
              <a:buFont typeface="Arial" panose="020B0604020202020204" pitchFamily="34" charset="0"/>
              <a:buChar char="•"/>
            </a:pPr>
            <a:r>
              <a:rPr lang="en-US" dirty="0"/>
              <a:t>These configurations are set up and controlled by the Registrar Curriculum &amp; Scheduling Team.</a:t>
            </a:r>
          </a:p>
          <a:p>
            <a:pPr marL="342900" indent="-342900">
              <a:buFont typeface="Arial" panose="020B0604020202020204" pitchFamily="34" charset="0"/>
              <a:buChar char="•"/>
            </a:pPr>
            <a:r>
              <a:rPr kumimoji="0" lang="en-US" altLang="en-US" i="0" u="none" strike="noStrike" cap="none" normalizeH="0" baseline="0" dirty="0">
                <a:ln>
                  <a:noFill/>
                </a:ln>
                <a:solidFill>
                  <a:schemeClr val="tx1"/>
                </a:solidFill>
                <a:effectLst/>
              </a:rPr>
              <a:t>To create a configuration, </a:t>
            </a:r>
            <a:r>
              <a:rPr lang="en-US" altLang="en-US" dirty="0"/>
              <a:t>you’ll need to request this by email through </a:t>
            </a:r>
            <a:r>
              <a:rPr lang="en-US" altLang="en-US" b="1" dirty="0"/>
              <a:t>MasterSchedule@registrar.msstate.edu.</a:t>
            </a:r>
            <a:endParaRPr kumimoji="0" lang="en-US" altLang="en-US" b="1" i="0" u="none" strike="noStrike" cap="none" normalizeH="0" baseline="0" dirty="0">
              <a:ln>
                <a:noFill/>
              </a:ln>
              <a:solidFill>
                <a:schemeClr val="tx1"/>
              </a:solidFill>
              <a:effectLst/>
            </a:endParaRPr>
          </a:p>
          <a:p>
            <a:pPr marL="342900" indent="-342900">
              <a:buFont typeface="Arial" panose="020B0604020202020204" pitchFamily="34" charset="0"/>
              <a:buChar char="•"/>
            </a:pPr>
            <a:r>
              <a:rPr lang="en-US" dirty="0"/>
              <a:t>Departments will only be able to use the reserve seat configurations that have been set up and assigned to them; they won’t be able to add any others.</a:t>
            </a:r>
          </a:p>
          <a:p>
            <a:pPr marL="342900" indent="-342900">
              <a:buFont typeface="Arial" panose="020B0604020202020204" pitchFamily="34" charset="0"/>
              <a:buChar char="•"/>
            </a:pPr>
            <a:r>
              <a:rPr lang="en-US" dirty="0"/>
              <a:t>Groups can be configured by:</a:t>
            </a:r>
          </a:p>
          <a:p>
            <a:pPr marL="800100" lvl="1" indent="-342900">
              <a:buFont typeface="Wingdings" panose="05000000000000000000" pitchFamily="2" charset="2"/>
              <a:buChar char="§"/>
            </a:pPr>
            <a:r>
              <a:rPr lang="en-US" dirty="0">
                <a:solidFill>
                  <a:srgbClr val="222222"/>
                </a:solidFill>
              </a:rPr>
              <a:t>Campus</a:t>
            </a:r>
          </a:p>
          <a:p>
            <a:pPr marL="800100" lvl="1" indent="-342900">
              <a:buFont typeface="Wingdings" panose="05000000000000000000" pitchFamily="2" charset="2"/>
              <a:buChar char="§"/>
            </a:pPr>
            <a:r>
              <a:rPr lang="en-US" dirty="0">
                <a:solidFill>
                  <a:srgbClr val="222222"/>
                </a:solidFill>
              </a:rPr>
              <a:t>Field of Study (Major or Concentration-Can Only Add One of Either)</a:t>
            </a:r>
          </a:p>
          <a:p>
            <a:pPr marL="800100" lvl="1" indent="-342900">
              <a:buFont typeface="Wingdings" panose="05000000000000000000" pitchFamily="2" charset="2"/>
              <a:buChar char="§"/>
            </a:pPr>
            <a:r>
              <a:rPr lang="en-US" dirty="0">
                <a:solidFill>
                  <a:srgbClr val="222222"/>
                </a:solidFill>
              </a:rPr>
              <a:t>Attribute</a:t>
            </a:r>
          </a:p>
          <a:p>
            <a:pPr marL="800100" lvl="1" indent="-342900">
              <a:buFont typeface="Wingdings" panose="05000000000000000000" pitchFamily="2" charset="2"/>
              <a:buChar char="§"/>
            </a:pPr>
            <a:r>
              <a:rPr lang="en-US" dirty="0">
                <a:solidFill>
                  <a:srgbClr val="222222"/>
                </a:solidFill>
              </a:rPr>
              <a:t>Classification (Fr, So, Jr, or Sr)</a:t>
            </a:r>
          </a:p>
          <a:p>
            <a:pPr marL="800100" lvl="1" indent="-342900">
              <a:buFont typeface="Wingdings" panose="05000000000000000000" pitchFamily="2" charset="2"/>
              <a:buChar char="§"/>
            </a:pPr>
            <a:r>
              <a:rPr lang="en-US" dirty="0">
                <a:solidFill>
                  <a:srgbClr val="222222"/>
                </a:solidFill>
              </a:rPr>
              <a:t>College</a:t>
            </a:r>
          </a:p>
          <a:p>
            <a:pPr marL="800100" lvl="1" indent="-342900">
              <a:buFont typeface="Wingdings" panose="05000000000000000000" pitchFamily="2" charset="2"/>
              <a:buChar char="§"/>
            </a:pPr>
            <a:r>
              <a:rPr lang="en-US" dirty="0">
                <a:solidFill>
                  <a:srgbClr val="222222"/>
                </a:solidFill>
              </a:rPr>
              <a:t>Degree</a:t>
            </a:r>
          </a:p>
          <a:p>
            <a:pPr marL="800100" lvl="1" indent="-342900">
              <a:buFont typeface="Wingdings" panose="05000000000000000000" pitchFamily="2" charset="2"/>
              <a:buChar char="§"/>
            </a:pPr>
            <a:r>
              <a:rPr lang="en-US" dirty="0">
                <a:solidFill>
                  <a:srgbClr val="222222"/>
                </a:solidFill>
              </a:rPr>
              <a:t>Department</a:t>
            </a:r>
          </a:p>
          <a:p>
            <a:pPr marL="800100" lvl="1" indent="-342900">
              <a:buFont typeface="Wingdings" panose="05000000000000000000" pitchFamily="2" charset="2"/>
              <a:buChar char="§"/>
            </a:pPr>
            <a:r>
              <a:rPr lang="en-US" dirty="0">
                <a:solidFill>
                  <a:srgbClr val="222222"/>
                </a:solidFill>
              </a:rPr>
              <a:t>Program</a:t>
            </a:r>
          </a:p>
          <a:p>
            <a:pPr marL="800100" lvl="1" indent="-342900">
              <a:buFont typeface="Wingdings" panose="05000000000000000000" pitchFamily="2" charset="2"/>
              <a:buChar char="§"/>
            </a:pPr>
            <a:r>
              <a:rPr lang="en-US" dirty="0">
                <a:solidFill>
                  <a:srgbClr val="222222"/>
                </a:solidFill>
              </a:rPr>
              <a:t>Admission Term</a:t>
            </a:r>
          </a:p>
        </p:txBody>
      </p:sp>
    </p:spTree>
    <p:extLst>
      <p:ext uri="{BB962C8B-B14F-4D97-AF65-F5344CB8AC3E}">
        <p14:creationId xmlns:p14="http://schemas.microsoft.com/office/powerpoint/2010/main" val="265351120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CE4B51-06FC-8C1D-4CE2-5FFACBD97B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44D581-042B-FD4E-6A34-0BBE55828687}"/>
              </a:ext>
            </a:extLst>
          </p:cNvPr>
          <p:cNvSpPr>
            <a:spLocks noGrp="1"/>
          </p:cNvSpPr>
          <p:nvPr>
            <p:ph type="title"/>
          </p:nvPr>
        </p:nvSpPr>
        <p:spPr>
          <a:xfrm>
            <a:off x="0" y="0"/>
            <a:ext cx="9032681" cy="656177"/>
          </a:xfrm>
        </p:spPr>
        <p:txBody>
          <a:bodyPr>
            <a:noAutofit/>
          </a:bodyPr>
          <a:lstStyle/>
          <a:p>
            <a:r>
              <a:rPr lang="en-US" sz="4800"/>
              <a:t>CLSS Reserved Seat Fields</a:t>
            </a:r>
          </a:p>
        </p:txBody>
      </p:sp>
      <p:cxnSp>
        <p:nvCxnSpPr>
          <p:cNvPr id="5" name="Straight Connector 4">
            <a:extLst>
              <a:ext uri="{FF2B5EF4-FFF2-40B4-BE49-F238E27FC236}">
                <a16:creationId xmlns:a16="http://schemas.microsoft.com/office/drawing/2014/main" id="{BA1BA7B7-54EB-9D53-B090-637B78619906}"/>
              </a:ext>
            </a:extLst>
          </p:cNvPr>
          <p:cNvCxnSpPr>
            <a:cxnSpLocks/>
          </p:cNvCxnSpPr>
          <p:nvPr/>
        </p:nvCxnSpPr>
        <p:spPr>
          <a:xfrm>
            <a:off x="248477" y="674868"/>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E92E6A22-4305-5721-569F-7ACECC7A5287}"/>
              </a:ext>
            </a:extLst>
          </p:cNvPr>
          <p:cNvSpPr txBox="1"/>
          <p:nvPr/>
        </p:nvSpPr>
        <p:spPr>
          <a:xfrm>
            <a:off x="202757" y="752359"/>
            <a:ext cx="8829924" cy="5262979"/>
          </a:xfrm>
          <a:prstGeom prst="rect">
            <a:avLst/>
          </a:prstGeom>
          <a:noFill/>
        </p:spPr>
        <p:txBody>
          <a:bodyPr wrap="square" rtlCol="0">
            <a:spAutoFit/>
          </a:bodyPr>
          <a:lstStyle/>
          <a:p>
            <a:pPr marL="342900" indent="-342900" algn="l" fontAlgn="base">
              <a:buFont typeface="+mj-lt"/>
              <a:buAutoNum type="arabicPeriod"/>
            </a:pPr>
            <a:r>
              <a:rPr lang="en-US" sz="2100" b="1" i="0" dirty="0">
                <a:solidFill>
                  <a:srgbClr val="222222"/>
                </a:solidFill>
                <a:effectLst/>
              </a:rPr>
              <a:t>Group </a:t>
            </a:r>
            <a:r>
              <a:rPr lang="en-US" sz="2100" b="0" i="0" dirty="0">
                <a:solidFill>
                  <a:srgbClr val="222222"/>
                </a:solidFill>
                <a:effectLst/>
              </a:rPr>
              <a:t>– This is where schedulers select the group label that administrators set.</a:t>
            </a:r>
          </a:p>
          <a:p>
            <a:pPr marL="342900" indent="-342900" algn="l" fontAlgn="base">
              <a:buFont typeface="+mj-lt"/>
              <a:buAutoNum type="arabicPeriod"/>
            </a:pPr>
            <a:r>
              <a:rPr lang="en-US" sz="2100" b="1" i="0" dirty="0">
                <a:solidFill>
                  <a:srgbClr val="222222"/>
                </a:solidFill>
                <a:effectLst/>
              </a:rPr>
              <a:t>Maximum </a:t>
            </a:r>
            <a:r>
              <a:rPr lang="en-US" sz="2100" b="0" i="0" dirty="0">
                <a:solidFill>
                  <a:srgbClr val="222222"/>
                </a:solidFill>
                <a:effectLst/>
              </a:rPr>
              <a:t>– This is the enrollment maximum for each group of students.</a:t>
            </a:r>
          </a:p>
          <a:p>
            <a:pPr marL="342900" indent="-342900" algn="l" fontAlgn="base">
              <a:buFont typeface="+mj-lt"/>
              <a:buAutoNum type="arabicPeriod"/>
            </a:pPr>
            <a:r>
              <a:rPr lang="en-US" sz="2100" b="1" i="0" dirty="0">
                <a:solidFill>
                  <a:srgbClr val="222222"/>
                </a:solidFill>
                <a:effectLst/>
              </a:rPr>
              <a:t>Allow in Unreserved </a:t>
            </a:r>
            <a:r>
              <a:rPr lang="en-US" sz="2100" b="0" i="0" dirty="0">
                <a:solidFill>
                  <a:srgbClr val="222222"/>
                </a:solidFill>
                <a:effectLst/>
              </a:rPr>
              <a:t>– This field is a Yes or No field which when set to Yes allows students in this group to register under the unreserved seats once the maximum for the reserved has been reached. </a:t>
            </a:r>
          </a:p>
          <a:p>
            <a:pPr marL="342900" indent="-342900" algn="l" fontAlgn="base">
              <a:buFont typeface="+mj-lt"/>
              <a:buAutoNum type="arabicPeriod"/>
            </a:pPr>
            <a:r>
              <a:rPr lang="en-US" sz="2100" b="1" i="0" dirty="0">
                <a:solidFill>
                  <a:srgbClr val="222222"/>
                </a:solidFill>
                <a:effectLst/>
              </a:rPr>
              <a:t>Max Cap Expiration </a:t>
            </a:r>
            <a:r>
              <a:rPr lang="en-US" sz="2100" b="0" i="0" dirty="0">
                <a:solidFill>
                  <a:srgbClr val="222222"/>
                </a:solidFill>
                <a:effectLst/>
              </a:rPr>
              <a:t>– This is the expiration date that can be associated with the reserve. If no students have registered by the date indicated, the reserve row will delete in the morning with the daily refresh. If students have registered, the enrollment max of the reserve drops down to match the total number of students registered on the reserve. </a:t>
            </a:r>
          </a:p>
          <a:p>
            <a:pPr algn="l" fontAlgn="base"/>
            <a:r>
              <a:rPr lang="en-US" sz="2100" b="0" i="0" dirty="0">
                <a:solidFill>
                  <a:srgbClr val="222222"/>
                </a:solidFill>
                <a:effectLst/>
              </a:rPr>
              <a:t>*When a scheduler saves a reserve, the general maximum enrollment fields on the first edit section screen form will no longer editable.</a:t>
            </a:r>
          </a:p>
          <a:p>
            <a:pPr algn="l" fontAlgn="base"/>
            <a:endParaRPr lang="en-US" sz="2100" b="0" i="0" dirty="0">
              <a:solidFill>
                <a:srgbClr val="222222"/>
              </a:solidFill>
              <a:effectLst/>
            </a:endParaRPr>
          </a:p>
        </p:txBody>
      </p:sp>
    </p:spTree>
    <p:extLst>
      <p:ext uri="{BB962C8B-B14F-4D97-AF65-F5344CB8AC3E}">
        <p14:creationId xmlns:p14="http://schemas.microsoft.com/office/powerpoint/2010/main" val="2230964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324F8A-30BB-542E-4231-BDAD91E330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B7E6E3-8077-8D91-D33B-DA1111DA0498}"/>
              </a:ext>
            </a:extLst>
          </p:cNvPr>
          <p:cNvSpPr>
            <a:spLocks noGrp="1"/>
          </p:cNvSpPr>
          <p:nvPr>
            <p:ph type="title"/>
          </p:nvPr>
        </p:nvSpPr>
        <p:spPr>
          <a:xfrm>
            <a:off x="510269" y="-1759"/>
            <a:ext cx="8123462" cy="901780"/>
          </a:xfrm>
        </p:spPr>
        <p:txBody>
          <a:bodyPr>
            <a:normAutofit/>
          </a:bodyPr>
          <a:lstStyle/>
          <a:p>
            <a:r>
              <a:rPr lang="en-US" dirty="0"/>
              <a:t>Modes &amp; Phases Flow Chart</a:t>
            </a:r>
          </a:p>
        </p:txBody>
      </p:sp>
      <p:cxnSp>
        <p:nvCxnSpPr>
          <p:cNvPr id="12" name="Straight Connector 11">
            <a:extLst>
              <a:ext uri="{FF2B5EF4-FFF2-40B4-BE49-F238E27FC236}">
                <a16:creationId xmlns:a16="http://schemas.microsoft.com/office/drawing/2014/main" id="{E0BDD268-186C-8E34-98AD-051EDAA8AEDF}"/>
              </a:ext>
            </a:extLst>
          </p:cNvPr>
          <p:cNvCxnSpPr>
            <a:cxnSpLocks/>
          </p:cNvCxnSpPr>
          <p:nvPr/>
        </p:nvCxnSpPr>
        <p:spPr>
          <a:xfrm>
            <a:off x="202759" y="782429"/>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15" name="Rectangle 14">
            <a:extLst>
              <a:ext uri="{FF2B5EF4-FFF2-40B4-BE49-F238E27FC236}">
                <a16:creationId xmlns:a16="http://schemas.microsoft.com/office/drawing/2014/main" id="{B031F93C-4827-29C3-A9C5-34AE7099E668}"/>
              </a:ext>
            </a:extLst>
          </p:cNvPr>
          <p:cNvSpPr/>
          <p:nvPr/>
        </p:nvSpPr>
        <p:spPr>
          <a:xfrm>
            <a:off x="77959" y="1556051"/>
            <a:ext cx="1927396" cy="1165695"/>
          </a:xfrm>
          <a:prstGeom prst="rect">
            <a:avLst/>
          </a:prstGeom>
          <a:solidFill>
            <a:srgbClr val="410611"/>
          </a:solidFill>
          <a:ln w="38100">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Design Mode</a:t>
            </a:r>
          </a:p>
          <a:p>
            <a:pPr algn="ctr"/>
            <a:r>
              <a:rPr lang="en-US" sz="1400" dirty="0"/>
              <a:t>Schedule Build Phase</a:t>
            </a:r>
          </a:p>
          <a:p>
            <a:pPr algn="ctr"/>
            <a:r>
              <a:rPr lang="en-US" sz="1200" dirty="0"/>
              <a:t>1</a:t>
            </a:r>
          </a:p>
        </p:txBody>
      </p:sp>
      <p:sp>
        <p:nvSpPr>
          <p:cNvPr id="17" name="Rectangle 16">
            <a:extLst>
              <a:ext uri="{FF2B5EF4-FFF2-40B4-BE49-F238E27FC236}">
                <a16:creationId xmlns:a16="http://schemas.microsoft.com/office/drawing/2014/main" id="{C7B9FE12-C78D-FEC2-2E9D-7C3184357171}"/>
              </a:ext>
            </a:extLst>
          </p:cNvPr>
          <p:cNvSpPr/>
          <p:nvPr/>
        </p:nvSpPr>
        <p:spPr>
          <a:xfrm>
            <a:off x="2403982" y="1556052"/>
            <a:ext cx="1927397" cy="1165695"/>
          </a:xfrm>
          <a:prstGeom prst="rect">
            <a:avLst/>
          </a:prstGeom>
          <a:solidFill>
            <a:srgbClr val="410611"/>
          </a:solidFill>
          <a:ln w="38100">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Refine Mode</a:t>
            </a:r>
          </a:p>
          <a:p>
            <a:pPr algn="ctr"/>
            <a:r>
              <a:rPr lang="en-US" sz="1400" dirty="0"/>
              <a:t>Schedule Build Phase</a:t>
            </a:r>
          </a:p>
          <a:p>
            <a:pPr algn="ctr"/>
            <a:r>
              <a:rPr lang="en-US" sz="1200" dirty="0"/>
              <a:t>2</a:t>
            </a:r>
          </a:p>
        </p:txBody>
      </p:sp>
      <p:sp>
        <p:nvSpPr>
          <p:cNvPr id="21" name="Rectangle 20">
            <a:extLst>
              <a:ext uri="{FF2B5EF4-FFF2-40B4-BE49-F238E27FC236}">
                <a16:creationId xmlns:a16="http://schemas.microsoft.com/office/drawing/2014/main" id="{B98F05F8-97F7-F317-BC86-5743B2CFFC36}"/>
              </a:ext>
            </a:extLst>
          </p:cNvPr>
          <p:cNvSpPr/>
          <p:nvPr/>
        </p:nvSpPr>
        <p:spPr>
          <a:xfrm>
            <a:off x="1868879" y="3182488"/>
            <a:ext cx="1419720" cy="714395"/>
          </a:xfrm>
          <a:prstGeom prst="rect">
            <a:avLst/>
          </a:prstGeom>
          <a:solidFill>
            <a:srgbClr val="410611"/>
          </a:solidFill>
          <a:ln w="38100">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t>Proof Phase</a:t>
            </a:r>
          </a:p>
          <a:p>
            <a:pPr algn="ctr"/>
            <a:r>
              <a:rPr lang="en-US" sz="1200" dirty="0"/>
              <a:t>3</a:t>
            </a:r>
          </a:p>
        </p:txBody>
      </p:sp>
      <p:sp>
        <p:nvSpPr>
          <p:cNvPr id="29" name="Isosceles Triangle 28">
            <a:extLst>
              <a:ext uri="{FF2B5EF4-FFF2-40B4-BE49-F238E27FC236}">
                <a16:creationId xmlns:a16="http://schemas.microsoft.com/office/drawing/2014/main" id="{0537FF45-86BB-080F-102D-4DB0A8A0FB46}"/>
              </a:ext>
            </a:extLst>
          </p:cNvPr>
          <p:cNvSpPr/>
          <p:nvPr/>
        </p:nvSpPr>
        <p:spPr>
          <a:xfrm rot="5400000">
            <a:off x="2070101" y="2081819"/>
            <a:ext cx="282596" cy="208896"/>
          </a:xfrm>
          <a:prstGeom prst="triangle">
            <a:avLst/>
          </a:prstGeom>
          <a:solidFill>
            <a:srgbClr val="410611"/>
          </a:solidFill>
          <a:ln w="38100">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Isosceles Triangle 36">
            <a:extLst>
              <a:ext uri="{FF2B5EF4-FFF2-40B4-BE49-F238E27FC236}">
                <a16:creationId xmlns:a16="http://schemas.microsoft.com/office/drawing/2014/main" id="{6F311B47-4C49-345B-FDEB-65B17FD2E771}"/>
              </a:ext>
            </a:extLst>
          </p:cNvPr>
          <p:cNvSpPr/>
          <p:nvPr/>
        </p:nvSpPr>
        <p:spPr>
          <a:xfrm rot="5400000">
            <a:off x="3324048" y="3485799"/>
            <a:ext cx="312402" cy="225138"/>
          </a:xfrm>
          <a:prstGeom prst="triangle">
            <a:avLst/>
          </a:prstGeom>
          <a:solidFill>
            <a:srgbClr val="410611"/>
          </a:solidFill>
          <a:ln w="38100">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74E7FAB0-C4D2-7FE6-6D97-272DDED5C9D9}"/>
              </a:ext>
            </a:extLst>
          </p:cNvPr>
          <p:cNvSpPr/>
          <p:nvPr/>
        </p:nvSpPr>
        <p:spPr>
          <a:xfrm>
            <a:off x="3671899" y="3191050"/>
            <a:ext cx="1419720" cy="714395"/>
          </a:xfrm>
          <a:prstGeom prst="rect">
            <a:avLst/>
          </a:prstGeom>
          <a:solidFill>
            <a:srgbClr val="410611"/>
          </a:solidFill>
          <a:ln w="38100">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t>Publish Phase</a:t>
            </a:r>
          </a:p>
          <a:p>
            <a:pPr algn="ctr"/>
            <a:r>
              <a:rPr lang="en-US" sz="1200" dirty="0"/>
              <a:t>4</a:t>
            </a:r>
          </a:p>
        </p:txBody>
      </p:sp>
      <p:sp>
        <p:nvSpPr>
          <p:cNvPr id="45" name="Rectangle 44">
            <a:extLst>
              <a:ext uri="{FF2B5EF4-FFF2-40B4-BE49-F238E27FC236}">
                <a16:creationId xmlns:a16="http://schemas.microsoft.com/office/drawing/2014/main" id="{A09B56DD-5220-2AAC-C417-CCE4CE9C2638}"/>
              </a:ext>
            </a:extLst>
          </p:cNvPr>
          <p:cNvSpPr/>
          <p:nvPr/>
        </p:nvSpPr>
        <p:spPr>
          <a:xfrm>
            <a:off x="7433501" y="3233712"/>
            <a:ext cx="1516571" cy="714395"/>
          </a:xfrm>
          <a:prstGeom prst="rect">
            <a:avLst/>
          </a:prstGeom>
          <a:solidFill>
            <a:srgbClr val="410611"/>
          </a:solidFill>
          <a:ln w="38100">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t>Registration</a:t>
            </a:r>
          </a:p>
          <a:p>
            <a:pPr algn="ctr"/>
            <a:r>
              <a:rPr lang="en-US" sz="1400" dirty="0"/>
              <a:t>Phase</a:t>
            </a:r>
          </a:p>
          <a:p>
            <a:pPr algn="ctr"/>
            <a:r>
              <a:rPr lang="en-US" sz="1200" dirty="0"/>
              <a:t>6</a:t>
            </a:r>
          </a:p>
        </p:txBody>
      </p:sp>
      <p:sp>
        <p:nvSpPr>
          <p:cNvPr id="49" name="Rectangle 48">
            <a:extLst>
              <a:ext uri="{FF2B5EF4-FFF2-40B4-BE49-F238E27FC236}">
                <a16:creationId xmlns:a16="http://schemas.microsoft.com/office/drawing/2014/main" id="{EA568BB1-0522-3308-6DF1-BC51EA711EAE}"/>
              </a:ext>
            </a:extLst>
          </p:cNvPr>
          <p:cNvSpPr/>
          <p:nvPr/>
        </p:nvSpPr>
        <p:spPr>
          <a:xfrm>
            <a:off x="5524853" y="4457953"/>
            <a:ext cx="1419720" cy="714395"/>
          </a:xfrm>
          <a:prstGeom prst="rect">
            <a:avLst/>
          </a:prstGeom>
          <a:solidFill>
            <a:srgbClr val="410611"/>
          </a:solidFill>
          <a:ln w="38100">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t>Active Term Phase</a:t>
            </a:r>
          </a:p>
          <a:p>
            <a:pPr algn="ctr"/>
            <a:r>
              <a:rPr lang="en-US" sz="1200" dirty="0"/>
              <a:t>8</a:t>
            </a:r>
          </a:p>
        </p:txBody>
      </p:sp>
      <p:sp>
        <p:nvSpPr>
          <p:cNvPr id="53" name="Rectangle 52">
            <a:extLst>
              <a:ext uri="{FF2B5EF4-FFF2-40B4-BE49-F238E27FC236}">
                <a16:creationId xmlns:a16="http://schemas.microsoft.com/office/drawing/2014/main" id="{BC101CFB-C995-569B-5937-44E3F854449B}"/>
              </a:ext>
            </a:extLst>
          </p:cNvPr>
          <p:cNvSpPr/>
          <p:nvPr/>
        </p:nvSpPr>
        <p:spPr>
          <a:xfrm>
            <a:off x="3624982" y="4457953"/>
            <a:ext cx="1419720" cy="714395"/>
          </a:xfrm>
          <a:prstGeom prst="rect">
            <a:avLst/>
          </a:prstGeom>
          <a:solidFill>
            <a:srgbClr val="410611"/>
          </a:solidFill>
          <a:ln w="38100">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t>Locked Phase</a:t>
            </a:r>
          </a:p>
          <a:p>
            <a:pPr algn="ctr"/>
            <a:r>
              <a:rPr lang="en-US" sz="1200" dirty="0"/>
              <a:t>9</a:t>
            </a:r>
          </a:p>
        </p:txBody>
      </p:sp>
      <p:sp>
        <p:nvSpPr>
          <p:cNvPr id="57" name="Rectangle 56">
            <a:extLst>
              <a:ext uri="{FF2B5EF4-FFF2-40B4-BE49-F238E27FC236}">
                <a16:creationId xmlns:a16="http://schemas.microsoft.com/office/drawing/2014/main" id="{68E2D619-BE0C-A051-945C-7F415DC1E31B}"/>
              </a:ext>
            </a:extLst>
          </p:cNvPr>
          <p:cNvSpPr/>
          <p:nvPr/>
        </p:nvSpPr>
        <p:spPr>
          <a:xfrm>
            <a:off x="1725111" y="4457955"/>
            <a:ext cx="1419720" cy="714395"/>
          </a:xfrm>
          <a:prstGeom prst="rect">
            <a:avLst/>
          </a:prstGeom>
          <a:solidFill>
            <a:srgbClr val="410611"/>
          </a:solidFill>
          <a:ln w="38100">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t>Archived Phase</a:t>
            </a:r>
          </a:p>
          <a:p>
            <a:pPr algn="ctr"/>
            <a:r>
              <a:rPr lang="en-US" sz="1200" dirty="0"/>
              <a:t>10</a:t>
            </a:r>
          </a:p>
        </p:txBody>
      </p:sp>
      <p:sp>
        <p:nvSpPr>
          <p:cNvPr id="59" name="Isosceles Triangle 58">
            <a:extLst>
              <a:ext uri="{FF2B5EF4-FFF2-40B4-BE49-F238E27FC236}">
                <a16:creationId xmlns:a16="http://schemas.microsoft.com/office/drawing/2014/main" id="{B167ED3A-9D91-83B6-CC8B-3B611A240D5A}"/>
              </a:ext>
            </a:extLst>
          </p:cNvPr>
          <p:cNvSpPr/>
          <p:nvPr/>
        </p:nvSpPr>
        <p:spPr>
          <a:xfrm rot="5400000">
            <a:off x="5127068" y="3485799"/>
            <a:ext cx="312402" cy="225138"/>
          </a:xfrm>
          <a:prstGeom prst="triangle">
            <a:avLst/>
          </a:prstGeom>
          <a:solidFill>
            <a:srgbClr val="410611"/>
          </a:solidFill>
          <a:ln w="38100">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1" name="Isosceles Triangle 60">
            <a:extLst>
              <a:ext uri="{FF2B5EF4-FFF2-40B4-BE49-F238E27FC236}">
                <a16:creationId xmlns:a16="http://schemas.microsoft.com/office/drawing/2014/main" id="{B18DB930-99E8-AEF3-227A-5DD665C3F9B4}"/>
              </a:ext>
            </a:extLst>
          </p:cNvPr>
          <p:cNvSpPr/>
          <p:nvPr/>
        </p:nvSpPr>
        <p:spPr>
          <a:xfrm rot="10800000">
            <a:off x="8025300" y="4115224"/>
            <a:ext cx="312402" cy="225138"/>
          </a:xfrm>
          <a:prstGeom prst="triangle">
            <a:avLst/>
          </a:prstGeom>
          <a:solidFill>
            <a:srgbClr val="410611"/>
          </a:solidFill>
          <a:ln w="38100">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3" name="Isosceles Triangle 62">
            <a:extLst>
              <a:ext uri="{FF2B5EF4-FFF2-40B4-BE49-F238E27FC236}">
                <a16:creationId xmlns:a16="http://schemas.microsoft.com/office/drawing/2014/main" id="{088AA03D-87D3-34B5-CB43-34423AF8FA9E}"/>
              </a:ext>
            </a:extLst>
          </p:cNvPr>
          <p:cNvSpPr/>
          <p:nvPr/>
        </p:nvSpPr>
        <p:spPr>
          <a:xfrm rot="16200000">
            <a:off x="5080151" y="4702581"/>
            <a:ext cx="312402" cy="225138"/>
          </a:xfrm>
          <a:prstGeom prst="triangle">
            <a:avLst/>
          </a:prstGeom>
          <a:solidFill>
            <a:srgbClr val="410611"/>
          </a:solidFill>
          <a:ln w="38100">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5" name="Isosceles Triangle 64">
            <a:extLst>
              <a:ext uri="{FF2B5EF4-FFF2-40B4-BE49-F238E27FC236}">
                <a16:creationId xmlns:a16="http://schemas.microsoft.com/office/drawing/2014/main" id="{4F95A3C9-CD4D-59B1-D4E9-921076091947}"/>
              </a:ext>
            </a:extLst>
          </p:cNvPr>
          <p:cNvSpPr/>
          <p:nvPr/>
        </p:nvSpPr>
        <p:spPr>
          <a:xfrm rot="16200000">
            <a:off x="3196002" y="4702583"/>
            <a:ext cx="312402" cy="225138"/>
          </a:xfrm>
          <a:prstGeom prst="triangle">
            <a:avLst/>
          </a:prstGeom>
          <a:solidFill>
            <a:srgbClr val="410611"/>
          </a:solidFill>
          <a:ln w="38100">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7" name="Isosceles Triangle 66">
            <a:extLst>
              <a:ext uri="{FF2B5EF4-FFF2-40B4-BE49-F238E27FC236}">
                <a16:creationId xmlns:a16="http://schemas.microsoft.com/office/drawing/2014/main" id="{FC57C966-F983-350A-6B78-668731523A64}"/>
              </a:ext>
            </a:extLst>
          </p:cNvPr>
          <p:cNvSpPr/>
          <p:nvPr/>
        </p:nvSpPr>
        <p:spPr>
          <a:xfrm rot="10800000">
            <a:off x="2422538" y="2831659"/>
            <a:ext cx="312402" cy="225138"/>
          </a:xfrm>
          <a:prstGeom prst="triangle">
            <a:avLst/>
          </a:prstGeom>
          <a:solidFill>
            <a:srgbClr val="410611"/>
          </a:solidFill>
          <a:ln w="38100">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2CA1D39C-62CB-D161-8628-C0783970062B}"/>
              </a:ext>
            </a:extLst>
          </p:cNvPr>
          <p:cNvSpPr/>
          <p:nvPr/>
        </p:nvSpPr>
        <p:spPr>
          <a:xfrm>
            <a:off x="5523344" y="3233712"/>
            <a:ext cx="1516571" cy="714395"/>
          </a:xfrm>
          <a:prstGeom prst="rect">
            <a:avLst/>
          </a:prstGeom>
          <a:solidFill>
            <a:srgbClr val="410611"/>
          </a:solidFill>
          <a:ln w="38100">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t>Room Assignment</a:t>
            </a:r>
          </a:p>
          <a:p>
            <a:pPr algn="ctr"/>
            <a:r>
              <a:rPr lang="en-US" sz="1200" dirty="0"/>
              <a:t>5</a:t>
            </a:r>
          </a:p>
        </p:txBody>
      </p:sp>
      <p:sp>
        <p:nvSpPr>
          <p:cNvPr id="6" name="Isosceles Triangle 5">
            <a:extLst>
              <a:ext uri="{FF2B5EF4-FFF2-40B4-BE49-F238E27FC236}">
                <a16:creationId xmlns:a16="http://schemas.microsoft.com/office/drawing/2014/main" id="{07D4561C-32C9-A2C3-D7ED-1E8A93AAF7F4}"/>
              </a:ext>
            </a:extLst>
          </p:cNvPr>
          <p:cNvSpPr/>
          <p:nvPr/>
        </p:nvSpPr>
        <p:spPr>
          <a:xfrm rot="5400000">
            <a:off x="7114307" y="3490404"/>
            <a:ext cx="312402" cy="225138"/>
          </a:xfrm>
          <a:prstGeom prst="triangle">
            <a:avLst/>
          </a:prstGeom>
          <a:solidFill>
            <a:srgbClr val="410611"/>
          </a:solidFill>
          <a:ln w="38100">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E9FC8E93-DEE7-98EF-F7C7-E6ACB3AAAD21}"/>
              </a:ext>
            </a:extLst>
          </p:cNvPr>
          <p:cNvSpPr/>
          <p:nvPr/>
        </p:nvSpPr>
        <p:spPr>
          <a:xfrm>
            <a:off x="7440985" y="4457953"/>
            <a:ext cx="1419720" cy="714395"/>
          </a:xfrm>
          <a:prstGeom prst="rect">
            <a:avLst/>
          </a:prstGeom>
          <a:solidFill>
            <a:srgbClr val="410611"/>
          </a:solidFill>
          <a:ln w="38100">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t>Beginning of Term Phase</a:t>
            </a:r>
          </a:p>
          <a:p>
            <a:pPr algn="ctr"/>
            <a:r>
              <a:rPr lang="en-US" sz="1200" dirty="0"/>
              <a:t>7</a:t>
            </a:r>
          </a:p>
        </p:txBody>
      </p:sp>
      <p:sp>
        <p:nvSpPr>
          <p:cNvPr id="8" name="Isosceles Triangle 7">
            <a:extLst>
              <a:ext uri="{FF2B5EF4-FFF2-40B4-BE49-F238E27FC236}">
                <a16:creationId xmlns:a16="http://schemas.microsoft.com/office/drawing/2014/main" id="{CF095544-1648-2042-8D87-63CCEEC622EC}"/>
              </a:ext>
            </a:extLst>
          </p:cNvPr>
          <p:cNvSpPr/>
          <p:nvPr/>
        </p:nvSpPr>
        <p:spPr>
          <a:xfrm rot="16200000">
            <a:off x="6996283" y="4702581"/>
            <a:ext cx="312402" cy="225138"/>
          </a:xfrm>
          <a:prstGeom prst="triangle">
            <a:avLst/>
          </a:prstGeom>
          <a:solidFill>
            <a:srgbClr val="410611"/>
          </a:solidFill>
          <a:ln w="38100">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8452741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AFF06B-2CE0-FE1A-03AE-4EE25E4918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E1DDC1-12B5-99E9-8D41-302ECB48092C}"/>
              </a:ext>
            </a:extLst>
          </p:cNvPr>
          <p:cNvSpPr>
            <a:spLocks noGrp="1"/>
          </p:cNvSpPr>
          <p:nvPr>
            <p:ph type="title"/>
          </p:nvPr>
        </p:nvSpPr>
        <p:spPr>
          <a:xfrm>
            <a:off x="55659" y="0"/>
            <a:ext cx="9032681" cy="516835"/>
          </a:xfrm>
        </p:spPr>
        <p:txBody>
          <a:bodyPr>
            <a:noAutofit/>
          </a:bodyPr>
          <a:lstStyle/>
          <a:p>
            <a:r>
              <a:rPr lang="en-US" sz="4800" dirty="0"/>
              <a:t>Reserved Seats vs Restrictions</a:t>
            </a:r>
          </a:p>
        </p:txBody>
      </p:sp>
      <p:cxnSp>
        <p:nvCxnSpPr>
          <p:cNvPr id="8" name="Straight Connector 7">
            <a:extLst>
              <a:ext uri="{FF2B5EF4-FFF2-40B4-BE49-F238E27FC236}">
                <a16:creationId xmlns:a16="http://schemas.microsoft.com/office/drawing/2014/main" id="{3F700B7F-2106-896A-5839-52BB63011CD3}"/>
              </a:ext>
            </a:extLst>
          </p:cNvPr>
          <p:cNvCxnSpPr>
            <a:cxnSpLocks/>
          </p:cNvCxnSpPr>
          <p:nvPr/>
        </p:nvCxnSpPr>
        <p:spPr>
          <a:xfrm>
            <a:off x="202756" y="521005"/>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06299598-A8E1-FED6-DBCF-610C292CB6FA}"/>
              </a:ext>
            </a:extLst>
          </p:cNvPr>
          <p:cNvSpPr txBox="1"/>
          <p:nvPr/>
        </p:nvSpPr>
        <p:spPr>
          <a:xfrm>
            <a:off x="55660" y="520657"/>
            <a:ext cx="9032680" cy="5262979"/>
          </a:xfrm>
          <a:prstGeom prst="rect">
            <a:avLst/>
          </a:prstGeom>
          <a:noFill/>
        </p:spPr>
        <p:txBody>
          <a:bodyPr wrap="square" rtlCol="0">
            <a:spAutoFit/>
          </a:bodyPr>
          <a:lstStyle/>
          <a:p>
            <a:r>
              <a:rPr lang="en-US" sz="1600" dirty="0"/>
              <a:t>- When a section uses both </a:t>
            </a:r>
            <a:r>
              <a:rPr lang="en-US" sz="1600" b="1" dirty="0"/>
              <a:t>section restrictions</a:t>
            </a:r>
            <a:r>
              <a:rPr lang="en-US" sz="1600" dirty="0"/>
              <a:t> and </a:t>
            </a:r>
            <a:r>
              <a:rPr lang="en-US" sz="1600" b="1" dirty="0"/>
              <a:t>reserved seats</a:t>
            </a:r>
            <a:r>
              <a:rPr lang="en-US" sz="1600" dirty="0"/>
              <a:t>, do </a:t>
            </a:r>
            <a:r>
              <a:rPr lang="en-US" sz="1600" b="1" dirty="0"/>
              <a:t>not</a:t>
            </a:r>
            <a:r>
              <a:rPr lang="en-US" sz="1600" dirty="0"/>
              <a:t> assume that Banner will combine eligibility criteria across the two configurations.</a:t>
            </a:r>
          </a:p>
          <a:p>
            <a:r>
              <a:rPr lang="en-US" sz="1600" dirty="0"/>
              <a:t>- If a reserved seat group is intended for a specific population, the </a:t>
            </a:r>
            <a:r>
              <a:rPr lang="en-US" sz="1600" b="1" dirty="0"/>
              <a:t>reserved seat requirement group should independently define the complete eligible population</a:t>
            </a:r>
            <a:r>
              <a:rPr lang="en-US" sz="1600" dirty="0"/>
              <a:t>. Do not rely on section restrictions to provide part of the eligibility.</a:t>
            </a:r>
          </a:p>
          <a:p>
            <a:endParaRPr lang="en-US" sz="1000" b="1" dirty="0"/>
          </a:p>
          <a:p>
            <a:r>
              <a:rPr lang="en-US" b="1" u="sng" dirty="0"/>
              <a:t>Example</a:t>
            </a:r>
            <a:endParaRPr lang="en-US" u="sng" dirty="0"/>
          </a:p>
          <a:p>
            <a:r>
              <a:rPr lang="en-US" dirty="0"/>
              <a:t>If reserved seats are intended for </a:t>
            </a:r>
            <a:r>
              <a:rPr lang="en-US" b="1" dirty="0"/>
              <a:t>Honors freshmen with the FYE attribute</a:t>
            </a:r>
            <a:r>
              <a:rPr lang="en-US" dirty="0"/>
              <a:t>, we will need to configure the reserved seat requirement group to include all applicable criteria:</a:t>
            </a:r>
          </a:p>
          <a:p>
            <a:r>
              <a:rPr lang="en-US" dirty="0"/>
              <a:t>Freshman classification</a:t>
            </a:r>
          </a:p>
          <a:p>
            <a:r>
              <a:rPr lang="en-US" dirty="0"/>
              <a:t>FYE attribute</a:t>
            </a:r>
          </a:p>
          <a:p>
            <a:r>
              <a:rPr lang="en-US" dirty="0"/>
              <a:t>UH or UHP attribute</a:t>
            </a:r>
          </a:p>
          <a:p>
            <a:endParaRPr lang="en-US" sz="1000" b="1" dirty="0"/>
          </a:p>
          <a:p>
            <a:r>
              <a:rPr lang="en-US" b="1" dirty="0"/>
              <a:t>Do not configure it as:</a:t>
            </a:r>
            <a:endParaRPr lang="en-US" dirty="0"/>
          </a:p>
          <a:p>
            <a:r>
              <a:rPr lang="en-US" dirty="0"/>
              <a:t>Section restriction = UH or UHP</a:t>
            </a:r>
          </a:p>
          <a:p>
            <a:r>
              <a:rPr lang="en-US" dirty="0"/>
              <a:t>Reserved seat group = Freshman + FYE</a:t>
            </a:r>
          </a:p>
          <a:p>
            <a:endParaRPr lang="en-US" sz="1000" dirty="0"/>
          </a:p>
          <a:p>
            <a:r>
              <a:rPr lang="en-US" sz="1600" dirty="0"/>
              <a:t>-Banner may evaluate section restrictions and reserved seat requirement groups independently and may not combine criteria from separate configurations when determining eligibility for reserved seats. Defining the complete target population within the reserved seat requirement group helps ensure students who meet the intended criteria can access the reserved seats.</a:t>
            </a:r>
          </a:p>
        </p:txBody>
      </p:sp>
    </p:spTree>
    <p:extLst>
      <p:ext uri="{BB962C8B-B14F-4D97-AF65-F5344CB8AC3E}">
        <p14:creationId xmlns:p14="http://schemas.microsoft.com/office/powerpoint/2010/main" val="210679333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B449F3-120B-37B1-B3AF-6BA608A4AC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E3BAEB-FED4-C44C-CD44-53C4B0F42867}"/>
              </a:ext>
            </a:extLst>
          </p:cNvPr>
          <p:cNvSpPr>
            <a:spLocks noGrp="1"/>
          </p:cNvSpPr>
          <p:nvPr>
            <p:ph type="title"/>
          </p:nvPr>
        </p:nvSpPr>
        <p:spPr>
          <a:xfrm>
            <a:off x="55659" y="318057"/>
            <a:ext cx="9032681" cy="326280"/>
          </a:xfrm>
        </p:spPr>
        <p:txBody>
          <a:bodyPr>
            <a:noAutofit/>
          </a:bodyPr>
          <a:lstStyle/>
          <a:p>
            <a:r>
              <a:rPr lang="en-US" sz="3600" dirty="0"/>
              <a:t>Setting Reserved Seats on Sections (After you Request a Configuration)</a:t>
            </a:r>
          </a:p>
        </p:txBody>
      </p:sp>
      <p:cxnSp>
        <p:nvCxnSpPr>
          <p:cNvPr id="5" name="Straight Connector 4">
            <a:extLst>
              <a:ext uri="{FF2B5EF4-FFF2-40B4-BE49-F238E27FC236}">
                <a16:creationId xmlns:a16="http://schemas.microsoft.com/office/drawing/2014/main" id="{CA45E499-178E-40D7-E75E-F8AD8A180D4E}"/>
              </a:ext>
            </a:extLst>
          </p:cNvPr>
          <p:cNvCxnSpPr>
            <a:cxnSpLocks/>
          </p:cNvCxnSpPr>
          <p:nvPr/>
        </p:nvCxnSpPr>
        <p:spPr>
          <a:xfrm>
            <a:off x="202759" y="1060302"/>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41275EB1-4828-6784-6688-ACA0E0E353F5}"/>
              </a:ext>
            </a:extLst>
          </p:cNvPr>
          <p:cNvSpPr txBox="1"/>
          <p:nvPr/>
        </p:nvSpPr>
        <p:spPr>
          <a:xfrm>
            <a:off x="322028" y="1162668"/>
            <a:ext cx="8949192" cy="769441"/>
          </a:xfrm>
          <a:prstGeom prst="rect">
            <a:avLst/>
          </a:prstGeom>
          <a:noFill/>
        </p:spPr>
        <p:txBody>
          <a:bodyPr wrap="square" rtlCol="0">
            <a:spAutoFit/>
          </a:bodyPr>
          <a:lstStyle/>
          <a:p>
            <a:r>
              <a:rPr lang="en-US" sz="2400" b="1" dirty="0"/>
              <a:t>Step 1</a:t>
            </a:r>
            <a:r>
              <a:rPr lang="en-US" sz="2400" dirty="0"/>
              <a:t>. </a:t>
            </a:r>
            <a:r>
              <a:rPr lang="en-US" sz="2000" dirty="0"/>
              <a:t>Click the edit pencil next to the Reserved Seats field.</a:t>
            </a:r>
          </a:p>
          <a:p>
            <a:endParaRPr lang="en-US" sz="2000" dirty="0"/>
          </a:p>
        </p:txBody>
      </p:sp>
      <p:grpSp>
        <p:nvGrpSpPr>
          <p:cNvPr id="7" name="Group 6">
            <a:extLst>
              <a:ext uri="{FF2B5EF4-FFF2-40B4-BE49-F238E27FC236}">
                <a16:creationId xmlns:a16="http://schemas.microsoft.com/office/drawing/2014/main" id="{0239D4F8-859D-747B-F01F-E763937895BC}"/>
              </a:ext>
            </a:extLst>
          </p:cNvPr>
          <p:cNvGrpSpPr/>
          <p:nvPr/>
        </p:nvGrpSpPr>
        <p:grpSpPr>
          <a:xfrm>
            <a:off x="1908313" y="1697440"/>
            <a:ext cx="4953454" cy="972558"/>
            <a:chOff x="1979875" y="1836751"/>
            <a:chExt cx="4953454" cy="972558"/>
          </a:xfrm>
        </p:grpSpPr>
        <p:pic>
          <p:nvPicPr>
            <p:cNvPr id="1026" name="Picture 2" descr="CLSS Reserved Seats: Scheduler picks no">
              <a:extLst>
                <a:ext uri="{FF2B5EF4-FFF2-40B4-BE49-F238E27FC236}">
                  <a16:creationId xmlns:a16="http://schemas.microsoft.com/office/drawing/2014/main" id="{E12C4188-5A56-277B-7838-75745A2636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875" y="1836751"/>
              <a:ext cx="4953454" cy="972558"/>
            </a:xfrm>
            <a:prstGeom prst="rect">
              <a:avLst/>
            </a:prstGeom>
            <a:noFill/>
            <a:extLst>
              <a:ext uri="{909E8E84-426E-40DD-AFC4-6F175D3DCCD1}">
                <a14:hiddenFill xmlns:a14="http://schemas.microsoft.com/office/drawing/2010/main">
                  <a:solidFill>
                    <a:srgbClr val="FFFFFF"/>
                  </a:solidFill>
                </a14:hiddenFill>
              </a:ext>
            </a:extLst>
          </p:spPr>
        </p:pic>
        <p:sp>
          <p:nvSpPr>
            <p:cNvPr id="4" name="Oval 3">
              <a:extLst>
                <a:ext uri="{FF2B5EF4-FFF2-40B4-BE49-F238E27FC236}">
                  <a16:creationId xmlns:a16="http://schemas.microsoft.com/office/drawing/2014/main" id="{012318AB-FD1A-738C-9C39-408224E87DE4}"/>
                </a:ext>
              </a:extLst>
            </p:cNvPr>
            <p:cNvSpPr/>
            <p:nvPr/>
          </p:nvSpPr>
          <p:spPr>
            <a:xfrm>
              <a:off x="4677355" y="1836751"/>
              <a:ext cx="864704" cy="381663"/>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6" name="TextBox 5">
            <a:extLst>
              <a:ext uri="{FF2B5EF4-FFF2-40B4-BE49-F238E27FC236}">
                <a16:creationId xmlns:a16="http://schemas.microsoft.com/office/drawing/2014/main" id="{741798DB-264A-C6F5-A7A2-977C83AC6663}"/>
              </a:ext>
            </a:extLst>
          </p:cNvPr>
          <p:cNvSpPr txBox="1"/>
          <p:nvPr/>
        </p:nvSpPr>
        <p:spPr>
          <a:xfrm>
            <a:off x="202759" y="2763942"/>
            <a:ext cx="8738483" cy="769441"/>
          </a:xfrm>
          <a:prstGeom prst="rect">
            <a:avLst/>
          </a:prstGeom>
          <a:noFill/>
        </p:spPr>
        <p:txBody>
          <a:bodyPr wrap="square" rtlCol="0">
            <a:spAutoFit/>
          </a:bodyPr>
          <a:lstStyle/>
          <a:p>
            <a:r>
              <a:rPr lang="en-US" sz="2400" b="1" dirty="0"/>
              <a:t>Step 2</a:t>
            </a:r>
            <a:r>
              <a:rPr lang="en-US" sz="2400" dirty="0"/>
              <a:t>. </a:t>
            </a:r>
            <a:r>
              <a:rPr lang="en-US" sz="2000" dirty="0"/>
              <a:t>A dialog box opens to make changes to the seats on the section. The box contains two tabs. To add a group, click the Plus Sign.</a:t>
            </a:r>
          </a:p>
        </p:txBody>
      </p:sp>
      <p:grpSp>
        <p:nvGrpSpPr>
          <p:cNvPr id="14" name="Group 13">
            <a:extLst>
              <a:ext uri="{FF2B5EF4-FFF2-40B4-BE49-F238E27FC236}">
                <a16:creationId xmlns:a16="http://schemas.microsoft.com/office/drawing/2014/main" id="{C8B938DB-29EB-4690-18DB-0ED19CE7D123}"/>
              </a:ext>
            </a:extLst>
          </p:cNvPr>
          <p:cNvGrpSpPr/>
          <p:nvPr/>
        </p:nvGrpSpPr>
        <p:grpSpPr>
          <a:xfrm>
            <a:off x="1202634" y="3534211"/>
            <a:ext cx="6806317" cy="2366850"/>
            <a:chOff x="1202634" y="3500561"/>
            <a:chExt cx="6806317" cy="2366850"/>
          </a:xfrm>
        </p:grpSpPr>
        <p:grpSp>
          <p:nvGrpSpPr>
            <p:cNvPr id="12" name="Group 11">
              <a:extLst>
                <a:ext uri="{FF2B5EF4-FFF2-40B4-BE49-F238E27FC236}">
                  <a16:creationId xmlns:a16="http://schemas.microsoft.com/office/drawing/2014/main" id="{EDC508B8-4D22-8056-2B5C-4B5141F8B30C}"/>
                </a:ext>
              </a:extLst>
            </p:cNvPr>
            <p:cNvGrpSpPr/>
            <p:nvPr/>
          </p:nvGrpSpPr>
          <p:grpSpPr>
            <a:xfrm>
              <a:off x="1202634" y="3500561"/>
              <a:ext cx="6806317" cy="2366850"/>
              <a:chOff x="1202634" y="3500561"/>
              <a:chExt cx="6806317" cy="2366850"/>
            </a:xfrm>
          </p:grpSpPr>
          <p:pic>
            <p:nvPicPr>
              <p:cNvPr id="1028" name="Picture 4" descr="CLSS Reserved Seats: Scheduler selection tab">
                <a:extLst>
                  <a:ext uri="{FF2B5EF4-FFF2-40B4-BE49-F238E27FC236}">
                    <a16:creationId xmlns:a16="http://schemas.microsoft.com/office/drawing/2014/main" id="{1ED29F55-C3FC-4490-60AF-AC5DA29BCC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2634" y="3500561"/>
                <a:ext cx="6806317" cy="2366850"/>
              </a:xfrm>
              <a:prstGeom prst="rect">
                <a:avLst/>
              </a:prstGeom>
              <a:noFill/>
              <a:extLst>
                <a:ext uri="{909E8E84-426E-40DD-AFC4-6F175D3DCCD1}">
                  <a14:hiddenFill xmlns:a14="http://schemas.microsoft.com/office/drawing/2010/main">
                    <a:solidFill>
                      <a:srgbClr val="FFFFFF"/>
                    </a:solidFill>
                  </a14:hiddenFill>
                </a:ext>
              </a:extLst>
            </p:spPr>
          </p:pic>
          <p:sp>
            <p:nvSpPr>
              <p:cNvPr id="9" name="Oval 8">
                <a:extLst>
                  <a:ext uri="{FF2B5EF4-FFF2-40B4-BE49-F238E27FC236}">
                    <a16:creationId xmlns:a16="http://schemas.microsoft.com/office/drawing/2014/main" id="{34E71AFC-2939-650F-4C19-C878C23E84FE}"/>
                  </a:ext>
                </a:extLst>
              </p:cNvPr>
              <p:cNvSpPr/>
              <p:nvPr/>
            </p:nvSpPr>
            <p:spPr>
              <a:xfrm>
                <a:off x="1320803" y="3654466"/>
                <a:ext cx="864704" cy="381663"/>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3DAD097B-DCA9-E2FB-260D-52C86875DFAE}"/>
                  </a:ext>
                </a:extLst>
              </p:cNvPr>
              <p:cNvSpPr/>
              <p:nvPr/>
            </p:nvSpPr>
            <p:spPr>
              <a:xfrm>
                <a:off x="2258169" y="3679645"/>
                <a:ext cx="1025719" cy="381663"/>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3" name="Oval 12">
              <a:extLst>
                <a:ext uri="{FF2B5EF4-FFF2-40B4-BE49-F238E27FC236}">
                  <a16:creationId xmlns:a16="http://schemas.microsoft.com/office/drawing/2014/main" id="{09817EF3-8B3D-CBD0-0B0C-51908B58829D}"/>
                </a:ext>
              </a:extLst>
            </p:cNvPr>
            <p:cNvSpPr/>
            <p:nvPr/>
          </p:nvSpPr>
          <p:spPr>
            <a:xfrm>
              <a:off x="7451695" y="4579468"/>
              <a:ext cx="547317" cy="199266"/>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73256185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B67C9A-86AD-6D45-CE31-4464C39186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C6A112-BF16-0998-4CC4-0ABBC3896B0C}"/>
              </a:ext>
            </a:extLst>
          </p:cNvPr>
          <p:cNvSpPr>
            <a:spLocks noGrp="1"/>
          </p:cNvSpPr>
          <p:nvPr>
            <p:ph type="title"/>
          </p:nvPr>
        </p:nvSpPr>
        <p:spPr>
          <a:xfrm>
            <a:off x="55657" y="118920"/>
            <a:ext cx="9032681" cy="656177"/>
          </a:xfrm>
        </p:spPr>
        <p:txBody>
          <a:bodyPr>
            <a:noAutofit/>
          </a:bodyPr>
          <a:lstStyle/>
          <a:p>
            <a:r>
              <a:rPr lang="en-US" sz="3200" dirty="0"/>
              <a:t>Setting Reserved Seats on Sections Cont. (After you Request a Configuration)</a:t>
            </a:r>
          </a:p>
        </p:txBody>
      </p:sp>
      <p:cxnSp>
        <p:nvCxnSpPr>
          <p:cNvPr id="5" name="Straight Connector 4">
            <a:extLst>
              <a:ext uri="{FF2B5EF4-FFF2-40B4-BE49-F238E27FC236}">
                <a16:creationId xmlns:a16="http://schemas.microsoft.com/office/drawing/2014/main" id="{166C11DA-786A-53E6-F328-ECB6C10C1D33}"/>
              </a:ext>
            </a:extLst>
          </p:cNvPr>
          <p:cNvCxnSpPr>
            <a:cxnSpLocks/>
          </p:cNvCxnSpPr>
          <p:nvPr/>
        </p:nvCxnSpPr>
        <p:spPr>
          <a:xfrm>
            <a:off x="202755" y="996693"/>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143F63AF-6CD5-9F36-1B3C-35B41B1690FE}"/>
              </a:ext>
            </a:extLst>
          </p:cNvPr>
          <p:cNvSpPr txBox="1"/>
          <p:nvPr/>
        </p:nvSpPr>
        <p:spPr>
          <a:xfrm>
            <a:off x="55659" y="1003709"/>
            <a:ext cx="9088341" cy="2092881"/>
          </a:xfrm>
          <a:prstGeom prst="rect">
            <a:avLst/>
          </a:prstGeom>
          <a:noFill/>
        </p:spPr>
        <p:txBody>
          <a:bodyPr wrap="square" rtlCol="0">
            <a:spAutoFit/>
          </a:bodyPr>
          <a:lstStyle/>
          <a:p>
            <a:r>
              <a:rPr lang="en-US" sz="2000" b="1" dirty="0"/>
              <a:t>Step 3</a:t>
            </a:r>
            <a:r>
              <a:rPr lang="en-US" sz="2000" dirty="0"/>
              <a:t>. </a:t>
            </a:r>
            <a:r>
              <a:rPr lang="en-US" dirty="0"/>
              <a:t>Scroll down to see which reserve groups are available for your scheduling unit. If the group you need isn’t listed, please request it by emailing </a:t>
            </a:r>
            <a:r>
              <a:rPr lang="en-US" b="1" dirty="0"/>
              <a:t>MasterSchedule@registrar.msstate.edu</a:t>
            </a:r>
            <a:r>
              <a:rPr lang="en-US" dirty="0"/>
              <a:t>. </a:t>
            </a:r>
          </a:p>
          <a:p>
            <a:r>
              <a:rPr lang="en-US" dirty="0"/>
              <a:t>- Add the maximum number of students for that group.</a:t>
            </a:r>
          </a:p>
          <a:p>
            <a:r>
              <a:rPr lang="en-US" dirty="0"/>
              <a:t>- Whether you want them to be allowed to continue to register once all reserved seats are taken.</a:t>
            </a:r>
          </a:p>
          <a:p>
            <a:r>
              <a:rPr lang="en-US" dirty="0"/>
              <a:t>- Expiration date you want the reserved seats to </a:t>
            </a:r>
            <a:r>
              <a:rPr lang="en-US" sz="2000" dirty="0"/>
              <a:t>fall off. </a:t>
            </a:r>
          </a:p>
        </p:txBody>
      </p:sp>
      <p:pic>
        <p:nvPicPr>
          <p:cNvPr id="19" name="Picture 18">
            <a:extLst>
              <a:ext uri="{FF2B5EF4-FFF2-40B4-BE49-F238E27FC236}">
                <a16:creationId xmlns:a16="http://schemas.microsoft.com/office/drawing/2014/main" id="{B2FB5B85-22A8-AC69-5D41-907B79D95FB1}"/>
              </a:ext>
            </a:extLst>
          </p:cNvPr>
          <p:cNvPicPr>
            <a:picLocks noChangeAspect="1"/>
          </p:cNvPicPr>
          <p:nvPr/>
        </p:nvPicPr>
        <p:blipFill>
          <a:blip r:embed="rId2"/>
          <a:stretch>
            <a:fillRect/>
          </a:stretch>
        </p:blipFill>
        <p:spPr>
          <a:xfrm>
            <a:off x="631684" y="3096590"/>
            <a:ext cx="7880629" cy="2800554"/>
          </a:xfrm>
          <a:prstGeom prst="rect">
            <a:avLst/>
          </a:prstGeom>
        </p:spPr>
      </p:pic>
    </p:spTree>
    <p:extLst>
      <p:ext uri="{BB962C8B-B14F-4D97-AF65-F5344CB8AC3E}">
        <p14:creationId xmlns:p14="http://schemas.microsoft.com/office/powerpoint/2010/main" val="165658709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765663-98D8-F3E3-BE11-2CA7DE9B4A3F}"/>
            </a:ext>
          </a:extLst>
        </p:cNvPr>
        <p:cNvGrpSpPr/>
        <p:nvPr/>
      </p:nvGrpSpPr>
      <p:grpSpPr>
        <a:xfrm>
          <a:off x="0" y="0"/>
          <a:ext cx="0" cy="0"/>
          <a:chOff x="0" y="0"/>
          <a:chExt cx="0" cy="0"/>
        </a:xfrm>
      </p:grpSpPr>
      <p:pic>
        <p:nvPicPr>
          <p:cNvPr id="7" name="Picture 6" descr="A screenshot of a computer&#10;&#10;AI-generated content may be incorrect.">
            <a:extLst>
              <a:ext uri="{FF2B5EF4-FFF2-40B4-BE49-F238E27FC236}">
                <a16:creationId xmlns:a16="http://schemas.microsoft.com/office/drawing/2014/main" id="{0E25DB6E-48BB-9CE2-832A-7C97BFEA407D}"/>
              </a:ext>
            </a:extLst>
          </p:cNvPr>
          <p:cNvPicPr>
            <a:picLocks noChangeAspect="1"/>
          </p:cNvPicPr>
          <p:nvPr/>
        </p:nvPicPr>
        <p:blipFill>
          <a:blip r:embed="rId2"/>
          <a:stretch>
            <a:fillRect/>
          </a:stretch>
        </p:blipFill>
        <p:spPr>
          <a:xfrm>
            <a:off x="4405024" y="516155"/>
            <a:ext cx="4619136" cy="3164799"/>
          </a:xfrm>
          <a:prstGeom prst="rect">
            <a:avLst/>
          </a:prstGeom>
        </p:spPr>
      </p:pic>
      <p:pic>
        <p:nvPicPr>
          <p:cNvPr id="5" name="Picture 4" descr="A screenshot of a computer&#10;&#10;AI-generated content may be incorrect.">
            <a:extLst>
              <a:ext uri="{FF2B5EF4-FFF2-40B4-BE49-F238E27FC236}">
                <a16:creationId xmlns:a16="http://schemas.microsoft.com/office/drawing/2014/main" id="{52337BB6-D6FF-B8F6-70AE-5CA4BDC50A5A}"/>
              </a:ext>
            </a:extLst>
          </p:cNvPr>
          <p:cNvPicPr>
            <a:picLocks noChangeAspect="1"/>
          </p:cNvPicPr>
          <p:nvPr/>
        </p:nvPicPr>
        <p:blipFill>
          <a:blip r:embed="rId3"/>
          <a:stretch>
            <a:fillRect/>
          </a:stretch>
        </p:blipFill>
        <p:spPr>
          <a:xfrm>
            <a:off x="286815" y="504407"/>
            <a:ext cx="4408310" cy="3034952"/>
          </a:xfrm>
          <a:prstGeom prst="rect">
            <a:avLst/>
          </a:prstGeom>
        </p:spPr>
      </p:pic>
      <p:sp>
        <p:nvSpPr>
          <p:cNvPr id="2" name="Title 1">
            <a:extLst>
              <a:ext uri="{FF2B5EF4-FFF2-40B4-BE49-F238E27FC236}">
                <a16:creationId xmlns:a16="http://schemas.microsoft.com/office/drawing/2014/main" id="{7BAFECB3-2BAD-DF14-2279-61C139612759}"/>
              </a:ext>
            </a:extLst>
          </p:cNvPr>
          <p:cNvSpPr>
            <a:spLocks noGrp="1"/>
          </p:cNvSpPr>
          <p:nvPr>
            <p:ph type="title"/>
          </p:nvPr>
        </p:nvSpPr>
        <p:spPr>
          <a:xfrm>
            <a:off x="55659" y="0"/>
            <a:ext cx="9032681" cy="434214"/>
          </a:xfrm>
        </p:spPr>
        <p:txBody>
          <a:bodyPr>
            <a:noAutofit/>
          </a:bodyPr>
          <a:lstStyle/>
          <a:p>
            <a:r>
              <a:rPr lang="en-US" sz="3600" dirty="0"/>
              <a:t>Reserved Seats After Registration</a:t>
            </a:r>
          </a:p>
        </p:txBody>
      </p:sp>
      <p:cxnSp>
        <p:nvCxnSpPr>
          <p:cNvPr id="8" name="Straight Connector 7">
            <a:extLst>
              <a:ext uri="{FF2B5EF4-FFF2-40B4-BE49-F238E27FC236}">
                <a16:creationId xmlns:a16="http://schemas.microsoft.com/office/drawing/2014/main" id="{0C3CEC09-195C-538C-CF99-314FC055B741}"/>
              </a:ext>
            </a:extLst>
          </p:cNvPr>
          <p:cNvCxnSpPr>
            <a:cxnSpLocks/>
          </p:cNvCxnSpPr>
          <p:nvPr/>
        </p:nvCxnSpPr>
        <p:spPr>
          <a:xfrm>
            <a:off x="202757" y="510281"/>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11" name="Oval 10">
            <a:extLst>
              <a:ext uri="{FF2B5EF4-FFF2-40B4-BE49-F238E27FC236}">
                <a16:creationId xmlns:a16="http://schemas.microsoft.com/office/drawing/2014/main" id="{404C6B88-D7B7-958F-0513-A51EDA86AAB9}"/>
              </a:ext>
            </a:extLst>
          </p:cNvPr>
          <p:cNvSpPr/>
          <p:nvPr/>
        </p:nvSpPr>
        <p:spPr>
          <a:xfrm>
            <a:off x="7770728" y="3751969"/>
            <a:ext cx="1373272" cy="1231251"/>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4F5AF85C-7684-495F-69CD-BAC6343F658B}"/>
              </a:ext>
            </a:extLst>
          </p:cNvPr>
          <p:cNvSpPr txBox="1"/>
          <p:nvPr/>
        </p:nvSpPr>
        <p:spPr>
          <a:xfrm>
            <a:off x="139282" y="3429000"/>
            <a:ext cx="4161636" cy="2554545"/>
          </a:xfrm>
          <a:prstGeom prst="rect">
            <a:avLst/>
          </a:prstGeom>
          <a:noFill/>
        </p:spPr>
        <p:txBody>
          <a:bodyPr wrap="square" rtlCol="0">
            <a:spAutoFit/>
          </a:bodyPr>
          <a:lstStyle/>
          <a:p>
            <a:r>
              <a:rPr lang="en-US" sz="1600" dirty="0"/>
              <a:t>The reserved seats for this section were added on 10/29, but three Meridian students had already registered before that date. Because of this, those students weren’t included in the reserved seat count once the restriction was applied.</a:t>
            </a:r>
          </a:p>
          <a:p>
            <a:r>
              <a:rPr lang="en-US" sz="1600" b="1" dirty="0"/>
              <a:t>Reserved seat settings only apply from the point they’re added onward—they don’t retroactively include students who were already enrolled in that cohort.</a:t>
            </a:r>
          </a:p>
        </p:txBody>
      </p:sp>
      <p:pic>
        <p:nvPicPr>
          <p:cNvPr id="10" name="Picture 9" descr="A screenshot of a computer&#10;&#10;AI-generated content may be incorrect.">
            <a:extLst>
              <a:ext uri="{FF2B5EF4-FFF2-40B4-BE49-F238E27FC236}">
                <a16:creationId xmlns:a16="http://schemas.microsoft.com/office/drawing/2014/main" id="{8578AC49-9B09-E23F-8506-52859DE99F9B}"/>
              </a:ext>
            </a:extLst>
          </p:cNvPr>
          <p:cNvPicPr>
            <a:picLocks noChangeAspect="1"/>
          </p:cNvPicPr>
          <p:nvPr/>
        </p:nvPicPr>
        <p:blipFill>
          <a:blip r:embed="rId4"/>
          <a:stretch>
            <a:fillRect/>
          </a:stretch>
        </p:blipFill>
        <p:spPr>
          <a:xfrm>
            <a:off x="4279204" y="3212834"/>
            <a:ext cx="4864795" cy="2665762"/>
          </a:xfrm>
          <a:prstGeom prst="rect">
            <a:avLst/>
          </a:prstGeom>
        </p:spPr>
      </p:pic>
    </p:spTree>
    <p:extLst>
      <p:ext uri="{BB962C8B-B14F-4D97-AF65-F5344CB8AC3E}">
        <p14:creationId xmlns:p14="http://schemas.microsoft.com/office/powerpoint/2010/main" val="369875144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DCD661-33E4-230A-9E9D-1A5AB91DE7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480EC8-09D9-8D3D-18D4-220F38317F4B}"/>
              </a:ext>
            </a:extLst>
          </p:cNvPr>
          <p:cNvSpPr>
            <a:spLocks noGrp="1"/>
          </p:cNvSpPr>
          <p:nvPr>
            <p:ph type="title"/>
          </p:nvPr>
        </p:nvSpPr>
        <p:spPr>
          <a:xfrm>
            <a:off x="55659" y="0"/>
            <a:ext cx="9032681" cy="656177"/>
          </a:xfrm>
        </p:spPr>
        <p:txBody>
          <a:bodyPr>
            <a:noAutofit/>
          </a:bodyPr>
          <a:lstStyle/>
          <a:p>
            <a:r>
              <a:rPr lang="en-US" sz="3600" dirty="0"/>
              <a:t>Reserved Seats Expiration Example</a:t>
            </a:r>
          </a:p>
        </p:txBody>
      </p:sp>
      <p:cxnSp>
        <p:nvCxnSpPr>
          <p:cNvPr id="8" name="Straight Connector 7">
            <a:extLst>
              <a:ext uri="{FF2B5EF4-FFF2-40B4-BE49-F238E27FC236}">
                <a16:creationId xmlns:a16="http://schemas.microsoft.com/office/drawing/2014/main" id="{A08B780D-8584-7F8B-5C6E-C79FB81BA802}"/>
              </a:ext>
            </a:extLst>
          </p:cNvPr>
          <p:cNvCxnSpPr>
            <a:cxnSpLocks/>
          </p:cNvCxnSpPr>
          <p:nvPr/>
        </p:nvCxnSpPr>
        <p:spPr>
          <a:xfrm>
            <a:off x="202757" y="621487"/>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8175F426-3CB3-F3E2-DDD8-E61CE0E4D416}"/>
              </a:ext>
            </a:extLst>
          </p:cNvPr>
          <p:cNvSpPr txBox="1"/>
          <p:nvPr/>
        </p:nvSpPr>
        <p:spPr>
          <a:xfrm>
            <a:off x="5088808" y="702743"/>
            <a:ext cx="3999532" cy="1815882"/>
          </a:xfrm>
          <a:prstGeom prst="rect">
            <a:avLst/>
          </a:prstGeom>
          <a:noFill/>
        </p:spPr>
        <p:txBody>
          <a:bodyPr wrap="square" rtlCol="0">
            <a:spAutoFit/>
          </a:bodyPr>
          <a:lstStyle/>
          <a:p>
            <a:pPr algn="ctr"/>
            <a:r>
              <a:rPr lang="en-US" sz="1600" dirty="0"/>
              <a:t>If no students have registered by the date indicated, the reserve row will delete in the morning with the daily refresh. If students have registered, the enrollment max of the reserve drops down to match the total number of students registered on the reserve. </a:t>
            </a:r>
            <a:endParaRPr lang="en-US" dirty="0"/>
          </a:p>
        </p:txBody>
      </p:sp>
      <p:grpSp>
        <p:nvGrpSpPr>
          <p:cNvPr id="4" name="Group 3">
            <a:extLst>
              <a:ext uri="{FF2B5EF4-FFF2-40B4-BE49-F238E27FC236}">
                <a16:creationId xmlns:a16="http://schemas.microsoft.com/office/drawing/2014/main" id="{3DA44221-272F-B571-2DEE-3E7CE44778A9}"/>
              </a:ext>
            </a:extLst>
          </p:cNvPr>
          <p:cNvGrpSpPr/>
          <p:nvPr/>
        </p:nvGrpSpPr>
        <p:grpSpPr>
          <a:xfrm>
            <a:off x="33040" y="764838"/>
            <a:ext cx="9110960" cy="5071418"/>
            <a:chOff x="33040" y="764838"/>
            <a:chExt cx="9110960" cy="5071418"/>
          </a:xfrm>
        </p:grpSpPr>
        <p:pic>
          <p:nvPicPr>
            <p:cNvPr id="6" name="Picture 5">
              <a:extLst>
                <a:ext uri="{FF2B5EF4-FFF2-40B4-BE49-F238E27FC236}">
                  <a16:creationId xmlns:a16="http://schemas.microsoft.com/office/drawing/2014/main" id="{238920E3-5B07-0C2B-61AA-3C886418E28D}"/>
                </a:ext>
              </a:extLst>
            </p:cNvPr>
            <p:cNvPicPr>
              <a:picLocks noChangeAspect="1"/>
            </p:cNvPicPr>
            <p:nvPr/>
          </p:nvPicPr>
          <p:blipFill>
            <a:blip r:embed="rId2"/>
            <a:stretch>
              <a:fillRect/>
            </a:stretch>
          </p:blipFill>
          <p:spPr>
            <a:xfrm>
              <a:off x="33040" y="764838"/>
              <a:ext cx="5055768" cy="3385741"/>
            </a:xfrm>
            <a:prstGeom prst="rect">
              <a:avLst/>
            </a:prstGeom>
          </p:spPr>
        </p:pic>
        <p:grpSp>
          <p:nvGrpSpPr>
            <p:cNvPr id="12" name="Group 11">
              <a:extLst>
                <a:ext uri="{FF2B5EF4-FFF2-40B4-BE49-F238E27FC236}">
                  <a16:creationId xmlns:a16="http://schemas.microsoft.com/office/drawing/2014/main" id="{4996ED3C-B683-3B6F-B4EB-8DC8773F3B2E}"/>
                </a:ext>
              </a:extLst>
            </p:cNvPr>
            <p:cNvGrpSpPr/>
            <p:nvPr/>
          </p:nvGrpSpPr>
          <p:grpSpPr>
            <a:xfrm>
              <a:off x="4361288" y="2514599"/>
              <a:ext cx="4782712" cy="3321657"/>
              <a:chOff x="4512363" y="2800847"/>
              <a:chExt cx="4603803" cy="3057208"/>
            </a:xfrm>
          </p:grpSpPr>
          <p:pic>
            <p:nvPicPr>
              <p:cNvPr id="9" name="Picture 8">
                <a:extLst>
                  <a:ext uri="{FF2B5EF4-FFF2-40B4-BE49-F238E27FC236}">
                    <a16:creationId xmlns:a16="http://schemas.microsoft.com/office/drawing/2014/main" id="{BC29FFFE-4741-86AC-2336-5F31D8711612}"/>
                  </a:ext>
                </a:extLst>
              </p:cNvPr>
              <p:cNvPicPr>
                <a:picLocks noChangeAspect="1"/>
              </p:cNvPicPr>
              <p:nvPr/>
            </p:nvPicPr>
            <p:blipFill>
              <a:blip r:embed="rId3"/>
              <a:stretch>
                <a:fillRect/>
              </a:stretch>
            </p:blipFill>
            <p:spPr>
              <a:xfrm>
                <a:off x="4512363" y="2800847"/>
                <a:ext cx="4571999" cy="3057208"/>
              </a:xfrm>
              <a:prstGeom prst="rect">
                <a:avLst/>
              </a:prstGeom>
            </p:spPr>
          </p:pic>
          <p:sp>
            <p:nvSpPr>
              <p:cNvPr id="11" name="Oval 10">
                <a:extLst>
                  <a:ext uri="{FF2B5EF4-FFF2-40B4-BE49-F238E27FC236}">
                    <a16:creationId xmlns:a16="http://schemas.microsoft.com/office/drawing/2014/main" id="{1D811142-ECA2-EDDA-74F1-4F0C30FC7349}"/>
                  </a:ext>
                </a:extLst>
              </p:cNvPr>
              <p:cNvSpPr/>
              <p:nvPr/>
            </p:nvSpPr>
            <p:spPr>
              <a:xfrm>
                <a:off x="7794265" y="3939706"/>
                <a:ext cx="1321901" cy="1133227"/>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grpSp>
      <p:sp>
        <p:nvSpPr>
          <p:cNvPr id="13" name="TextBox 12">
            <a:extLst>
              <a:ext uri="{FF2B5EF4-FFF2-40B4-BE49-F238E27FC236}">
                <a16:creationId xmlns:a16="http://schemas.microsoft.com/office/drawing/2014/main" id="{94F609B6-CCDE-3D31-3F25-0C91D3DCD9CF}"/>
              </a:ext>
            </a:extLst>
          </p:cNvPr>
          <p:cNvSpPr txBox="1"/>
          <p:nvPr/>
        </p:nvSpPr>
        <p:spPr>
          <a:xfrm>
            <a:off x="-118131" y="4521555"/>
            <a:ext cx="4365266" cy="923330"/>
          </a:xfrm>
          <a:prstGeom prst="rect">
            <a:avLst/>
          </a:prstGeom>
          <a:noFill/>
        </p:spPr>
        <p:txBody>
          <a:bodyPr wrap="square" rtlCol="0">
            <a:spAutoFit/>
          </a:bodyPr>
          <a:lstStyle/>
          <a:p>
            <a:pPr algn="ctr"/>
            <a:r>
              <a:rPr lang="en-US" dirty="0"/>
              <a:t>*Once a seat is taken from the reserved seat option, the group grays out and can’t be removed.</a:t>
            </a:r>
          </a:p>
        </p:txBody>
      </p:sp>
    </p:spTree>
    <p:extLst>
      <p:ext uri="{BB962C8B-B14F-4D97-AF65-F5344CB8AC3E}">
        <p14:creationId xmlns:p14="http://schemas.microsoft.com/office/powerpoint/2010/main" val="258615785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7A1633-2A74-B10F-5E4E-4542474E16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0ED81F-4E96-2A92-50EA-BFFB545F6D94}"/>
              </a:ext>
            </a:extLst>
          </p:cNvPr>
          <p:cNvSpPr>
            <a:spLocks noGrp="1"/>
          </p:cNvSpPr>
          <p:nvPr>
            <p:ph type="title"/>
          </p:nvPr>
        </p:nvSpPr>
        <p:spPr>
          <a:xfrm>
            <a:off x="55659" y="0"/>
            <a:ext cx="9032681" cy="575266"/>
          </a:xfrm>
        </p:spPr>
        <p:txBody>
          <a:bodyPr>
            <a:noAutofit/>
          </a:bodyPr>
          <a:lstStyle/>
          <a:p>
            <a:r>
              <a:rPr lang="en-US" sz="3600" dirty="0"/>
              <a:t>Reserved Seats Expiration Exception</a:t>
            </a:r>
          </a:p>
        </p:txBody>
      </p:sp>
      <p:cxnSp>
        <p:nvCxnSpPr>
          <p:cNvPr id="8" name="Straight Connector 7">
            <a:extLst>
              <a:ext uri="{FF2B5EF4-FFF2-40B4-BE49-F238E27FC236}">
                <a16:creationId xmlns:a16="http://schemas.microsoft.com/office/drawing/2014/main" id="{65F7892D-C178-87E9-CB2A-6790DA96C3C1}"/>
              </a:ext>
            </a:extLst>
          </p:cNvPr>
          <p:cNvCxnSpPr>
            <a:cxnSpLocks/>
          </p:cNvCxnSpPr>
          <p:nvPr/>
        </p:nvCxnSpPr>
        <p:spPr>
          <a:xfrm>
            <a:off x="202758" y="576664"/>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5" name="Rectangle 1">
            <a:extLst>
              <a:ext uri="{FF2B5EF4-FFF2-40B4-BE49-F238E27FC236}">
                <a16:creationId xmlns:a16="http://schemas.microsoft.com/office/drawing/2014/main" id="{952A3F24-DC54-58DC-DED8-544E62420BEA}"/>
              </a:ext>
            </a:extLst>
          </p:cNvPr>
          <p:cNvSpPr>
            <a:spLocks noChangeArrowheads="1"/>
          </p:cNvSpPr>
          <p:nvPr/>
        </p:nvSpPr>
        <p:spPr bwMode="auto">
          <a:xfrm>
            <a:off x="202757" y="655273"/>
            <a:ext cx="8738483"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kumimoji="0" lang="en-US" altLang="en-US" b="0" i="0" u="none" strike="noStrike" cap="none" normalizeH="0" baseline="0" dirty="0">
                <a:ln>
                  <a:noFill/>
                </a:ln>
                <a:solidFill>
                  <a:schemeClr val="tx1"/>
                </a:solidFill>
                <a:effectLst/>
              </a:rPr>
              <a:t>Scenario: </a:t>
            </a:r>
            <a:r>
              <a:rPr lang="en-US" dirty="0"/>
              <a:t>Although the expiration date passed for this reserved seat group, the system did not recalculate the reserved capacity based on actual registration. With only 10 Kinesiology majors enrolled prior to the deadline, the reserved seat limit should now reflect 10 students, and the remaining 2 seats should have been released into the unreserved category.</a:t>
            </a:r>
            <a:endParaRPr kumimoji="0" lang="en-US" altLang="en-US" b="0" i="0" u="none" strike="noStrike" cap="none" normalizeH="0" baseline="0" dirty="0">
              <a:ln>
                <a:noFill/>
              </a:ln>
              <a:solidFill>
                <a:schemeClr val="tx1"/>
              </a:solidFill>
              <a:effectLst/>
            </a:endParaRPr>
          </a:p>
        </p:txBody>
      </p:sp>
      <p:grpSp>
        <p:nvGrpSpPr>
          <p:cNvPr id="30" name="Group 29">
            <a:extLst>
              <a:ext uri="{FF2B5EF4-FFF2-40B4-BE49-F238E27FC236}">
                <a16:creationId xmlns:a16="http://schemas.microsoft.com/office/drawing/2014/main" id="{9B13E792-E878-70BD-963D-F888FAD09398}"/>
              </a:ext>
            </a:extLst>
          </p:cNvPr>
          <p:cNvGrpSpPr/>
          <p:nvPr/>
        </p:nvGrpSpPr>
        <p:grpSpPr>
          <a:xfrm>
            <a:off x="0" y="2132601"/>
            <a:ext cx="9088339" cy="3672540"/>
            <a:chOff x="0" y="2214007"/>
            <a:chExt cx="9088339" cy="3672540"/>
          </a:xfrm>
        </p:grpSpPr>
        <p:pic>
          <p:nvPicPr>
            <p:cNvPr id="19" name="Picture 18">
              <a:extLst>
                <a:ext uri="{FF2B5EF4-FFF2-40B4-BE49-F238E27FC236}">
                  <a16:creationId xmlns:a16="http://schemas.microsoft.com/office/drawing/2014/main" id="{99D0F94B-FD1D-02F3-BFB2-554D173ACB2D}"/>
                </a:ext>
              </a:extLst>
            </p:cNvPr>
            <p:cNvPicPr>
              <a:picLocks noChangeAspect="1"/>
            </p:cNvPicPr>
            <p:nvPr/>
          </p:nvPicPr>
          <p:blipFill>
            <a:blip r:embed="rId2"/>
            <a:stretch>
              <a:fillRect/>
            </a:stretch>
          </p:blipFill>
          <p:spPr>
            <a:xfrm>
              <a:off x="1261523" y="4079892"/>
              <a:ext cx="7790401" cy="1806655"/>
            </a:xfrm>
            <a:prstGeom prst="rect">
              <a:avLst/>
            </a:prstGeom>
          </p:spPr>
        </p:pic>
        <p:sp>
          <p:nvSpPr>
            <p:cNvPr id="26" name="Oval 25">
              <a:extLst>
                <a:ext uri="{FF2B5EF4-FFF2-40B4-BE49-F238E27FC236}">
                  <a16:creationId xmlns:a16="http://schemas.microsoft.com/office/drawing/2014/main" id="{8BCFA56C-D698-12EA-6046-5426B32293B0}"/>
                </a:ext>
              </a:extLst>
            </p:cNvPr>
            <p:cNvSpPr/>
            <p:nvPr/>
          </p:nvSpPr>
          <p:spPr>
            <a:xfrm>
              <a:off x="6845450" y="4655296"/>
              <a:ext cx="2242889" cy="1231251"/>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28" name="Picture 27">
              <a:extLst>
                <a:ext uri="{FF2B5EF4-FFF2-40B4-BE49-F238E27FC236}">
                  <a16:creationId xmlns:a16="http://schemas.microsoft.com/office/drawing/2014/main" id="{1B386D83-E263-1BE9-AB88-5A12CA374E5A}"/>
                </a:ext>
              </a:extLst>
            </p:cNvPr>
            <p:cNvPicPr>
              <a:picLocks noChangeAspect="1"/>
            </p:cNvPicPr>
            <p:nvPr/>
          </p:nvPicPr>
          <p:blipFill>
            <a:blip r:embed="rId3"/>
            <a:stretch>
              <a:fillRect/>
            </a:stretch>
          </p:blipFill>
          <p:spPr>
            <a:xfrm>
              <a:off x="0" y="2214007"/>
              <a:ext cx="6808518" cy="2461041"/>
            </a:xfrm>
            <a:prstGeom prst="rect">
              <a:avLst/>
            </a:prstGeom>
          </p:spPr>
        </p:pic>
        <p:sp>
          <p:nvSpPr>
            <p:cNvPr id="29" name="Oval 28">
              <a:extLst>
                <a:ext uri="{FF2B5EF4-FFF2-40B4-BE49-F238E27FC236}">
                  <a16:creationId xmlns:a16="http://schemas.microsoft.com/office/drawing/2014/main" id="{88B52D89-29CA-C989-D6CD-FC360A8B3163}"/>
                </a:ext>
              </a:extLst>
            </p:cNvPr>
            <p:cNvSpPr/>
            <p:nvPr/>
          </p:nvSpPr>
          <p:spPr>
            <a:xfrm>
              <a:off x="1749989" y="2706891"/>
              <a:ext cx="2511910" cy="1806655"/>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42356596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FCBF1F-9B91-83DA-37A8-715CF24A1D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B51373-268E-D2D8-8DE3-0A9C08EC44B0}"/>
              </a:ext>
            </a:extLst>
          </p:cNvPr>
          <p:cNvSpPr>
            <a:spLocks noGrp="1"/>
          </p:cNvSpPr>
          <p:nvPr>
            <p:ph type="title"/>
          </p:nvPr>
        </p:nvSpPr>
        <p:spPr>
          <a:xfrm>
            <a:off x="55657" y="218625"/>
            <a:ext cx="9032681" cy="575266"/>
          </a:xfrm>
        </p:spPr>
        <p:txBody>
          <a:bodyPr>
            <a:noAutofit/>
          </a:bodyPr>
          <a:lstStyle/>
          <a:p>
            <a:r>
              <a:rPr lang="en-US" sz="3600" dirty="0"/>
              <a:t>Reserved Seats Expiration Exception Explanation</a:t>
            </a:r>
          </a:p>
        </p:txBody>
      </p:sp>
      <p:cxnSp>
        <p:nvCxnSpPr>
          <p:cNvPr id="8" name="Straight Connector 7">
            <a:extLst>
              <a:ext uri="{FF2B5EF4-FFF2-40B4-BE49-F238E27FC236}">
                <a16:creationId xmlns:a16="http://schemas.microsoft.com/office/drawing/2014/main" id="{066C90B8-8C06-F0F0-B00F-C0514334B8CC}"/>
              </a:ext>
            </a:extLst>
          </p:cNvPr>
          <p:cNvCxnSpPr>
            <a:cxnSpLocks/>
          </p:cNvCxnSpPr>
          <p:nvPr/>
        </p:nvCxnSpPr>
        <p:spPr>
          <a:xfrm>
            <a:off x="202755" y="1082775"/>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5" name="Rectangle 1">
            <a:extLst>
              <a:ext uri="{FF2B5EF4-FFF2-40B4-BE49-F238E27FC236}">
                <a16:creationId xmlns:a16="http://schemas.microsoft.com/office/drawing/2014/main" id="{E6CCFA10-4803-513F-A48F-9C89CE2F8F22}"/>
              </a:ext>
            </a:extLst>
          </p:cNvPr>
          <p:cNvSpPr>
            <a:spLocks noChangeArrowheads="1"/>
          </p:cNvSpPr>
          <p:nvPr/>
        </p:nvSpPr>
        <p:spPr bwMode="auto">
          <a:xfrm>
            <a:off x="202755" y="1151453"/>
            <a:ext cx="8738482" cy="45550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lang="en-US" sz="2900" dirty="0"/>
              <a:t>After the reserved seat expiration date passed, the reserve group was at full capacity with all 12 seats occupied by Kinesiology majors. Because no seats remained unfilled at that time, none were released to the unreserved pool, and CLSS did not need to make any enrollment adjustments. Since </a:t>
            </a:r>
            <a:r>
              <a:rPr lang="en-US" sz="2900" b="1" dirty="0"/>
              <a:t>reserve expirations are only processed once</a:t>
            </a:r>
            <a:r>
              <a:rPr lang="en-US" sz="2900" dirty="0"/>
              <a:t>, it is likely that two Kinesiology students dropped the course after the expiration date, leaving two open seats still within the reserved group.</a:t>
            </a:r>
            <a:endParaRPr kumimoji="0" lang="en-US" altLang="en-US" sz="29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139076217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B2F2D3-F7A9-B408-7F89-21D037C770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300E35-DDB8-B5B0-287D-A4B54BDEDCEF}"/>
              </a:ext>
            </a:extLst>
          </p:cNvPr>
          <p:cNvSpPr>
            <a:spLocks noGrp="1"/>
          </p:cNvSpPr>
          <p:nvPr>
            <p:ph type="title"/>
          </p:nvPr>
        </p:nvSpPr>
        <p:spPr>
          <a:xfrm>
            <a:off x="55659" y="0"/>
            <a:ext cx="9032681" cy="516835"/>
          </a:xfrm>
        </p:spPr>
        <p:txBody>
          <a:bodyPr>
            <a:noAutofit/>
          </a:bodyPr>
          <a:lstStyle/>
          <a:p>
            <a:r>
              <a:rPr lang="en-US" sz="4000" dirty="0"/>
              <a:t>Enrollment Management Strategy</a:t>
            </a:r>
          </a:p>
        </p:txBody>
      </p:sp>
      <p:cxnSp>
        <p:nvCxnSpPr>
          <p:cNvPr id="8" name="Straight Connector 7">
            <a:extLst>
              <a:ext uri="{FF2B5EF4-FFF2-40B4-BE49-F238E27FC236}">
                <a16:creationId xmlns:a16="http://schemas.microsoft.com/office/drawing/2014/main" id="{5BB8882A-A362-290C-557C-BCBB99B80B64}"/>
              </a:ext>
            </a:extLst>
          </p:cNvPr>
          <p:cNvCxnSpPr>
            <a:cxnSpLocks/>
          </p:cNvCxnSpPr>
          <p:nvPr/>
        </p:nvCxnSpPr>
        <p:spPr>
          <a:xfrm>
            <a:off x="202756" y="576665"/>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CCD843C3-238E-A8D7-7CDD-1501CCB4685D}"/>
              </a:ext>
            </a:extLst>
          </p:cNvPr>
          <p:cNvSpPr txBox="1"/>
          <p:nvPr/>
        </p:nvSpPr>
        <p:spPr>
          <a:xfrm>
            <a:off x="202756" y="576665"/>
            <a:ext cx="8738483" cy="5262979"/>
          </a:xfrm>
          <a:prstGeom prst="rect">
            <a:avLst/>
          </a:prstGeom>
          <a:noFill/>
        </p:spPr>
        <p:txBody>
          <a:bodyPr wrap="square" rtlCol="0">
            <a:spAutoFit/>
          </a:bodyPr>
          <a:lstStyle/>
          <a:p>
            <a:pPr algn="ctr">
              <a:buNone/>
            </a:pPr>
            <a:r>
              <a:rPr lang="en-US" sz="2800" dirty="0"/>
              <a:t>We have found that </a:t>
            </a:r>
            <a:r>
              <a:rPr lang="en-US" sz="2800" b="1" dirty="0"/>
              <a:t>waitlisting does not work well when combined with reserved seats</a:t>
            </a:r>
            <a:r>
              <a:rPr lang="en-US" sz="2800" dirty="0"/>
              <a:t>. When using reserved seats alone, enrollment numbers can be adjusted, and capacity overrides can be granted as needed. However, once waitlisting is also enabled, capacity overrides cannot be granted if the reserved seat counts become misaligned. Enrollment control really needs to be one approach or the other. Waitlisting and reserved seats introduce competing controls, and using both simultaneously creates conflicts rather than flexibility. You should only apply ONE “enrollment management strategy” at a time.</a:t>
            </a:r>
          </a:p>
        </p:txBody>
      </p:sp>
    </p:spTree>
    <p:extLst>
      <p:ext uri="{BB962C8B-B14F-4D97-AF65-F5344CB8AC3E}">
        <p14:creationId xmlns:p14="http://schemas.microsoft.com/office/powerpoint/2010/main" val="322216847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DB8E8B-0728-984F-922E-0D0BE78170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D8ADF3-1A23-0BEB-BE65-74BC8FAC223A}"/>
              </a:ext>
            </a:extLst>
          </p:cNvPr>
          <p:cNvSpPr txBox="1">
            <a:spLocks/>
          </p:cNvSpPr>
          <p:nvPr/>
        </p:nvSpPr>
        <p:spPr>
          <a:xfrm>
            <a:off x="436625" y="1627145"/>
            <a:ext cx="8270748" cy="1514220"/>
          </a:xfrm>
          <a:prstGeom prst="rect">
            <a:avLst/>
          </a:prstGeom>
        </p:spPr>
        <p:txBody>
          <a:bodyPr vert="horz" lIns="91440" tIns="45720" rIns="91440" bIns="45720" rtlCol="0" anchor="ctr">
            <a:normAutofit fontScale="92500"/>
          </a:bodyPr>
          <a:lstStyle>
            <a:lvl1pPr algn="ctr" defTabSz="457200" rtl="0" eaLnBrk="1" latinLnBrk="0" hangingPunct="1">
              <a:spcBef>
                <a:spcPct val="0"/>
              </a:spcBef>
              <a:buNone/>
              <a:defRPr sz="4400" kern="1200">
                <a:solidFill>
                  <a:schemeClr val="tx2"/>
                </a:solidFill>
                <a:latin typeface="+mj-lt"/>
                <a:ea typeface="+mj-ea"/>
                <a:cs typeface="+mj-cs"/>
              </a:defRPr>
            </a:lvl1pPr>
          </a:lstStyle>
          <a:p>
            <a:r>
              <a:rPr lang="en-US" dirty="0"/>
              <a:t>Room Assignments, Room Requests, &amp; the Comments Box</a:t>
            </a:r>
          </a:p>
        </p:txBody>
      </p:sp>
      <p:cxnSp>
        <p:nvCxnSpPr>
          <p:cNvPr id="4" name="Straight Connector 3">
            <a:extLst>
              <a:ext uri="{FF2B5EF4-FFF2-40B4-BE49-F238E27FC236}">
                <a16:creationId xmlns:a16="http://schemas.microsoft.com/office/drawing/2014/main" id="{D7D736F8-0D3C-F67B-BCF6-7FBD41DB6BFE}"/>
              </a:ext>
            </a:extLst>
          </p:cNvPr>
          <p:cNvCxnSpPr/>
          <p:nvPr/>
        </p:nvCxnSpPr>
        <p:spPr>
          <a:xfrm>
            <a:off x="202758" y="3061856"/>
            <a:ext cx="8738483"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6613135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960CD8-C42D-C6F8-1CAC-D3A36D4C6C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ED7B3B-A275-1B76-BFD9-1BAC44D336F5}"/>
              </a:ext>
            </a:extLst>
          </p:cNvPr>
          <p:cNvSpPr>
            <a:spLocks noGrp="1"/>
          </p:cNvSpPr>
          <p:nvPr>
            <p:ph type="title"/>
          </p:nvPr>
        </p:nvSpPr>
        <p:spPr>
          <a:xfrm>
            <a:off x="0" y="107307"/>
            <a:ext cx="9144000" cy="473346"/>
          </a:xfrm>
        </p:spPr>
        <p:txBody>
          <a:bodyPr>
            <a:noAutofit/>
          </a:bodyPr>
          <a:lstStyle/>
          <a:p>
            <a:r>
              <a:rPr lang="en-US" sz="4800" dirty="0"/>
              <a:t>Room Scheduling Challenges</a:t>
            </a:r>
          </a:p>
        </p:txBody>
      </p:sp>
      <p:cxnSp>
        <p:nvCxnSpPr>
          <p:cNvPr id="6" name="Straight Connector 5">
            <a:extLst>
              <a:ext uri="{FF2B5EF4-FFF2-40B4-BE49-F238E27FC236}">
                <a16:creationId xmlns:a16="http://schemas.microsoft.com/office/drawing/2014/main" id="{197BD0E2-7B5E-9303-F8DB-17995997E2D6}"/>
              </a:ext>
            </a:extLst>
          </p:cNvPr>
          <p:cNvCxnSpPr>
            <a:cxnSpLocks/>
          </p:cNvCxnSpPr>
          <p:nvPr/>
        </p:nvCxnSpPr>
        <p:spPr>
          <a:xfrm>
            <a:off x="202758" y="727083"/>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11" name="Rectangle 2">
            <a:extLst>
              <a:ext uri="{FF2B5EF4-FFF2-40B4-BE49-F238E27FC236}">
                <a16:creationId xmlns:a16="http://schemas.microsoft.com/office/drawing/2014/main" id="{B24EB56C-630D-CF77-BDB1-31E2F0FB86A6}"/>
              </a:ext>
            </a:extLst>
          </p:cNvPr>
          <p:cNvSpPr>
            <a:spLocks noChangeArrowheads="1"/>
          </p:cNvSpPr>
          <p:nvPr/>
        </p:nvSpPr>
        <p:spPr bwMode="auto">
          <a:xfrm>
            <a:off x="202758" y="727083"/>
            <a:ext cx="8738483" cy="507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en-US" sz="2400" b="1" dirty="0"/>
              <a:t>Important things to remember when requesting a room:</a:t>
            </a:r>
            <a:endParaRPr lang="en-US" sz="2400" dirty="0"/>
          </a:p>
          <a:p>
            <a:pPr marL="342900" indent="-342900">
              <a:buFont typeface="Arial" panose="020B0604020202020204" pitchFamily="34" charset="0"/>
              <a:buChar char="•"/>
            </a:pPr>
            <a:r>
              <a:rPr lang="en-US" sz="2000" dirty="0"/>
              <a:t>Rooms are assigned based on </a:t>
            </a:r>
            <a:r>
              <a:rPr lang="en-US" sz="2000" b="1" dirty="0"/>
              <a:t>actual enrollment and space efficiency. </a:t>
            </a:r>
            <a:r>
              <a:rPr lang="en-US" sz="2000" dirty="0"/>
              <a:t>Please provide realistic numbers—do not inflate enrollment to obtain a larger room. Also, do not decrease needed enrollment to have a certain room or stay in the building.</a:t>
            </a:r>
          </a:p>
          <a:p>
            <a:pPr marL="342900" indent="-342900">
              <a:buFont typeface="Arial" panose="020B0604020202020204" pitchFamily="34" charset="0"/>
              <a:buChar char="•"/>
            </a:pPr>
            <a:r>
              <a:rPr lang="en-US" sz="2000" dirty="0"/>
              <a:t>Room </a:t>
            </a:r>
            <a:r>
              <a:rPr lang="en-US" sz="2000" b="1" dirty="0"/>
              <a:t>availability may change </a:t>
            </a:r>
            <a:r>
              <a:rPr lang="en-US" sz="2000" dirty="0"/>
              <a:t>due to renovations, lost seating, reallocated spaces, or specialized furniture/equipment.</a:t>
            </a:r>
          </a:p>
          <a:p>
            <a:pPr marL="342900" indent="-342900">
              <a:buFont typeface="Arial" panose="020B0604020202020204" pitchFamily="34" charset="0"/>
              <a:buChar char="•"/>
            </a:pPr>
            <a:r>
              <a:rPr lang="en-US" sz="2000" b="1" dirty="0"/>
              <a:t>Non-standard meeting patterns </a:t>
            </a:r>
            <a:r>
              <a:rPr lang="en-US" sz="2000" dirty="0"/>
              <a:t>(once per week, irregular times) and location preferences limit available space.</a:t>
            </a:r>
          </a:p>
          <a:p>
            <a:pPr marL="342900" indent="-342900">
              <a:buFont typeface="Arial" panose="020B0604020202020204" pitchFamily="34" charset="0"/>
              <a:buChar char="•"/>
            </a:pPr>
            <a:r>
              <a:rPr lang="en-US" sz="2000" b="1" dirty="0"/>
              <a:t>Enrollment changes after assignments</a:t>
            </a:r>
            <a:r>
              <a:rPr lang="en-US" sz="2000" dirty="0"/>
              <a:t>, over- or under-estimating need, and late adjustments often require room reassignment. Try to be proactive, not reactive.</a:t>
            </a:r>
          </a:p>
          <a:p>
            <a:pPr marL="342900" indent="-342900">
              <a:buFont typeface="Arial" panose="020B0604020202020204" pitchFamily="34" charset="0"/>
              <a:buChar char="•"/>
            </a:pPr>
            <a:r>
              <a:rPr lang="en-US" sz="2000" b="1" dirty="0"/>
              <a:t>Instructor scheduling preferences </a:t>
            </a:r>
            <a:r>
              <a:rPr lang="en-US" sz="2000" dirty="0"/>
              <a:t>(e.g., two-day format, back-to-back classes of different sizes) can impact room options.</a:t>
            </a:r>
          </a:p>
          <a:p>
            <a:pPr marL="342900" indent="-342900">
              <a:buFont typeface="Arial" panose="020B0604020202020204" pitchFamily="34" charset="0"/>
              <a:buChar char="•"/>
            </a:pPr>
            <a:r>
              <a:rPr lang="en-US" sz="2000" b="1" dirty="0"/>
              <a:t>Room assignments remain fluid </a:t>
            </a:r>
            <a:r>
              <a:rPr lang="en-US" sz="2000" dirty="0"/>
              <a:t>until the semester begins and may change as needs shift.</a:t>
            </a:r>
          </a:p>
        </p:txBody>
      </p:sp>
    </p:spTree>
    <p:extLst>
      <p:ext uri="{BB962C8B-B14F-4D97-AF65-F5344CB8AC3E}">
        <p14:creationId xmlns:p14="http://schemas.microsoft.com/office/powerpoint/2010/main" val="23525092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FEF3EE-3D21-E23B-5FF5-D1125BC4F8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C2F928-1DC3-5C42-665B-468F102FC37B}"/>
              </a:ext>
            </a:extLst>
          </p:cNvPr>
          <p:cNvSpPr>
            <a:spLocks noGrp="1"/>
          </p:cNvSpPr>
          <p:nvPr>
            <p:ph type="title"/>
          </p:nvPr>
        </p:nvSpPr>
        <p:spPr>
          <a:xfrm>
            <a:off x="510269" y="1816879"/>
            <a:ext cx="8123462" cy="1143000"/>
          </a:xfrm>
        </p:spPr>
        <p:txBody>
          <a:bodyPr>
            <a:normAutofit fontScale="90000"/>
          </a:bodyPr>
          <a:lstStyle/>
          <a:p>
            <a:r>
              <a:rPr lang="en-US" dirty="0"/>
              <a:t>Editable Fields During Each Phase</a:t>
            </a:r>
          </a:p>
        </p:txBody>
      </p:sp>
      <p:cxnSp>
        <p:nvCxnSpPr>
          <p:cNvPr id="6" name="Straight Connector 5">
            <a:extLst>
              <a:ext uri="{FF2B5EF4-FFF2-40B4-BE49-F238E27FC236}">
                <a16:creationId xmlns:a16="http://schemas.microsoft.com/office/drawing/2014/main" id="{7247F27F-1817-A6DB-6389-37FB13A436E5}"/>
              </a:ext>
            </a:extLst>
          </p:cNvPr>
          <p:cNvCxnSpPr>
            <a:cxnSpLocks/>
          </p:cNvCxnSpPr>
          <p:nvPr/>
        </p:nvCxnSpPr>
        <p:spPr>
          <a:xfrm>
            <a:off x="202759" y="2975780"/>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Right Arrow 8">
            <a:extLst>
              <a:ext uri="{FF2B5EF4-FFF2-40B4-BE49-F238E27FC236}">
                <a16:creationId xmlns:a16="http://schemas.microsoft.com/office/drawing/2014/main" id="{3A1165E7-597D-6DF1-C198-F2416DC489E3}"/>
              </a:ext>
            </a:extLst>
          </p:cNvPr>
          <p:cNvSpPr/>
          <p:nvPr/>
        </p:nvSpPr>
        <p:spPr>
          <a:xfrm>
            <a:off x="772325" y="3332612"/>
            <a:ext cx="7759425" cy="1700533"/>
          </a:xfrm>
          <a:prstGeom prst="rightArrow">
            <a:avLst/>
          </a:prstGeom>
          <a:solidFill>
            <a:srgbClr val="410611"/>
          </a:solidFill>
          <a:ln w="38100">
            <a:solidFill>
              <a:schemeClr val="bg1">
                <a:lumMod val="6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bg1"/>
                </a:solidFill>
              </a:rPr>
              <a:t>Admin Only</a:t>
            </a:r>
          </a:p>
        </p:txBody>
      </p:sp>
      <p:sp>
        <p:nvSpPr>
          <p:cNvPr id="5" name="TextBox 4">
            <a:extLst>
              <a:ext uri="{FF2B5EF4-FFF2-40B4-BE49-F238E27FC236}">
                <a16:creationId xmlns:a16="http://schemas.microsoft.com/office/drawing/2014/main" id="{1F370D92-564C-B4FE-FDFD-C49675B59E8A}"/>
              </a:ext>
            </a:extLst>
          </p:cNvPr>
          <p:cNvSpPr txBox="1"/>
          <p:nvPr/>
        </p:nvSpPr>
        <p:spPr>
          <a:xfrm>
            <a:off x="110832" y="5140604"/>
            <a:ext cx="8937266" cy="369332"/>
          </a:xfrm>
          <a:prstGeom prst="rect">
            <a:avLst/>
          </a:prstGeom>
          <a:noFill/>
        </p:spPr>
        <p:txBody>
          <a:bodyPr wrap="square" rtlCol="0">
            <a:spAutoFit/>
          </a:bodyPr>
          <a:lstStyle/>
          <a:p>
            <a:pPr algn="ctr"/>
            <a:r>
              <a:rPr lang="en-US" dirty="0"/>
              <a:t>Nothing is editable until we get all initial room assignments done.</a:t>
            </a:r>
          </a:p>
        </p:txBody>
      </p:sp>
    </p:spTree>
    <p:extLst>
      <p:ext uri="{BB962C8B-B14F-4D97-AF65-F5344CB8AC3E}">
        <p14:creationId xmlns:p14="http://schemas.microsoft.com/office/powerpoint/2010/main" val="178714247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189614-5061-53B6-F4B1-8F5C18C483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51D39E-C055-2899-3BEC-226995DA4DA1}"/>
              </a:ext>
            </a:extLst>
          </p:cNvPr>
          <p:cNvSpPr>
            <a:spLocks noGrp="1"/>
          </p:cNvSpPr>
          <p:nvPr>
            <p:ph type="title"/>
          </p:nvPr>
        </p:nvSpPr>
        <p:spPr>
          <a:xfrm>
            <a:off x="0" y="-12170"/>
            <a:ext cx="9144000" cy="473346"/>
          </a:xfrm>
        </p:spPr>
        <p:txBody>
          <a:bodyPr>
            <a:noAutofit/>
          </a:bodyPr>
          <a:lstStyle/>
          <a:p>
            <a:r>
              <a:rPr lang="en-US" sz="3600" dirty="0"/>
              <a:t>Room Request &amp; Comments Box</a:t>
            </a:r>
          </a:p>
        </p:txBody>
      </p:sp>
      <p:cxnSp>
        <p:nvCxnSpPr>
          <p:cNvPr id="6" name="Straight Connector 5">
            <a:extLst>
              <a:ext uri="{FF2B5EF4-FFF2-40B4-BE49-F238E27FC236}">
                <a16:creationId xmlns:a16="http://schemas.microsoft.com/office/drawing/2014/main" id="{5110607C-5F0A-A309-7B5F-99F274ABBA56}"/>
              </a:ext>
            </a:extLst>
          </p:cNvPr>
          <p:cNvCxnSpPr>
            <a:cxnSpLocks/>
          </p:cNvCxnSpPr>
          <p:nvPr/>
        </p:nvCxnSpPr>
        <p:spPr>
          <a:xfrm>
            <a:off x="202758" y="495768"/>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Rectangle 1">
            <a:extLst>
              <a:ext uri="{FF2B5EF4-FFF2-40B4-BE49-F238E27FC236}">
                <a16:creationId xmlns:a16="http://schemas.microsoft.com/office/drawing/2014/main" id="{208FC3D4-C296-B05C-4E97-B5CDEC665F22}"/>
              </a:ext>
            </a:extLst>
          </p:cNvPr>
          <p:cNvSpPr>
            <a:spLocks noChangeArrowheads="1"/>
          </p:cNvSpPr>
          <p:nvPr/>
        </p:nvSpPr>
        <p:spPr bwMode="auto">
          <a:xfrm>
            <a:off x="218658" y="436881"/>
            <a:ext cx="8738483"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a:r>
              <a:rPr lang="en-US" b="1" dirty="0"/>
              <a:t>PLEASE DO NOT </a:t>
            </a:r>
            <a:r>
              <a:rPr lang="en-US" dirty="0"/>
              <a:t>select “No Room Needed” if you actually intend to have a room assigned. Selecting “No Room Needed” while also placing a room request in the comments creates conflicting information. We rely on the “No Room Needed” selection when building room assignment reports. Sections marked this way are pulled into a spreadsheet indicating that no space should be assigned. If a section is listed this way but later needs a room, it will likely be among the last sections we are able to accommodate. If you select “No Room Needed,” you don’t have to put it in the comments as well.</a:t>
            </a:r>
          </a:p>
        </p:txBody>
      </p:sp>
      <p:grpSp>
        <p:nvGrpSpPr>
          <p:cNvPr id="14" name="Group 13">
            <a:extLst>
              <a:ext uri="{FF2B5EF4-FFF2-40B4-BE49-F238E27FC236}">
                <a16:creationId xmlns:a16="http://schemas.microsoft.com/office/drawing/2014/main" id="{910283C2-0265-8A0C-8264-3D254476AB9B}"/>
              </a:ext>
            </a:extLst>
          </p:cNvPr>
          <p:cNvGrpSpPr/>
          <p:nvPr/>
        </p:nvGrpSpPr>
        <p:grpSpPr>
          <a:xfrm>
            <a:off x="-1" y="2645254"/>
            <a:ext cx="9144000" cy="3232170"/>
            <a:chOff x="0" y="2395088"/>
            <a:chExt cx="9144000" cy="3232170"/>
          </a:xfrm>
        </p:grpSpPr>
        <p:pic>
          <p:nvPicPr>
            <p:cNvPr id="12" name="Picture 11">
              <a:extLst>
                <a:ext uri="{FF2B5EF4-FFF2-40B4-BE49-F238E27FC236}">
                  <a16:creationId xmlns:a16="http://schemas.microsoft.com/office/drawing/2014/main" id="{5FF3B1E6-7E11-7328-C194-B7B7360A2159}"/>
                </a:ext>
              </a:extLst>
            </p:cNvPr>
            <p:cNvPicPr>
              <a:picLocks noChangeAspect="1"/>
            </p:cNvPicPr>
            <p:nvPr/>
          </p:nvPicPr>
          <p:blipFill>
            <a:blip r:embed="rId2"/>
            <a:stretch>
              <a:fillRect/>
            </a:stretch>
          </p:blipFill>
          <p:spPr>
            <a:xfrm>
              <a:off x="0" y="2395088"/>
              <a:ext cx="9144000" cy="3232170"/>
            </a:xfrm>
            <a:prstGeom prst="rect">
              <a:avLst/>
            </a:prstGeom>
          </p:spPr>
        </p:pic>
        <p:sp>
          <p:nvSpPr>
            <p:cNvPr id="7" name="Oval 6">
              <a:extLst>
                <a:ext uri="{FF2B5EF4-FFF2-40B4-BE49-F238E27FC236}">
                  <a16:creationId xmlns:a16="http://schemas.microsoft.com/office/drawing/2014/main" id="{B564D75D-51BD-B8DB-C814-2413845153A3}"/>
                </a:ext>
              </a:extLst>
            </p:cNvPr>
            <p:cNvSpPr/>
            <p:nvPr/>
          </p:nvSpPr>
          <p:spPr>
            <a:xfrm>
              <a:off x="2472855" y="2493390"/>
              <a:ext cx="2115046" cy="856493"/>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80E684AA-6602-0994-3A2A-9F41C61DE72F}"/>
                </a:ext>
              </a:extLst>
            </p:cNvPr>
            <p:cNvSpPr/>
            <p:nvPr/>
          </p:nvSpPr>
          <p:spPr>
            <a:xfrm>
              <a:off x="0" y="4207171"/>
              <a:ext cx="819509" cy="856493"/>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2202145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1E5D35-82BE-63E2-6593-7F2283A288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3C70B6-A166-1DC8-3F55-F561BAD0DD52}"/>
              </a:ext>
            </a:extLst>
          </p:cNvPr>
          <p:cNvSpPr>
            <a:spLocks noGrp="1"/>
          </p:cNvSpPr>
          <p:nvPr>
            <p:ph type="title"/>
          </p:nvPr>
        </p:nvSpPr>
        <p:spPr>
          <a:xfrm>
            <a:off x="0" y="19634"/>
            <a:ext cx="9144000" cy="473346"/>
          </a:xfrm>
        </p:spPr>
        <p:txBody>
          <a:bodyPr>
            <a:noAutofit/>
          </a:bodyPr>
          <a:lstStyle/>
          <a:p>
            <a:r>
              <a:rPr lang="en-US" sz="3600" dirty="0"/>
              <a:t>Comments Box</a:t>
            </a:r>
          </a:p>
        </p:txBody>
      </p:sp>
      <p:cxnSp>
        <p:nvCxnSpPr>
          <p:cNvPr id="6" name="Straight Connector 5">
            <a:extLst>
              <a:ext uri="{FF2B5EF4-FFF2-40B4-BE49-F238E27FC236}">
                <a16:creationId xmlns:a16="http://schemas.microsoft.com/office/drawing/2014/main" id="{549DBD9A-6A60-2EB4-768E-B900312401AA}"/>
              </a:ext>
            </a:extLst>
          </p:cNvPr>
          <p:cNvCxnSpPr>
            <a:cxnSpLocks/>
          </p:cNvCxnSpPr>
          <p:nvPr/>
        </p:nvCxnSpPr>
        <p:spPr>
          <a:xfrm>
            <a:off x="202758" y="495768"/>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Rectangle 1">
            <a:extLst>
              <a:ext uri="{FF2B5EF4-FFF2-40B4-BE49-F238E27FC236}">
                <a16:creationId xmlns:a16="http://schemas.microsoft.com/office/drawing/2014/main" id="{3231A679-D6B4-AB95-3048-CA60374463A0}"/>
              </a:ext>
            </a:extLst>
          </p:cNvPr>
          <p:cNvSpPr>
            <a:spLocks noChangeArrowheads="1"/>
          </p:cNvSpPr>
          <p:nvPr/>
        </p:nvSpPr>
        <p:spPr bwMode="auto">
          <a:xfrm>
            <a:off x="15902" y="471126"/>
            <a:ext cx="3442914" cy="550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algn="l" defTabSz="914400" rtl="0" eaLnBrk="0" fontAlgn="base" latinLnBrk="0" hangingPunct="0">
              <a:lnSpc>
                <a:spcPct val="100000"/>
              </a:lnSpc>
              <a:spcBef>
                <a:spcPct val="0"/>
              </a:spcBef>
              <a:spcAft>
                <a:spcPct val="0"/>
              </a:spcAft>
              <a:buClrTx/>
              <a:buSzTx/>
              <a:tabLst/>
            </a:pPr>
            <a:r>
              <a:rPr kumimoji="0" lang="en-US" altLang="en-US" sz="1600" b="1" i="0" u="none" strike="noStrike" cap="none" normalizeH="0" baseline="0" dirty="0">
                <a:ln>
                  <a:noFill/>
                </a:ln>
                <a:solidFill>
                  <a:schemeClr val="tx1"/>
                </a:solidFill>
                <a:effectLst/>
              </a:rPr>
              <a:t>Here are the things you should list in the comments box in CLSS:</a:t>
            </a:r>
          </a:p>
          <a:p>
            <a:pPr marL="457200" lvl="0" indent="-457200" eaLnBrk="0" fontAlgn="base" hangingPunct="0">
              <a:spcBef>
                <a:spcPct val="0"/>
              </a:spcBef>
              <a:spcAft>
                <a:spcPct val="0"/>
              </a:spcAft>
              <a:buFont typeface="+mj-lt"/>
              <a:buAutoNum type="arabicPeriod"/>
            </a:pPr>
            <a:r>
              <a:rPr kumimoji="0" lang="en-US" altLang="en-US" sz="1600" i="0" u="none" strike="noStrike" cap="none" normalizeH="0" baseline="0" dirty="0">
                <a:ln>
                  <a:noFill/>
                </a:ln>
                <a:solidFill>
                  <a:schemeClr val="tx1"/>
                </a:solidFill>
                <a:effectLst/>
              </a:rPr>
              <a:t>Room request- specific specialized room assignments, r</a:t>
            </a:r>
            <a:r>
              <a:rPr lang="en-US" sz="1600" dirty="0"/>
              <a:t>oom preferences, and specific instructional needs.</a:t>
            </a:r>
          </a:p>
          <a:p>
            <a:pPr marL="914400" lvl="1" indent="-457200" eaLnBrk="0" fontAlgn="base" hangingPunct="0">
              <a:spcBef>
                <a:spcPct val="0"/>
              </a:spcBef>
              <a:spcAft>
                <a:spcPct val="0"/>
              </a:spcAft>
              <a:buFont typeface="+mj-lt"/>
              <a:buAutoNum type="alphaLcParenR"/>
            </a:pPr>
            <a:r>
              <a:rPr lang="en-US" sz="1600" dirty="0"/>
              <a:t>Instructors teaching back-to-back</a:t>
            </a:r>
          </a:p>
          <a:p>
            <a:pPr marL="914400" lvl="1" indent="-457200" eaLnBrk="0" fontAlgn="base" hangingPunct="0">
              <a:spcBef>
                <a:spcPct val="0"/>
              </a:spcBef>
              <a:spcAft>
                <a:spcPct val="0"/>
              </a:spcAft>
              <a:buFont typeface="+mj-lt"/>
              <a:buAutoNum type="alphaLcParenR"/>
            </a:pPr>
            <a:r>
              <a:rPr lang="en-US" sz="1600" dirty="0"/>
              <a:t>Tech room needed</a:t>
            </a:r>
          </a:p>
          <a:p>
            <a:pPr marL="914400" lvl="1" indent="-457200" eaLnBrk="0" fontAlgn="base" hangingPunct="0">
              <a:spcBef>
                <a:spcPct val="0"/>
              </a:spcBef>
              <a:spcAft>
                <a:spcPct val="0"/>
              </a:spcAft>
              <a:buFont typeface="+mj-lt"/>
              <a:buAutoNum type="alphaLcParenR"/>
            </a:pPr>
            <a:r>
              <a:rPr lang="en-US" sz="1600" dirty="0"/>
              <a:t>Moveable desks, tables, or chairs needed </a:t>
            </a:r>
          </a:p>
          <a:p>
            <a:pPr marL="457200" indent="-457200" eaLnBrk="0" fontAlgn="base" hangingPunct="0">
              <a:spcBef>
                <a:spcPct val="0"/>
              </a:spcBef>
              <a:spcAft>
                <a:spcPct val="0"/>
              </a:spcAft>
              <a:buFont typeface="+mj-lt"/>
              <a:buAutoNum type="arabicPeriod"/>
            </a:pPr>
            <a:r>
              <a:rPr kumimoji="0" lang="en-US" altLang="en-US" sz="1600" i="0" u="none" strike="noStrike" cap="none" normalizeH="0" baseline="0" dirty="0">
                <a:ln>
                  <a:noFill/>
                </a:ln>
                <a:solidFill>
                  <a:schemeClr val="tx1"/>
                </a:solidFill>
                <a:effectLst/>
              </a:rPr>
              <a:t>Any fees that are associated with the course and need to be added. Our office can’t keep up with all extra fees, so we rely on the department to tell us. Don’t worry about distance fees, they’re embedded in my brain!</a:t>
            </a:r>
          </a:p>
          <a:p>
            <a:pPr marL="914400" lvl="1" indent="-457200" eaLnBrk="0" fontAlgn="base" hangingPunct="0">
              <a:spcBef>
                <a:spcPct val="0"/>
              </a:spcBef>
              <a:spcAft>
                <a:spcPct val="0"/>
              </a:spcAft>
              <a:buFont typeface="+mj-lt"/>
              <a:buAutoNum type="alphaLcParenR"/>
            </a:pPr>
            <a:r>
              <a:rPr kumimoji="0" lang="en-US" altLang="en-US" sz="1600" i="0" u="none" strike="noStrike" cap="none" normalizeH="0" baseline="0" dirty="0">
                <a:ln>
                  <a:noFill/>
                </a:ln>
                <a:solidFill>
                  <a:schemeClr val="tx1"/>
                </a:solidFill>
                <a:effectLst/>
              </a:rPr>
              <a:t>Please be sure to include your fee code and amount</a:t>
            </a:r>
          </a:p>
        </p:txBody>
      </p:sp>
      <p:grpSp>
        <p:nvGrpSpPr>
          <p:cNvPr id="8" name="Group 7">
            <a:extLst>
              <a:ext uri="{FF2B5EF4-FFF2-40B4-BE49-F238E27FC236}">
                <a16:creationId xmlns:a16="http://schemas.microsoft.com/office/drawing/2014/main" id="{EA903AE7-1EEA-F73E-F769-CFFDE5A96075}"/>
              </a:ext>
            </a:extLst>
          </p:cNvPr>
          <p:cNvGrpSpPr/>
          <p:nvPr/>
        </p:nvGrpSpPr>
        <p:grpSpPr>
          <a:xfrm>
            <a:off x="3458816" y="732479"/>
            <a:ext cx="5685183" cy="4038285"/>
            <a:chOff x="3458817" y="1217509"/>
            <a:chExt cx="5685183" cy="4038285"/>
          </a:xfrm>
        </p:grpSpPr>
        <p:pic>
          <p:nvPicPr>
            <p:cNvPr id="5" name="Picture 4">
              <a:extLst>
                <a:ext uri="{FF2B5EF4-FFF2-40B4-BE49-F238E27FC236}">
                  <a16:creationId xmlns:a16="http://schemas.microsoft.com/office/drawing/2014/main" id="{A3FC5D44-539A-F9AF-7C36-0767697F7EA9}"/>
                </a:ext>
              </a:extLst>
            </p:cNvPr>
            <p:cNvPicPr>
              <a:picLocks noChangeAspect="1"/>
            </p:cNvPicPr>
            <p:nvPr/>
          </p:nvPicPr>
          <p:blipFill>
            <a:blip r:embed="rId2"/>
            <a:stretch>
              <a:fillRect/>
            </a:stretch>
          </p:blipFill>
          <p:spPr>
            <a:xfrm>
              <a:off x="3458817" y="1217509"/>
              <a:ext cx="5685183" cy="4038285"/>
            </a:xfrm>
            <a:prstGeom prst="rect">
              <a:avLst/>
            </a:prstGeom>
          </p:spPr>
        </p:pic>
        <p:sp>
          <p:nvSpPr>
            <p:cNvPr id="7" name="Oval 6">
              <a:extLst>
                <a:ext uri="{FF2B5EF4-FFF2-40B4-BE49-F238E27FC236}">
                  <a16:creationId xmlns:a16="http://schemas.microsoft.com/office/drawing/2014/main" id="{43C43A46-82C0-1F66-8290-D44B1EB0ABE6}"/>
                </a:ext>
              </a:extLst>
            </p:cNvPr>
            <p:cNvSpPr/>
            <p:nvPr/>
          </p:nvSpPr>
          <p:spPr>
            <a:xfrm>
              <a:off x="3458817" y="4230094"/>
              <a:ext cx="2115046" cy="856493"/>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9" name="TextBox 8">
            <a:extLst>
              <a:ext uri="{FF2B5EF4-FFF2-40B4-BE49-F238E27FC236}">
                <a16:creationId xmlns:a16="http://schemas.microsoft.com/office/drawing/2014/main" id="{E10B54EA-D964-F9A5-F63C-2F61B7B171E7}"/>
              </a:ext>
            </a:extLst>
          </p:cNvPr>
          <p:cNvSpPr txBox="1"/>
          <p:nvPr/>
        </p:nvSpPr>
        <p:spPr>
          <a:xfrm>
            <a:off x="3546280" y="4770764"/>
            <a:ext cx="5510254" cy="1200329"/>
          </a:xfrm>
          <a:prstGeom prst="rect">
            <a:avLst/>
          </a:prstGeom>
          <a:noFill/>
        </p:spPr>
        <p:txBody>
          <a:bodyPr wrap="square" rtlCol="0">
            <a:spAutoFit/>
          </a:bodyPr>
          <a:lstStyle/>
          <a:p>
            <a:pPr algn="ctr"/>
            <a:r>
              <a:rPr lang="en-US" dirty="0"/>
              <a:t>*This is not visible to the public so include anything you want us to know.</a:t>
            </a:r>
          </a:p>
          <a:p>
            <a:pPr algn="ctr"/>
            <a:r>
              <a:rPr lang="en-US" dirty="0"/>
              <a:t>**Also, any room changes need to come from you to our office, not directly to us from the instructor.</a:t>
            </a:r>
          </a:p>
        </p:txBody>
      </p:sp>
    </p:spTree>
    <p:extLst>
      <p:ext uri="{BB962C8B-B14F-4D97-AF65-F5344CB8AC3E}">
        <p14:creationId xmlns:p14="http://schemas.microsoft.com/office/powerpoint/2010/main" val="277974428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202813-8A0B-D254-0895-E010253796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B4620F-0989-086F-CEF9-A883AC6DFA63}"/>
              </a:ext>
            </a:extLst>
          </p:cNvPr>
          <p:cNvSpPr txBox="1">
            <a:spLocks/>
          </p:cNvSpPr>
          <p:nvPr/>
        </p:nvSpPr>
        <p:spPr>
          <a:xfrm>
            <a:off x="436625" y="1627145"/>
            <a:ext cx="8270748" cy="1325563"/>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2"/>
                </a:solidFill>
                <a:latin typeface="+mj-lt"/>
                <a:ea typeface="+mj-ea"/>
                <a:cs typeface="+mj-cs"/>
              </a:defRPr>
            </a:lvl1pPr>
          </a:lstStyle>
          <a:p>
            <a:r>
              <a:rPr lang="en-US" dirty="0"/>
              <a:t>Waitlisting</a:t>
            </a:r>
          </a:p>
        </p:txBody>
      </p:sp>
      <p:cxnSp>
        <p:nvCxnSpPr>
          <p:cNvPr id="4" name="Straight Connector 3">
            <a:extLst>
              <a:ext uri="{FF2B5EF4-FFF2-40B4-BE49-F238E27FC236}">
                <a16:creationId xmlns:a16="http://schemas.microsoft.com/office/drawing/2014/main" id="{7C240BFE-9E8A-559E-4A8A-E0BCC54920FB}"/>
              </a:ext>
            </a:extLst>
          </p:cNvPr>
          <p:cNvCxnSpPr/>
          <p:nvPr/>
        </p:nvCxnSpPr>
        <p:spPr>
          <a:xfrm>
            <a:off x="202758" y="2791511"/>
            <a:ext cx="8738483"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4275687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9C39A0-1E9B-73E0-A80C-7422A63AEB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7AA099-1422-35BE-37F1-C6D95D2804A1}"/>
              </a:ext>
            </a:extLst>
          </p:cNvPr>
          <p:cNvSpPr>
            <a:spLocks noGrp="1"/>
          </p:cNvSpPr>
          <p:nvPr>
            <p:ph type="title"/>
          </p:nvPr>
        </p:nvSpPr>
        <p:spPr>
          <a:xfrm>
            <a:off x="0" y="0"/>
            <a:ext cx="9144000" cy="473346"/>
          </a:xfrm>
        </p:spPr>
        <p:txBody>
          <a:bodyPr>
            <a:noAutofit/>
          </a:bodyPr>
          <a:lstStyle/>
          <a:p>
            <a:r>
              <a:rPr lang="en-US" sz="4000" dirty="0"/>
              <a:t>Waitlisting-Not Done in CLSS</a:t>
            </a:r>
          </a:p>
        </p:txBody>
      </p:sp>
      <p:cxnSp>
        <p:nvCxnSpPr>
          <p:cNvPr id="6" name="Straight Connector 5">
            <a:extLst>
              <a:ext uri="{FF2B5EF4-FFF2-40B4-BE49-F238E27FC236}">
                <a16:creationId xmlns:a16="http://schemas.microsoft.com/office/drawing/2014/main" id="{AF2EB118-467B-04A3-2CA2-F6F0ADD993B5}"/>
              </a:ext>
            </a:extLst>
          </p:cNvPr>
          <p:cNvCxnSpPr>
            <a:cxnSpLocks/>
          </p:cNvCxnSpPr>
          <p:nvPr/>
        </p:nvCxnSpPr>
        <p:spPr>
          <a:xfrm>
            <a:off x="202758" y="562170"/>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Rectangle 1">
            <a:extLst>
              <a:ext uri="{FF2B5EF4-FFF2-40B4-BE49-F238E27FC236}">
                <a16:creationId xmlns:a16="http://schemas.microsoft.com/office/drawing/2014/main" id="{C5ABC991-CB85-72E1-E1A6-C914BAEB7CB1}"/>
              </a:ext>
            </a:extLst>
          </p:cNvPr>
          <p:cNvSpPr>
            <a:spLocks noChangeArrowheads="1"/>
          </p:cNvSpPr>
          <p:nvPr/>
        </p:nvSpPr>
        <p:spPr bwMode="auto">
          <a:xfrm>
            <a:off x="101378" y="522415"/>
            <a:ext cx="9042622" cy="55015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Wingdings" panose="05000000000000000000" pitchFamily="2" charset="2"/>
              <a:buChar char="v"/>
              <a:tabLst/>
            </a:pPr>
            <a:r>
              <a:rPr kumimoji="0" lang="en-US" altLang="en-US" sz="1850" i="0" u="none" strike="noStrike" cap="none" normalizeH="0" baseline="0" dirty="0">
                <a:ln>
                  <a:noFill/>
                </a:ln>
                <a:solidFill>
                  <a:schemeClr val="tx1"/>
                </a:solidFill>
                <a:effectLst/>
              </a:rPr>
              <a:t>Capacity overrides cannot be used when waitlisting is enabled.</a:t>
            </a:r>
          </a:p>
          <a:p>
            <a:pPr marL="342900" marR="0" lvl="0" indent="-342900" algn="l" defTabSz="914400" rtl="0" eaLnBrk="0" fontAlgn="base" latinLnBrk="0" hangingPunct="0">
              <a:lnSpc>
                <a:spcPct val="100000"/>
              </a:lnSpc>
              <a:spcBef>
                <a:spcPct val="0"/>
              </a:spcBef>
              <a:spcAft>
                <a:spcPct val="0"/>
              </a:spcAft>
              <a:buClrTx/>
              <a:buSzTx/>
              <a:buFont typeface="Wingdings" panose="05000000000000000000" pitchFamily="2" charset="2"/>
              <a:buChar char="v"/>
              <a:tabLst/>
            </a:pPr>
            <a:r>
              <a:rPr kumimoji="0" lang="en-US" altLang="en-US" sz="1850" i="0" u="none" strike="noStrike" cap="none" normalizeH="0" baseline="0" dirty="0">
                <a:ln>
                  <a:noFill/>
                </a:ln>
                <a:solidFill>
                  <a:schemeClr val="tx1"/>
                </a:solidFill>
                <a:effectLst/>
              </a:rPr>
              <a:t>Waitlisting is only available for Campus 1 courses.</a:t>
            </a:r>
          </a:p>
          <a:p>
            <a:pPr marL="800100" lvl="1" indent="-342900" eaLnBrk="0" fontAlgn="base" hangingPunct="0">
              <a:spcBef>
                <a:spcPct val="0"/>
              </a:spcBef>
              <a:spcAft>
                <a:spcPct val="0"/>
              </a:spcAft>
              <a:buFont typeface="Arial" panose="020B0604020202020204" pitchFamily="34" charset="0"/>
              <a:buChar char="•"/>
            </a:pPr>
            <a:r>
              <a:rPr lang="en-US" altLang="en-US" sz="1850" dirty="0"/>
              <a:t>If you cross-list across campuses 1 and 5, you cannot have a waitlist.</a:t>
            </a:r>
            <a:endParaRPr kumimoji="0" lang="en-US" altLang="en-US" sz="1850" i="0" u="none" strike="noStrike" cap="none" normalizeH="0" baseline="0" dirty="0">
              <a:ln>
                <a:noFill/>
              </a:ln>
              <a:solidFill>
                <a:schemeClr val="tx1"/>
              </a:solidFill>
              <a:effectLst/>
            </a:endParaRPr>
          </a:p>
          <a:p>
            <a:pPr marL="342900" marR="0" lvl="0" indent="-342900" algn="l" defTabSz="914400" rtl="0" eaLnBrk="0" fontAlgn="base" latinLnBrk="0" hangingPunct="0">
              <a:lnSpc>
                <a:spcPct val="100000"/>
              </a:lnSpc>
              <a:spcBef>
                <a:spcPct val="0"/>
              </a:spcBef>
              <a:spcAft>
                <a:spcPct val="0"/>
              </a:spcAft>
              <a:buClrTx/>
              <a:buSzTx/>
              <a:buFont typeface="Wingdings" panose="05000000000000000000" pitchFamily="2" charset="2"/>
              <a:buChar char="v"/>
              <a:tabLst/>
            </a:pPr>
            <a:r>
              <a:rPr kumimoji="0" lang="en-US" altLang="en-US" sz="1850" i="0" u="none" strike="noStrike" cap="none" normalizeH="0" baseline="0" dirty="0">
                <a:ln>
                  <a:noFill/>
                </a:ln>
                <a:solidFill>
                  <a:schemeClr val="tx1"/>
                </a:solidFill>
                <a:effectLst/>
              </a:rPr>
              <a:t>It can only be applied to undergraduate sections.</a:t>
            </a:r>
          </a:p>
          <a:p>
            <a:pPr marL="342900" marR="0" lvl="0" indent="-342900" algn="l" defTabSz="914400" rtl="0" eaLnBrk="0" fontAlgn="base" latinLnBrk="0" hangingPunct="0">
              <a:lnSpc>
                <a:spcPct val="100000"/>
              </a:lnSpc>
              <a:spcBef>
                <a:spcPct val="0"/>
              </a:spcBef>
              <a:spcAft>
                <a:spcPct val="0"/>
              </a:spcAft>
              <a:buClrTx/>
              <a:buSzTx/>
              <a:buFont typeface="Wingdings" panose="05000000000000000000" pitchFamily="2" charset="2"/>
              <a:buChar char="v"/>
              <a:tabLst/>
            </a:pPr>
            <a:r>
              <a:rPr kumimoji="0" lang="en-US" altLang="en-US" sz="1850" b="1" i="0" u="none" strike="noStrike" cap="none" normalizeH="0" baseline="0" dirty="0">
                <a:ln>
                  <a:noFill/>
                </a:ln>
                <a:solidFill>
                  <a:schemeClr val="tx1"/>
                </a:solidFill>
                <a:effectLst/>
              </a:rPr>
              <a:t>Linked</a:t>
            </a:r>
            <a:r>
              <a:rPr kumimoji="0" lang="en-US" altLang="en-US" sz="1850" i="0" u="none" strike="noStrike" cap="none" normalizeH="0" baseline="0" dirty="0">
                <a:ln>
                  <a:noFill/>
                </a:ln>
                <a:solidFill>
                  <a:schemeClr val="tx1"/>
                </a:solidFill>
                <a:effectLst/>
              </a:rPr>
              <a:t> lecture/lab sections are not eligible for waitlisting.</a:t>
            </a:r>
          </a:p>
          <a:p>
            <a:pPr marL="342900" indent="-342900" eaLnBrk="0" fontAlgn="base" hangingPunct="0">
              <a:spcBef>
                <a:spcPct val="0"/>
              </a:spcBef>
              <a:spcAft>
                <a:spcPct val="0"/>
              </a:spcAft>
              <a:buFont typeface="Wingdings" panose="05000000000000000000" pitchFamily="2" charset="2"/>
              <a:buChar char="v"/>
            </a:pPr>
            <a:r>
              <a:rPr lang="en-US" altLang="en-US" sz="1850" dirty="0"/>
              <a:t>A student can join the waitlist only when no seats are available.</a:t>
            </a:r>
          </a:p>
          <a:p>
            <a:pPr marL="342900" indent="-342900" eaLnBrk="0" fontAlgn="base" hangingPunct="0">
              <a:spcBef>
                <a:spcPct val="0"/>
              </a:spcBef>
              <a:spcAft>
                <a:spcPct val="0"/>
              </a:spcAft>
              <a:buFont typeface="Wingdings" panose="05000000000000000000" pitchFamily="2" charset="2"/>
              <a:buChar char="v"/>
            </a:pPr>
            <a:r>
              <a:rPr lang="en-US" altLang="en-US" sz="1850" dirty="0"/>
              <a:t>Students who do not meet prerequisite requirements will not be able to join the waitlist.</a:t>
            </a:r>
            <a:endParaRPr kumimoji="0" lang="en-US" altLang="en-US" sz="1850" i="0" u="none" strike="noStrike" cap="none" normalizeH="0" baseline="0" dirty="0">
              <a:ln>
                <a:noFill/>
              </a:ln>
              <a:solidFill>
                <a:schemeClr val="tx1"/>
              </a:solidFill>
              <a:effectLst/>
            </a:endParaRPr>
          </a:p>
          <a:p>
            <a:pPr marL="342900" indent="-342900" eaLnBrk="0" fontAlgn="base" hangingPunct="0">
              <a:spcBef>
                <a:spcPct val="0"/>
              </a:spcBef>
              <a:spcAft>
                <a:spcPct val="0"/>
              </a:spcAft>
              <a:buFont typeface="Wingdings" panose="05000000000000000000" pitchFamily="2" charset="2"/>
              <a:buChar char="v"/>
            </a:pPr>
            <a:r>
              <a:rPr lang="en-US" altLang="en-US" sz="1850" dirty="0"/>
              <a:t>Students can only be on one waitlist for a course.</a:t>
            </a:r>
            <a:endParaRPr kumimoji="0" lang="en-US" altLang="en-US" sz="1850" i="0" u="none" strike="noStrike" cap="none" normalizeH="0" baseline="0" dirty="0">
              <a:ln>
                <a:noFill/>
              </a:ln>
              <a:solidFill>
                <a:schemeClr val="tx1"/>
              </a:solidFill>
              <a:effectLst/>
            </a:endParaRPr>
          </a:p>
          <a:p>
            <a:pPr marL="342900" marR="0" lvl="0" indent="-342900" algn="l" defTabSz="914400" rtl="0" eaLnBrk="0" fontAlgn="base" latinLnBrk="0" hangingPunct="0">
              <a:lnSpc>
                <a:spcPct val="100000"/>
              </a:lnSpc>
              <a:spcBef>
                <a:spcPct val="0"/>
              </a:spcBef>
              <a:spcAft>
                <a:spcPct val="0"/>
              </a:spcAft>
              <a:buClrTx/>
              <a:buSzTx/>
              <a:buFont typeface="Wingdings" panose="05000000000000000000" pitchFamily="2" charset="2"/>
              <a:buChar char="v"/>
              <a:tabLst/>
            </a:pPr>
            <a:r>
              <a:rPr kumimoji="0" lang="en-US" altLang="en-US" sz="1850" i="0" u="none" strike="noStrike" cap="none" normalizeH="0" baseline="0" dirty="0">
                <a:ln>
                  <a:noFill/>
                </a:ln>
                <a:solidFill>
                  <a:schemeClr val="tx1"/>
                </a:solidFill>
                <a:effectLst/>
              </a:rPr>
              <a:t>Students may join the waitlist for a different section of the same course, even if they are already registered in another section.</a:t>
            </a:r>
          </a:p>
          <a:p>
            <a:pPr marL="342900" marR="0" lvl="0" indent="-342900" algn="l" defTabSz="914400" rtl="0" eaLnBrk="0" fontAlgn="base" latinLnBrk="0" hangingPunct="0">
              <a:lnSpc>
                <a:spcPct val="100000"/>
              </a:lnSpc>
              <a:spcBef>
                <a:spcPct val="0"/>
              </a:spcBef>
              <a:spcAft>
                <a:spcPct val="0"/>
              </a:spcAft>
              <a:buClrTx/>
              <a:buSzTx/>
              <a:buFont typeface="Wingdings" panose="05000000000000000000" pitchFamily="2" charset="2"/>
              <a:buChar char="v"/>
              <a:tabLst/>
            </a:pPr>
            <a:r>
              <a:rPr kumimoji="0" lang="en-US" altLang="en-US" sz="1850" i="0" u="none" strike="noStrike" cap="none" normalizeH="0" baseline="0" dirty="0">
                <a:ln>
                  <a:noFill/>
                </a:ln>
                <a:solidFill>
                  <a:schemeClr val="tx1"/>
                </a:solidFill>
                <a:effectLst/>
              </a:rPr>
              <a:t>When a seat becomes available, the student will receive an email and have 24 hours to register.</a:t>
            </a:r>
          </a:p>
          <a:p>
            <a:pPr marL="342900" indent="-342900" eaLnBrk="0" fontAlgn="base" hangingPunct="0">
              <a:spcBef>
                <a:spcPct val="0"/>
              </a:spcBef>
              <a:spcAft>
                <a:spcPct val="0"/>
              </a:spcAft>
              <a:buFont typeface="Wingdings" panose="05000000000000000000" pitchFamily="2" charset="2"/>
              <a:buChar char="v"/>
            </a:pPr>
            <a:r>
              <a:rPr lang="en-US" altLang="en-US" sz="1850" dirty="0"/>
              <a:t>If a student misses their 24-hour registration window, they must rejoin the waitlist.</a:t>
            </a:r>
            <a:endParaRPr kumimoji="0" lang="en-US" altLang="en-US" sz="1850" i="0" u="none" strike="noStrike" cap="none" normalizeH="0" baseline="0" dirty="0">
              <a:ln>
                <a:noFill/>
              </a:ln>
              <a:solidFill>
                <a:schemeClr val="tx1"/>
              </a:solidFill>
              <a:effectLst/>
            </a:endParaRPr>
          </a:p>
          <a:p>
            <a:pPr marL="342900" marR="0" lvl="0" indent="-342900" algn="l" defTabSz="914400" rtl="0" eaLnBrk="0" fontAlgn="base" latinLnBrk="0" hangingPunct="0">
              <a:lnSpc>
                <a:spcPct val="100000"/>
              </a:lnSpc>
              <a:spcBef>
                <a:spcPct val="0"/>
              </a:spcBef>
              <a:spcAft>
                <a:spcPct val="0"/>
              </a:spcAft>
              <a:buClrTx/>
              <a:buSzTx/>
              <a:buFont typeface="Wingdings" panose="05000000000000000000" pitchFamily="2" charset="2"/>
              <a:buChar char="v"/>
              <a:tabLst/>
            </a:pPr>
            <a:r>
              <a:rPr kumimoji="0" lang="en-US" altLang="en-US" sz="1850" i="0" u="none" strike="noStrike" cap="none" normalizeH="0" baseline="0" dirty="0">
                <a:ln>
                  <a:noFill/>
                </a:ln>
                <a:solidFill>
                  <a:schemeClr val="tx1"/>
                </a:solidFill>
                <a:effectLst/>
              </a:rPr>
              <a:t>For split-level courses, only the undergraduate section(s) may use waitlisting.</a:t>
            </a:r>
          </a:p>
          <a:p>
            <a:pPr marL="342900" lvl="0" indent="-342900" eaLnBrk="0" fontAlgn="base" hangingPunct="0">
              <a:spcBef>
                <a:spcPct val="0"/>
              </a:spcBef>
              <a:spcAft>
                <a:spcPct val="0"/>
              </a:spcAft>
              <a:buFont typeface="Wingdings" panose="05000000000000000000" pitchFamily="2" charset="2"/>
              <a:buChar char="v"/>
            </a:pPr>
            <a:r>
              <a:rPr lang="en-US" sz="1850" dirty="0"/>
              <a:t>To set waitlist priorities, d</a:t>
            </a:r>
            <a:r>
              <a:rPr kumimoji="0" lang="en-US" altLang="en-US" sz="1850" i="0" u="none" strike="noStrike" cap="none" normalizeH="0" baseline="0" dirty="0">
                <a:ln>
                  <a:noFill/>
                </a:ln>
                <a:solidFill>
                  <a:schemeClr val="tx1"/>
                </a:solidFill>
                <a:effectLst/>
              </a:rPr>
              <a:t>epartment</a:t>
            </a:r>
            <a:r>
              <a:rPr lang="en-US" altLang="en-US" sz="1850" dirty="0"/>
              <a:t>al users </a:t>
            </a:r>
            <a:r>
              <a:rPr kumimoji="0" lang="en-US" altLang="en-US" sz="1850" i="0" u="none" strike="noStrike" cap="none" normalizeH="0" baseline="0" dirty="0">
                <a:ln>
                  <a:noFill/>
                </a:ln>
                <a:solidFill>
                  <a:schemeClr val="tx1"/>
                </a:solidFill>
                <a:effectLst/>
              </a:rPr>
              <a:t>must submit a </a:t>
            </a:r>
            <a:r>
              <a:rPr kumimoji="0" lang="en-US" altLang="en-US" sz="1850" i="0" u="none" strike="noStrike" cap="none" normalizeH="0" baseline="0" dirty="0" err="1">
                <a:ln>
                  <a:noFill/>
                </a:ln>
                <a:solidFill>
                  <a:schemeClr val="tx1"/>
                </a:solidFill>
                <a:effectLst/>
              </a:rPr>
              <a:t>myBanner</a:t>
            </a:r>
            <a:r>
              <a:rPr kumimoji="0" lang="en-US" altLang="en-US" sz="1850" i="0" u="none" strike="noStrike" cap="none" normalizeH="0" baseline="0" dirty="0">
                <a:ln>
                  <a:noFill/>
                </a:ln>
                <a:solidFill>
                  <a:schemeClr val="tx1"/>
                </a:solidFill>
                <a:effectLst/>
              </a:rPr>
              <a:t> Access Request </a:t>
            </a:r>
            <a:r>
              <a:rPr kumimoji="0" lang="en-US" altLang="en-US" sz="1850" i="0" u="none" strike="noStrike" cap="none" normalizeH="0" baseline="0" dirty="0" err="1">
                <a:ln>
                  <a:noFill/>
                </a:ln>
                <a:solidFill>
                  <a:schemeClr val="tx1"/>
                </a:solidFill>
                <a:effectLst/>
              </a:rPr>
              <a:t>eForm</a:t>
            </a:r>
            <a:r>
              <a:rPr kumimoji="0" lang="en-US" altLang="en-US" sz="1850" i="0" u="none" strike="noStrike" cap="none" normalizeH="0" baseline="0" dirty="0">
                <a:ln>
                  <a:noFill/>
                </a:ln>
                <a:solidFill>
                  <a:schemeClr val="tx1"/>
                </a:solidFill>
                <a:effectLst/>
              </a:rPr>
              <a:t> and note “REGISTRATION WAITLIST DEPARTMENTAL” in the </a:t>
            </a:r>
            <a:r>
              <a:rPr kumimoji="0" lang="en-US" altLang="en-US" sz="1850" i="1" u="none" strike="noStrike" cap="none" normalizeH="0" baseline="0" dirty="0">
                <a:ln>
                  <a:noFill/>
                </a:ln>
                <a:solidFill>
                  <a:schemeClr val="tx1"/>
                </a:solidFill>
                <a:effectLst/>
              </a:rPr>
              <a:t>Other</a:t>
            </a:r>
            <a:r>
              <a:rPr kumimoji="0" lang="en-US" altLang="en-US" sz="1850" i="0" u="none" strike="noStrike" cap="none" normalizeH="0" baseline="0" dirty="0">
                <a:ln>
                  <a:noFill/>
                </a:ln>
                <a:solidFill>
                  <a:schemeClr val="tx1"/>
                </a:solidFill>
                <a:effectLst/>
              </a:rPr>
              <a:t> description field.</a:t>
            </a:r>
          </a:p>
        </p:txBody>
      </p:sp>
    </p:spTree>
    <p:extLst>
      <p:ext uri="{BB962C8B-B14F-4D97-AF65-F5344CB8AC3E}">
        <p14:creationId xmlns:p14="http://schemas.microsoft.com/office/powerpoint/2010/main" val="341658441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A66A2D-FA85-3F46-1E05-BCC1E0AA9E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A9098C-8A86-01A1-C561-4067F3C872CD}"/>
              </a:ext>
            </a:extLst>
          </p:cNvPr>
          <p:cNvSpPr>
            <a:spLocks noGrp="1"/>
          </p:cNvSpPr>
          <p:nvPr>
            <p:ph type="title"/>
          </p:nvPr>
        </p:nvSpPr>
        <p:spPr>
          <a:xfrm>
            <a:off x="0" y="0"/>
            <a:ext cx="9143999" cy="516835"/>
          </a:xfrm>
        </p:spPr>
        <p:txBody>
          <a:bodyPr>
            <a:noAutofit/>
          </a:bodyPr>
          <a:lstStyle/>
          <a:p>
            <a:r>
              <a:rPr lang="en-US" sz="2800" dirty="0"/>
              <a:t>Enrollment Management Strategy Re-Emphasized!!!</a:t>
            </a:r>
          </a:p>
        </p:txBody>
      </p:sp>
      <p:cxnSp>
        <p:nvCxnSpPr>
          <p:cNvPr id="8" name="Straight Connector 7">
            <a:extLst>
              <a:ext uri="{FF2B5EF4-FFF2-40B4-BE49-F238E27FC236}">
                <a16:creationId xmlns:a16="http://schemas.microsoft.com/office/drawing/2014/main" id="{4394A9F5-5701-8CE7-313E-3FED95E3A321}"/>
              </a:ext>
            </a:extLst>
          </p:cNvPr>
          <p:cNvCxnSpPr>
            <a:cxnSpLocks/>
          </p:cNvCxnSpPr>
          <p:nvPr/>
        </p:nvCxnSpPr>
        <p:spPr>
          <a:xfrm>
            <a:off x="202756" y="576665"/>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01047E04-3A31-EFB4-8132-A8DD8C121E78}"/>
              </a:ext>
            </a:extLst>
          </p:cNvPr>
          <p:cNvSpPr txBox="1"/>
          <p:nvPr/>
        </p:nvSpPr>
        <p:spPr>
          <a:xfrm>
            <a:off x="202756" y="576665"/>
            <a:ext cx="8738483" cy="5262979"/>
          </a:xfrm>
          <a:prstGeom prst="rect">
            <a:avLst/>
          </a:prstGeom>
          <a:noFill/>
        </p:spPr>
        <p:txBody>
          <a:bodyPr wrap="square" rtlCol="0">
            <a:spAutoFit/>
          </a:bodyPr>
          <a:lstStyle/>
          <a:p>
            <a:pPr algn="ctr">
              <a:buNone/>
            </a:pPr>
            <a:r>
              <a:rPr lang="en-US" sz="2800" dirty="0"/>
              <a:t>We have found that </a:t>
            </a:r>
            <a:r>
              <a:rPr lang="en-US" sz="2800" b="1" dirty="0"/>
              <a:t>waitlisting does not work well when combined with reserved seats</a:t>
            </a:r>
            <a:r>
              <a:rPr lang="en-US" sz="2800" dirty="0"/>
              <a:t>. When using reserved seats alone, enrollment numbers can be adjusted, and capacity overrides can be granted as needed. However, once waitlisting is also enabled, capacity overrides cannot be granted if the reserved seat counts become misaligned. Enrollment control really needs to be one approach or the other. Waitlisting and reserved seats introduce competing controls, and using both simultaneously creates conflicts rather than flexibility. You should only apply ONE “enrollment management strategy” at a time.</a:t>
            </a:r>
          </a:p>
        </p:txBody>
      </p:sp>
    </p:spTree>
    <p:extLst>
      <p:ext uri="{BB962C8B-B14F-4D97-AF65-F5344CB8AC3E}">
        <p14:creationId xmlns:p14="http://schemas.microsoft.com/office/powerpoint/2010/main" val="174484225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5E5725-A379-8972-77DC-54B1F99C4A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0A20F8-87A4-6806-CC32-610844853928}"/>
              </a:ext>
            </a:extLst>
          </p:cNvPr>
          <p:cNvSpPr>
            <a:spLocks noGrp="1"/>
          </p:cNvSpPr>
          <p:nvPr>
            <p:ph type="title"/>
          </p:nvPr>
        </p:nvSpPr>
        <p:spPr>
          <a:xfrm>
            <a:off x="510269" y="1777121"/>
            <a:ext cx="8123462" cy="1143000"/>
          </a:xfrm>
        </p:spPr>
        <p:txBody>
          <a:bodyPr>
            <a:normAutofit fontScale="90000"/>
          </a:bodyPr>
          <a:lstStyle/>
          <a:p>
            <a:r>
              <a:rPr lang="en-US" dirty="0"/>
              <a:t>Comparing Current &amp; Previous  Scheduling Terms</a:t>
            </a:r>
          </a:p>
        </p:txBody>
      </p:sp>
      <p:cxnSp>
        <p:nvCxnSpPr>
          <p:cNvPr id="6" name="Straight Connector 5">
            <a:extLst>
              <a:ext uri="{FF2B5EF4-FFF2-40B4-BE49-F238E27FC236}">
                <a16:creationId xmlns:a16="http://schemas.microsoft.com/office/drawing/2014/main" id="{E1BD98C8-F0F0-3EE4-6007-6A7987863473}"/>
              </a:ext>
            </a:extLst>
          </p:cNvPr>
          <p:cNvCxnSpPr>
            <a:cxnSpLocks/>
          </p:cNvCxnSpPr>
          <p:nvPr/>
        </p:nvCxnSpPr>
        <p:spPr>
          <a:xfrm>
            <a:off x="202759" y="2975780"/>
            <a:ext cx="8738483"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755501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67910"/>
          </a:xfrm>
        </p:spPr>
        <p:txBody>
          <a:bodyPr>
            <a:noAutofit/>
          </a:bodyPr>
          <a:lstStyle/>
          <a:p>
            <a:r>
              <a:rPr lang="en-US" sz="3600" dirty="0"/>
              <a:t>Schedule Framer-Viewing Past Offerings</a:t>
            </a:r>
            <a:endParaRPr lang="en-US" sz="3600" i="1" dirty="0"/>
          </a:p>
        </p:txBody>
      </p:sp>
      <p:cxnSp>
        <p:nvCxnSpPr>
          <p:cNvPr id="7" name="Straight Connector 6">
            <a:extLst>
              <a:ext uri="{FF2B5EF4-FFF2-40B4-BE49-F238E27FC236}">
                <a16:creationId xmlns:a16="http://schemas.microsoft.com/office/drawing/2014/main" id="{9148C156-2D09-FAB4-138C-673F2AE71D65}"/>
              </a:ext>
            </a:extLst>
          </p:cNvPr>
          <p:cNvCxnSpPr>
            <a:cxnSpLocks/>
          </p:cNvCxnSpPr>
          <p:nvPr/>
        </p:nvCxnSpPr>
        <p:spPr>
          <a:xfrm>
            <a:off x="107343" y="662737"/>
            <a:ext cx="8738483" cy="0"/>
          </a:xfrm>
          <a:prstGeom prst="line">
            <a:avLst/>
          </a:prstGeom>
        </p:spPr>
        <p:style>
          <a:lnRef idx="2">
            <a:schemeClr val="accent1"/>
          </a:lnRef>
          <a:fillRef idx="0">
            <a:schemeClr val="accent1"/>
          </a:fillRef>
          <a:effectRef idx="1">
            <a:schemeClr val="accent1"/>
          </a:effectRef>
          <a:fontRef idx="minor">
            <a:schemeClr val="tx1"/>
          </a:fontRef>
        </p:style>
      </p:cxnSp>
      <p:grpSp>
        <p:nvGrpSpPr>
          <p:cNvPr id="4" name="Group 3">
            <a:extLst>
              <a:ext uri="{FF2B5EF4-FFF2-40B4-BE49-F238E27FC236}">
                <a16:creationId xmlns:a16="http://schemas.microsoft.com/office/drawing/2014/main" id="{B1C2CF0C-3ACC-B0E2-579E-88041B264E0F}"/>
              </a:ext>
            </a:extLst>
          </p:cNvPr>
          <p:cNvGrpSpPr/>
          <p:nvPr/>
        </p:nvGrpSpPr>
        <p:grpSpPr>
          <a:xfrm>
            <a:off x="0" y="732065"/>
            <a:ext cx="9144000" cy="1831685"/>
            <a:chOff x="0" y="732065"/>
            <a:chExt cx="9144000" cy="1831685"/>
          </a:xfrm>
        </p:grpSpPr>
        <p:pic>
          <p:nvPicPr>
            <p:cNvPr id="10" name="Picture 9">
              <a:extLst>
                <a:ext uri="{FF2B5EF4-FFF2-40B4-BE49-F238E27FC236}">
                  <a16:creationId xmlns:a16="http://schemas.microsoft.com/office/drawing/2014/main" id="{E72B7FF5-446D-8126-B9E2-03B360F038B5}"/>
                </a:ext>
              </a:extLst>
            </p:cNvPr>
            <p:cNvPicPr>
              <a:picLocks noChangeAspect="1"/>
            </p:cNvPicPr>
            <p:nvPr/>
          </p:nvPicPr>
          <p:blipFill>
            <a:blip r:embed="rId2"/>
            <a:stretch>
              <a:fillRect/>
            </a:stretch>
          </p:blipFill>
          <p:spPr>
            <a:xfrm>
              <a:off x="0" y="732065"/>
              <a:ext cx="9144000" cy="1831685"/>
            </a:xfrm>
            <a:prstGeom prst="rect">
              <a:avLst/>
            </a:prstGeom>
          </p:spPr>
        </p:pic>
        <p:sp>
          <p:nvSpPr>
            <p:cNvPr id="11" name="Oval 10">
              <a:extLst>
                <a:ext uri="{FF2B5EF4-FFF2-40B4-BE49-F238E27FC236}">
                  <a16:creationId xmlns:a16="http://schemas.microsoft.com/office/drawing/2014/main" id="{B4895582-5416-240F-797F-55F77BDF4720}"/>
                </a:ext>
              </a:extLst>
            </p:cNvPr>
            <p:cNvSpPr/>
            <p:nvPr/>
          </p:nvSpPr>
          <p:spPr>
            <a:xfrm>
              <a:off x="7176368" y="1038407"/>
              <a:ext cx="933947" cy="337169"/>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13" name="Picture 12">
            <a:extLst>
              <a:ext uri="{FF2B5EF4-FFF2-40B4-BE49-F238E27FC236}">
                <a16:creationId xmlns:a16="http://schemas.microsoft.com/office/drawing/2014/main" id="{E749748F-E299-06DC-3AD2-60FFF11A20DB}"/>
              </a:ext>
            </a:extLst>
          </p:cNvPr>
          <p:cNvPicPr>
            <a:picLocks noChangeAspect="1"/>
          </p:cNvPicPr>
          <p:nvPr/>
        </p:nvPicPr>
        <p:blipFill>
          <a:blip r:embed="rId3"/>
          <a:stretch>
            <a:fillRect/>
          </a:stretch>
        </p:blipFill>
        <p:spPr>
          <a:xfrm>
            <a:off x="922351" y="3465614"/>
            <a:ext cx="7521933" cy="2429306"/>
          </a:xfrm>
          <a:prstGeom prst="rect">
            <a:avLst/>
          </a:prstGeom>
        </p:spPr>
      </p:pic>
      <p:sp>
        <p:nvSpPr>
          <p:cNvPr id="14" name="TextBox 13">
            <a:extLst>
              <a:ext uri="{FF2B5EF4-FFF2-40B4-BE49-F238E27FC236}">
                <a16:creationId xmlns:a16="http://schemas.microsoft.com/office/drawing/2014/main" id="{9935A1F8-9577-1804-130B-362C95FFECEC}"/>
              </a:ext>
            </a:extLst>
          </p:cNvPr>
          <p:cNvSpPr txBox="1"/>
          <p:nvPr/>
        </p:nvSpPr>
        <p:spPr>
          <a:xfrm>
            <a:off x="516835" y="2634617"/>
            <a:ext cx="8110330" cy="830997"/>
          </a:xfrm>
          <a:prstGeom prst="rect">
            <a:avLst/>
          </a:prstGeom>
          <a:noFill/>
        </p:spPr>
        <p:txBody>
          <a:bodyPr wrap="square" rtlCol="0">
            <a:spAutoFit/>
          </a:bodyPr>
          <a:lstStyle/>
          <a:p>
            <a:pPr algn="ctr"/>
            <a:r>
              <a:rPr lang="en-US" sz="2400" dirty="0"/>
              <a:t>When you click “Framer” CLSS automatically pulls the summary view of your course offering the last three terms.</a:t>
            </a:r>
          </a:p>
        </p:txBody>
      </p:sp>
    </p:spTree>
    <p:extLst>
      <p:ext uri="{BB962C8B-B14F-4D97-AF65-F5344CB8AC3E}">
        <p14:creationId xmlns:p14="http://schemas.microsoft.com/office/powerpoint/2010/main" val="285465826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9B3CCF-D296-9EA4-0F86-DED8ED96B4C8}"/>
            </a:ext>
          </a:extLst>
        </p:cNvPr>
        <p:cNvGrpSpPr/>
        <p:nvPr/>
      </p:nvGrpSpPr>
      <p:grpSpPr>
        <a:xfrm>
          <a:off x="0" y="0"/>
          <a:ext cx="0" cy="0"/>
          <a:chOff x="0" y="0"/>
          <a:chExt cx="0" cy="0"/>
        </a:xfrm>
      </p:grpSpPr>
      <p:pic>
        <p:nvPicPr>
          <p:cNvPr id="18" name="Picture 17">
            <a:extLst>
              <a:ext uri="{FF2B5EF4-FFF2-40B4-BE49-F238E27FC236}">
                <a16:creationId xmlns:a16="http://schemas.microsoft.com/office/drawing/2014/main" id="{39620A3C-D3AD-4FEE-AAE1-8912C321F67C}"/>
              </a:ext>
            </a:extLst>
          </p:cNvPr>
          <p:cNvPicPr>
            <a:picLocks noChangeAspect="1"/>
          </p:cNvPicPr>
          <p:nvPr/>
        </p:nvPicPr>
        <p:blipFill>
          <a:blip r:embed="rId2"/>
          <a:stretch>
            <a:fillRect/>
          </a:stretch>
        </p:blipFill>
        <p:spPr>
          <a:xfrm>
            <a:off x="159026" y="2619193"/>
            <a:ext cx="4102435" cy="3219973"/>
          </a:xfrm>
          <a:prstGeom prst="rect">
            <a:avLst/>
          </a:prstGeom>
        </p:spPr>
      </p:pic>
      <p:sp>
        <p:nvSpPr>
          <p:cNvPr id="2" name="Title 1">
            <a:extLst>
              <a:ext uri="{FF2B5EF4-FFF2-40B4-BE49-F238E27FC236}">
                <a16:creationId xmlns:a16="http://schemas.microsoft.com/office/drawing/2014/main" id="{F5DFE54A-C182-7969-798D-470CED313CCB}"/>
              </a:ext>
            </a:extLst>
          </p:cNvPr>
          <p:cNvSpPr>
            <a:spLocks noGrp="1"/>
          </p:cNvSpPr>
          <p:nvPr>
            <p:ph type="title"/>
          </p:nvPr>
        </p:nvSpPr>
        <p:spPr>
          <a:xfrm>
            <a:off x="0" y="0"/>
            <a:ext cx="9144000" cy="1143000"/>
          </a:xfrm>
        </p:spPr>
        <p:txBody>
          <a:bodyPr>
            <a:normAutofit fontScale="90000"/>
          </a:bodyPr>
          <a:lstStyle/>
          <a:p>
            <a:r>
              <a:rPr lang="en-US" dirty="0"/>
              <a:t>Schedule Framer-Viewing Past Offerings</a:t>
            </a:r>
            <a:endParaRPr lang="en-US" i="1" dirty="0"/>
          </a:p>
        </p:txBody>
      </p:sp>
      <p:cxnSp>
        <p:nvCxnSpPr>
          <p:cNvPr id="7" name="Straight Connector 6">
            <a:extLst>
              <a:ext uri="{FF2B5EF4-FFF2-40B4-BE49-F238E27FC236}">
                <a16:creationId xmlns:a16="http://schemas.microsoft.com/office/drawing/2014/main" id="{92208641-F567-5C03-8005-058D3792B9CF}"/>
              </a:ext>
            </a:extLst>
          </p:cNvPr>
          <p:cNvCxnSpPr>
            <a:cxnSpLocks/>
          </p:cNvCxnSpPr>
          <p:nvPr/>
        </p:nvCxnSpPr>
        <p:spPr>
          <a:xfrm>
            <a:off x="202759" y="1227279"/>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44273A6E-319B-6D25-C829-D7E876EF4028}"/>
              </a:ext>
            </a:extLst>
          </p:cNvPr>
          <p:cNvSpPr txBox="1"/>
          <p:nvPr/>
        </p:nvSpPr>
        <p:spPr>
          <a:xfrm>
            <a:off x="447261" y="1282132"/>
            <a:ext cx="8090451" cy="369332"/>
          </a:xfrm>
          <a:prstGeom prst="rect">
            <a:avLst/>
          </a:prstGeom>
          <a:noFill/>
        </p:spPr>
        <p:txBody>
          <a:bodyPr wrap="square" rtlCol="0">
            <a:spAutoFit/>
          </a:bodyPr>
          <a:lstStyle/>
          <a:p>
            <a:pPr algn="ctr"/>
            <a:r>
              <a:rPr lang="en-US" dirty="0"/>
              <a:t>1. To change the terms you’re viewing, you must click “View” &amp; Customize</a:t>
            </a:r>
          </a:p>
        </p:txBody>
      </p:sp>
      <p:sp>
        <p:nvSpPr>
          <p:cNvPr id="12" name="TextBox 11">
            <a:extLst>
              <a:ext uri="{FF2B5EF4-FFF2-40B4-BE49-F238E27FC236}">
                <a16:creationId xmlns:a16="http://schemas.microsoft.com/office/drawing/2014/main" id="{554C7EF8-8415-B75E-34A7-9795C9AB54EC}"/>
              </a:ext>
            </a:extLst>
          </p:cNvPr>
          <p:cNvSpPr txBox="1"/>
          <p:nvPr/>
        </p:nvSpPr>
        <p:spPr>
          <a:xfrm>
            <a:off x="4695246" y="4480237"/>
            <a:ext cx="4289728" cy="1386436"/>
          </a:xfrm>
          <a:prstGeom prst="rect">
            <a:avLst/>
          </a:prstGeom>
          <a:noFill/>
        </p:spPr>
        <p:txBody>
          <a:bodyPr wrap="square" rtlCol="0">
            <a:spAutoFit/>
          </a:bodyPr>
          <a:lstStyle/>
          <a:p>
            <a:endParaRPr lang="en-US" dirty="0"/>
          </a:p>
        </p:txBody>
      </p:sp>
      <p:sp>
        <p:nvSpPr>
          <p:cNvPr id="15" name="TextBox 14">
            <a:extLst>
              <a:ext uri="{FF2B5EF4-FFF2-40B4-BE49-F238E27FC236}">
                <a16:creationId xmlns:a16="http://schemas.microsoft.com/office/drawing/2014/main" id="{FB538BE7-DC55-DE8F-BD14-6505CC57C12F}"/>
              </a:ext>
            </a:extLst>
          </p:cNvPr>
          <p:cNvSpPr txBox="1"/>
          <p:nvPr/>
        </p:nvSpPr>
        <p:spPr>
          <a:xfrm>
            <a:off x="4583926" y="4430392"/>
            <a:ext cx="4488512" cy="1200329"/>
          </a:xfrm>
          <a:prstGeom prst="rect">
            <a:avLst/>
          </a:prstGeom>
          <a:noFill/>
        </p:spPr>
        <p:txBody>
          <a:bodyPr wrap="square" rtlCol="0">
            <a:spAutoFit/>
          </a:bodyPr>
          <a:lstStyle/>
          <a:p>
            <a:pPr algn="ctr"/>
            <a:r>
              <a:rPr lang="en-US" dirty="0"/>
              <a:t>2. Then check the terms you want to compare to one another. If you want to view three terms at once, you must select three columns at the bottom!</a:t>
            </a:r>
          </a:p>
        </p:txBody>
      </p:sp>
      <p:grpSp>
        <p:nvGrpSpPr>
          <p:cNvPr id="8" name="Group 7">
            <a:extLst>
              <a:ext uri="{FF2B5EF4-FFF2-40B4-BE49-F238E27FC236}">
                <a16:creationId xmlns:a16="http://schemas.microsoft.com/office/drawing/2014/main" id="{C5E1655F-436F-6E10-131B-029CE13A88FD}"/>
              </a:ext>
            </a:extLst>
          </p:cNvPr>
          <p:cNvGrpSpPr/>
          <p:nvPr/>
        </p:nvGrpSpPr>
        <p:grpSpPr>
          <a:xfrm>
            <a:off x="0" y="1706317"/>
            <a:ext cx="9144000" cy="4132849"/>
            <a:chOff x="0" y="1706317"/>
            <a:chExt cx="9144000" cy="4132849"/>
          </a:xfrm>
        </p:grpSpPr>
        <p:pic>
          <p:nvPicPr>
            <p:cNvPr id="4" name="Picture 3">
              <a:extLst>
                <a:ext uri="{FF2B5EF4-FFF2-40B4-BE49-F238E27FC236}">
                  <a16:creationId xmlns:a16="http://schemas.microsoft.com/office/drawing/2014/main" id="{3E8F96D8-B299-8AA9-C2B5-2D12D24B3A4C}"/>
                </a:ext>
              </a:extLst>
            </p:cNvPr>
            <p:cNvPicPr>
              <a:picLocks noChangeAspect="1"/>
            </p:cNvPicPr>
            <p:nvPr/>
          </p:nvPicPr>
          <p:blipFill>
            <a:blip r:embed="rId3"/>
            <a:stretch>
              <a:fillRect/>
            </a:stretch>
          </p:blipFill>
          <p:spPr>
            <a:xfrm>
              <a:off x="0" y="1706317"/>
              <a:ext cx="9144000" cy="2583409"/>
            </a:xfrm>
            <a:prstGeom prst="rect">
              <a:avLst/>
            </a:prstGeom>
          </p:spPr>
        </p:pic>
        <p:grpSp>
          <p:nvGrpSpPr>
            <p:cNvPr id="3" name="Group 2">
              <a:extLst>
                <a:ext uri="{FF2B5EF4-FFF2-40B4-BE49-F238E27FC236}">
                  <a16:creationId xmlns:a16="http://schemas.microsoft.com/office/drawing/2014/main" id="{A694856F-3C64-5782-9C00-208CAFAD4A7D}"/>
                </a:ext>
              </a:extLst>
            </p:cNvPr>
            <p:cNvGrpSpPr/>
            <p:nvPr/>
          </p:nvGrpSpPr>
          <p:grpSpPr>
            <a:xfrm>
              <a:off x="0" y="1936904"/>
              <a:ext cx="8111641" cy="3902262"/>
              <a:chOff x="0" y="1936904"/>
              <a:chExt cx="8111641" cy="3902262"/>
            </a:xfrm>
          </p:grpSpPr>
          <p:sp>
            <p:nvSpPr>
              <p:cNvPr id="11" name="Oval 10">
                <a:extLst>
                  <a:ext uri="{FF2B5EF4-FFF2-40B4-BE49-F238E27FC236}">
                    <a16:creationId xmlns:a16="http://schemas.microsoft.com/office/drawing/2014/main" id="{23E7463E-A5F4-6E1A-7756-4C51D1C0DD6B}"/>
                  </a:ext>
                </a:extLst>
              </p:cNvPr>
              <p:cNvSpPr/>
              <p:nvPr/>
            </p:nvSpPr>
            <p:spPr>
              <a:xfrm>
                <a:off x="6913975" y="1936904"/>
                <a:ext cx="933947" cy="337169"/>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13835A4B-EC38-EB73-1779-8BD86ECE7A8F}"/>
                  </a:ext>
                </a:extLst>
              </p:cNvPr>
              <p:cNvSpPr/>
              <p:nvPr/>
            </p:nvSpPr>
            <p:spPr>
              <a:xfrm>
                <a:off x="7177694" y="2944730"/>
                <a:ext cx="933947" cy="337169"/>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1BE40F8C-D958-D998-4A90-D8F54009472D}"/>
                  </a:ext>
                </a:extLst>
              </p:cNvPr>
              <p:cNvSpPr/>
              <p:nvPr/>
            </p:nvSpPr>
            <p:spPr>
              <a:xfrm>
                <a:off x="0" y="4861971"/>
                <a:ext cx="2084250" cy="977195"/>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A5E30987-5F5C-A383-D3EF-AD1F8DDB37EE}"/>
                  </a:ext>
                </a:extLst>
              </p:cNvPr>
              <p:cNvSpPr/>
              <p:nvPr/>
            </p:nvSpPr>
            <p:spPr>
              <a:xfrm>
                <a:off x="3433086" y="5462136"/>
                <a:ext cx="933947" cy="337169"/>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60143271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BE44CC-A6DC-7799-8044-67073E2825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82FCDE-DBCE-A0BE-D713-33537C141984}"/>
              </a:ext>
            </a:extLst>
          </p:cNvPr>
          <p:cNvSpPr>
            <a:spLocks noGrp="1"/>
          </p:cNvSpPr>
          <p:nvPr>
            <p:ph type="title"/>
          </p:nvPr>
        </p:nvSpPr>
        <p:spPr>
          <a:xfrm>
            <a:off x="0" y="0"/>
            <a:ext cx="9144000" cy="1143000"/>
          </a:xfrm>
        </p:spPr>
        <p:txBody>
          <a:bodyPr>
            <a:normAutofit fontScale="90000"/>
          </a:bodyPr>
          <a:lstStyle/>
          <a:p>
            <a:r>
              <a:rPr lang="en-US" dirty="0"/>
              <a:t>Schedule Framer-Viewing Past Offerings</a:t>
            </a:r>
            <a:endParaRPr lang="en-US" i="1" dirty="0"/>
          </a:p>
        </p:txBody>
      </p:sp>
      <p:cxnSp>
        <p:nvCxnSpPr>
          <p:cNvPr id="7" name="Straight Connector 6">
            <a:extLst>
              <a:ext uri="{FF2B5EF4-FFF2-40B4-BE49-F238E27FC236}">
                <a16:creationId xmlns:a16="http://schemas.microsoft.com/office/drawing/2014/main" id="{52B1B32E-6985-D7C7-3137-253B259F4F45}"/>
              </a:ext>
            </a:extLst>
          </p:cNvPr>
          <p:cNvCxnSpPr>
            <a:cxnSpLocks/>
          </p:cNvCxnSpPr>
          <p:nvPr/>
        </p:nvCxnSpPr>
        <p:spPr>
          <a:xfrm>
            <a:off x="202759" y="1227279"/>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BCBD65F8-1E09-1379-9BFB-6210FB8DEC3C}"/>
              </a:ext>
            </a:extLst>
          </p:cNvPr>
          <p:cNvSpPr txBox="1"/>
          <p:nvPr/>
        </p:nvSpPr>
        <p:spPr>
          <a:xfrm>
            <a:off x="11926" y="1282132"/>
            <a:ext cx="9120147" cy="646331"/>
          </a:xfrm>
          <a:prstGeom prst="rect">
            <a:avLst/>
          </a:prstGeom>
          <a:noFill/>
        </p:spPr>
        <p:txBody>
          <a:bodyPr wrap="square" rtlCol="0">
            <a:spAutoFit/>
          </a:bodyPr>
          <a:lstStyle/>
          <a:p>
            <a:pPr algn="ctr"/>
            <a:r>
              <a:rPr lang="en-US" dirty="0"/>
              <a:t>3. You can select to look at a standard view or detailed view of these terms by clicking “View” again.</a:t>
            </a:r>
          </a:p>
        </p:txBody>
      </p:sp>
      <p:sp>
        <p:nvSpPr>
          <p:cNvPr id="12" name="TextBox 11">
            <a:extLst>
              <a:ext uri="{FF2B5EF4-FFF2-40B4-BE49-F238E27FC236}">
                <a16:creationId xmlns:a16="http://schemas.microsoft.com/office/drawing/2014/main" id="{E66F4F7E-F180-A3F8-E1B0-BA06006BB3C1}"/>
              </a:ext>
            </a:extLst>
          </p:cNvPr>
          <p:cNvSpPr txBox="1"/>
          <p:nvPr/>
        </p:nvSpPr>
        <p:spPr>
          <a:xfrm>
            <a:off x="4695246" y="4480237"/>
            <a:ext cx="4289728" cy="1386436"/>
          </a:xfrm>
          <a:prstGeom prst="rect">
            <a:avLst/>
          </a:prstGeom>
          <a:noFill/>
        </p:spPr>
        <p:txBody>
          <a:bodyPr wrap="square" rtlCol="0">
            <a:spAutoFit/>
          </a:bodyPr>
          <a:lstStyle/>
          <a:p>
            <a:endParaRPr lang="en-US" dirty="0"/>
          </a:p>
        </p:txBody>
      </p:sp>
      <p:sp>
        <p:nvSpPr>
          <p:cNvPr id="15" name="TextBox 14">
            <a:extLst>
              <a:ext uri="{FF2B5EF4-FFF2-40B4-BE49-F238E27FC236}">
                <a16:creationId xmlns:a16="http://schemas.microsoft.com/office/drawing/2014/main" id="{3CAA0C7B-08E9-56EC-2889-93ED84C09A8E}"/>
              </a:ext>
            </a:extLst>
          </p:cNvPr>
          <p:cNvSpPr txBox="1"/>
          <p:nvPr/>
        </p:nvSpPr>
        <p:spPr>
          <a:xfrm>
            <a:off x="6265628" y="3821542"/>
            <a:ext cx="2866445" cy="2031325"/>
          </a:xfrm>
          <a:prstGeom prst="rect">
            <a:avLst/>
          </a:prstGeom>
          <a:noFill/>
        </p:spPr>
        <p:txBody>
          <a:bodyPr wrap="square" rtlCol="0">
            <a:spAutoFit/>
          </a:bodyPr>
          <a:lstStyle/>
          <a:p>
            <a:pPr algn="ctr"/>
            <a:r>
              <a:rPr lang="en-US" dirty="0"/>
              <a:t>A detailed view shows you how many sections you taught, who taught them, the time they taught, and how many seats you offered, not how many actually enrolled.</a:t>
            </a:r>
          </a:p>
        </p:txBody>
      </p:sp>
      <p:grpSp>
        <p:nvGrpSpPr>
          <p:cNvPr id="3" name="Group 2">
            <a:extLst>
              <a:ext uri="{FF2B5EF4-FFF2-40B4-BE49-F238E27FC236}">
                <a16:creationId xmlns:a16="http://schemas.microsoft.com/office/drawing/2014/main" id="{86C7DE46-8E1C-7253-0DE0-BC596C259D9E}"/>
              </a:ext>
            </a:extLst>
          </p:cNvPr>
          <p:cNvGrpSpPr/>
          <p:nvPr/>
        </p:nvGrpSpPr>
        <p:grpSpPr>
          <a:xfrm>
            <a:off x="-1" y="1903319"/>
            <a:ext cx="9144000" cy="3949548"/>
            <a:chOff x="-1" y="1903319"/>
            <a:chExt cx="9144000" cy="3949548"/>
          </a:xfrm>
        </p:grpSpPr>
        <p:pic>
          <p:nvPicPr>
            <p:cNvPr id="8" name="Picture 7">
              <a:extLst>
                <a:ext uri="{FF2B5EF4-FFF2-40B4-BE49-F238E27FC236}">
                  <a16:creationId xmlns:a16="http://schemas.microsoft.com/office/drawing/2014/main" id="{E40B0A53-EEDE-BF6C-4DDD-1BB5CD908274}"/>
                </a:ext>
              </a:extLst>
            </p:cNvPr>
            <p:cNvPicPr>
              <a:picLocks noChangeAspect="1"/>
            </p:cNvPicPr>
            <p:nvPr/>
          </p:nvPicPr>
          <p:blipFill>
            <a:blip r:embed="rId2"/>
            <a:stretch>
              <a:fillRect/>
            </a:stretch>
          </p:blipFill>
          <p:spPr>
            <a:xfrm>
              <a:off x="-1" y="1903319"/>
              <a:ext cx="9144000" cy="1790133"/>
            </a:xfrm>
            <a:prstGeom prst="rect">
              <a:avLst/>
            </a:prstGeom>
          </p:spPr>
        </p:pic>
        <p:sp>
          <p:nvSpPr>
            <p:cNvPr id="11" name="Oval 10">
              <a:extLst>
                <a:ext uri="{FF2B5EF4-FFF2-40B4-BE49-F238E27FC236}">
                  <a16:creationId xmlns:a16="http://schemas.microsoft.com/office/drawing/2014/main" id="{F5F6C9E8-C033-9603-C440-C8B04EDB4215}"/>
                </a:ext>
              </a:extLst>
            </p:cNvPr>
            <p:cNvSpPr/>
            <p:nvPr/>
          </p:nvSpPr>
          <p:spPr>
            <a:xfrm>
              <a:off x="7001440" y="2235558"/>
              <a:ext cx="1164550" cy="906448"/>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262E8F33-3AD4-E303-C195-E5EE8E987A03}"/>
                </a:ext>
              </a:extLst>
            </p:cNvPr>
            <p:cNvPicPr>
              <a:picLocks noChangeAspect="1"/>
            </p:cNvPicPr>
            <p:nvPr/>
          </p:nvPicPr>
          <p:blipFill>
            <a:blip r:embed="rId3"/>
            <a:stretch>
              <a:fillRect/>
            </a:stretch>
          </p:blipFill>
          <p:spPr>
            <a:xfrm>
              <a:off x="11926" y="2761501"/>
              <a:ext cx="6291234" cy="3091366"/>
            </a:xfrm>
            <a:prstGeom prst="rect">
              <a:avLst/>
            </a:prstGeom>
          </p:spPr>
        </p:pic>
      </p:grpSp>
    </p:spTree>
    <p:extLst>
      <p:ext uri="{BB962C8B-B14F-4D97-AF65-F5344CB8AC3E}">
        <p14:creationId xmlns:p14="http://schemas.microsoft.com/office/powerpoint/2010/main" val="26602334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7A29BE-1B2C-478A-7430-AE29090B44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EE2517-A0E5-FCBC-00B3-36C9F566C1AD}"/>
              </a:ext>
            </a:extLst>
          </p:cNvPr>
          <p:cNvSpPr>
            <a:spLocks noGrp="1"/>
          </p:cNvSpPr>
          <p:nvPr>
            <p:ph type="title"/>
          </p:nvPr>
        </p:nvSpPr>
        <p:spPr>
          <a:xfrm>
            <a:off x="0" y="0"/>
            <a:ext cx="9144000" cy="1143000"/>
          </a:xfrm>
        </p:spPr>
        <p:txBody>
          <a:bodyPr>
            <a:normAutofit fontScale="90000"/>
          </a:bodyPr>
          <a:lstStyle/>
          <a:p>
            <a:r>
              <a:rPr lang="en-US" dirty="0"/>
              <a:t>Schedule Framer-Viewing Past Offerings</a:t>
            </a:r>
            <a:endParaRPr lang="en-US" i="1" dirty="0"/>
          </a:p>
        </p:txBody>
      </p:sp>
      <p:cxnSp>
        <p:nvCxnSpPr>
          <p:cNvPr id="7" name="Straight Connector 6">
            <a:extLst>
              <a:ext uri="{FF2B5EF4-FFF2-40B4-BE49-F238E27FC236}">
                <a16:creationId xmlns:a16="http://schemas.microsoft.com/office/drawing/2014/main" id="{452AF6DF-7CB7-FB24-B29A-EA9BE6038AB8}"/>
              </a:ext>
            </a:extLst>
          </p:cNvPr>
          <p:cNvCxnSpPr>
            <a:cxnSpLocks/>
          </p:cNvCxnSpPr>
          <p:nvPr/>
        </p:nvCxnSpPr>
        <p:spPr>
          <a:xfrm>
            <a:off x="202759" y="1227279"/>
            <a:ext cx="8738483" cy="0"/>
          </a:xfrm>
          <a:prstGeom prst="line">
            <a:avLst/>
          </a:prstGeom>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1502C69A-4387-162D-B126-9DE5AD694251}"/>
              </a:ext>
            </a:extLst>
          </p:cNvPr>
          <p:cNvSpPr txBox="1"/>
          <p:nvPr/>
        </p:nvSpPr>
        <p:spPr>
          <a:xfrm>
            <a:off x="298174" y="1311559"/>
            <a:ext cx="8245502" cy="369332"/>
          </a:xfrm>
          <a:prstGeom prst="rect">
            <a:avLst/>
          </a:prstGeom>
          <a:noFill/>
        </p:spPr>
        <p:txBody>
          <a:bodyPr wrap="square" rtlCol="0">
            <a:spAutoFit/>
          </a:bodyPr>
          <a:lstStyle/>
          <a:p>
            <a:pPr algn="ctr"/>
            <a:r>
              <a:rPr lang="en-US" dirty="0"/>
              <a:t>4. You can also add a section of that course through the framer.</a:t>
            </a:r>
          </a:p>
        </p:txBody>
      </p:sp>
      <p:grpSp>
        <p:nvGrpSpPr>
          <p:cNvPr id="3" name="Group 2">
            <a:extLst>
              <a:ext uri="{FF2B5EF4-FFF2-40B4-BE49-F238E27FC236}">
                <a16:creationId xmlns:a16="http://schemas.microsoft.com/office/drawing/2014/main" id="{F4A88AB4-929B-0554-C04E-88AA6A849875}"/>
              </a:ext>
            </a:extLst>
          </p:cNvPr>
          <p:cNvGrpSpPr/>
          <p:nvPr/>
        </p:nvGrpSpPr>
        <p:grpSpPr>
          <a:xfrm>
            <a:off x="600322" y="1727542"/>
            <a:ext cx="8384652" cy="4139131"/>
            <a:chOff x="600322" y="1727542"/>
            <a:chExt cx="8384652" cy="4139131"/>
          </a:xfrm>
        </p:grpSpPr>
        <p:pic>
          <p:nvPicPr>
            <p:cNvPr id="10" name="Picture 9">
              <a:extLst>
                <a:ext uri="{FF2B5EF4-FFF2-40B4-BE49-F238E27FC236}">
                  <a16:creationId xmlns:a16="http://schemas.microsoft.com/office/drawing/2014/main" id="{0A28E378-C1EF-77E5-CC82-C5CEF7CBFAC0}"/>
                </a:ext>
              </a:extLst>
            </p:cNvPr>
            <p:cNvPicPr>
              <a:picLocks noChangeAspect="1"/>
            </p:cNvPicPr>
            <p:nvPr/>
          </p:nvPicPr>
          <p:blipFill>
            <a:blip r:embed="rId2"/>
            <a:stretch>
              <a:fillRect/>
            </a:stretch>
          </p:blipFill>
          <p:spPr>
            <a:xfrm>
              <a:off x="600322" y="1727542"/>
              <a:ext cx="7943353" cy="3903179"/>
            </a:xfrm>
            <a:prstGeom prst="rect">
              <a:avLst/>
            </a:prstGeom>
          </p:spPr>
        </p:pic>
        <p:sp>
          <p:nvSpPr>
            <p:cNvPr id="11" name="Oval 10">
              <a:extLst>
                <a:ext uri="{FF2B5EF4-FFF2-40B4-BE49-F238E27FC236}">
                  <a16:creationId xmlns:a16="http://schemas.microsoft.com/office/drawing/2014/main" id="{93297E5D-9F85-B8DE-AEA7-A2CDE860F66A}"/>
                </a:ext>
              </a:extLst>
            </p:cNvPr>
            <p:cNvSpPr/>
            <p:nvPr/>
          </p:nvSpPr>
          <p:spPr>
            <a:xfrm>
              <a:off x="5419130" y="4183628"/>
              <a:ext cx="1164550" cy="906448"/>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AAE57B45-54A3-7E5C-2DF5-5E210346BA22}"/>
                </a:ext>
              </a:extLst>
            </p:cNvPr>
            <p:cNvSpPr txBox="1"/>
            <p:nvPr/>
          </p:nvSpPr>
          <p:spPr>
            <a:xfrm>
              <a:off x="4695246" y="4480237"/>
              <a:ext cx="4289728" cy="1386436"/>
            </a:xfrm>
            <a:prstGeom prst="rect">
              <a:avLst/>
            </a:prstGeom>
            <a:noFill/>
          </p:spPr>
          <p:txBody>
            <a:bodyPr wrap="square" rtlCol="0">
              <a:spAutoFit/>
            </a:bodyPr>
            <a:lstStyle/>
            <a:p>
              <a:endParaRPr lang="en-US" dirty="0"/>
            </a:p>
          </p:txBody>
        </p:sp>
      </p:grpSp>
    </p:spTree>
    <p:extLst>
      <p:ext uri="{BB962C8B-B14F-4D97-AF65-F5344CB8AC3E}">
        <p14:creationId xmlns:p14="http://schemas.microsoft.com/office/powerpoint/2010/main" val="2002679738"/>
      </p:ext>
    </p:extLst>
  </p:cSld>
  <p:clrMapOvr>
    <a:masterClrMapping/>
  </p:clrMapOvr>
</p:sld>
</file>

<file path=ppt/theme/theme1.xml><?xml version="1.0" encoding="utf-8"?>
<a:theme xmlns:a="http://schemas.openxmlformats.org/drawingml/2006/main" name="MSU_Maroon&amp;Grey">
  <a:themeElements>
    <a:clrScheme name="Custom 1">
      <a:dk1>
        <a:sysClr val="windowText" lastClr="000000"/>
      </a:dk1>
      <a:lt1>
        <a:sysClr val="window" lastClr="FFFFFF"/>
      </a:lt1>
      <a:dk2>
        <a:srgbClr val="5E091A"/>
      </a:dk2>
      <a:lt2>
        <a:srgbClr val="E2E4DB"/>
      </a:lt2>
      <a:accent1>
        <a:srgbClr val="5E091A"/>
      </a:accent1>
      <a:accent2>
        <a:srgbClr val="410611"/>
      </a:accent2>
      <a:accent3>
        <a:srgbClr val="545651"/>
      </a:accent3>
      <a:accent4>
        <a:srgbClr val="848780"/>
      </a:accent4>
      <a:accent5>
        <a:srgbClr val="B9BDB3"/>
      </a:accent5>
      <a:accent6>
        <a:srgbClr val="890C25"/>
      </a:accent6>
      <a:hlink>
        <a:srgbClr val="890C25"/>
      </a:hlink>
      <a:folHlink>
        <a:srgbClr val="890C25"/>
      </a:folHlink>
    </a:clrScheme>
    <a:fontScheme name="Executive">
      <a:maj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MSU_Maroon&amp;Grey.thmx</Template>
  <TotalTime>38478</TotalTime>
  <Words>13429</Words>
  <Application>Microsoft Office PowerPoint</Application>
  <PresentationFormat>On-screen Show (4:3)</PresentationFormat>
  <Paragraphs>1129</Paragraphs>
  <Slides>180</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180</vt:i4>
      </vt:variant>
    </vt:vector>
  </HeadingPairs>
  <TitlesOfParts>
    <vt:vector size="188" baseType="lpstr">
      <vt:lpstr>Arial</vt:lpstr>
      <vt:lpstr>Calibri</vt:lpstr>
      <vt:lpstr>Century Gothic</vt:lpstr>
      <vt:lpstr>Courier New</vt:lpstr>
      <vt:lpstr>Inter</vt:lpstr>
      <vt:lpstr>Palatino Linotype</vt:lpstr>
      <vt:lpstr>Wingdings</vt:lpstr>
      <vt:lpstr>MSU_Maroon&amp;Grey</vt:lpstr>
      <vt:lpstr>PowerPoint Presentation</vt:lpstr>
      <vt:lpstr>Table of Contents</vt:lpstr>
      <vt:lpstr>CLSS Terminology vs MSU’s Terminology</vt:lpstr>
      <vt:lpstr>CLSS Modes &amp; Phases</vt:lpstr>
      <vt:lpstr>Design Mode</vt:lpstr>
      <vt:lpstr>Refine Mode</vt:lpstr>
      <vt:lpstr>CLSS Phases</vt:lpstr>
      <vt:lpstr>Modes &amp; Phases Flow Chart</vt:lpstr>
      <vt:lpstr>Editable Fields During Each Phase</vt:lpstr>
      <vt:lpstr>Editable Fields During Each Phase</vt:lpstr>
      <vt:lpstr>Schedule Build &amp; Proof Phase</vt:lpstr>
      <vt:lpstr>Editable Fields During Each Phase</vt:lpstr>
      <vt:lpstr>Editable Fields During Each Phase</vt:lpstr>
      <vt:lpstr>Editable Fields During Each Phase</vt:lpstr>
      <vt:lpstr>Editable Fields During Each Phase</vt:lpstr>
      <vt:lpstr>Editable Fields During Each Phase</vt:lpstr>
      <vt:lpstr>Editable Fields During Each Phase</vt:lpstr>
      <vt:lpstr>Where to See the Current Mode &amp; Phase</vt:lpstr>
      <vt:lpstr>Where to See the Current Mode &amp; Phase</vt:lpstr>
      <vt:lpstr>Accessing the Schedule</vt:lpstr>
      <vt:lpstr>Accessing a Term</vt:lpstr>
      <vt:lpstr>Accessing the Schedule</vt:lpstr>
      <vt:lpstr>Schedule Editing in CLSS</vt:lpstr>
      <vt:lpstr>Adding a Section</vt:lpstr>
      <vt:lpstr>Adding a Section Continued-Course Not Showing</vt:lpstr>
      <vt:lpstr>Deleting a Section</vt:lpstr>
      <vt:lpstr>Cancelling a Section- Proof Phase and Beyond</vt:lpstr>
      <vt:lpstr>Editing a Section</vt:lpstr>
      <vt:lpstr>Credit Hours</vt:lpstr>
      <vt:lpstr>Variable Credit Hours</vt:lpstr>
      <vt:lpstr>PowerPoint Presentation</vt:lpstr>
      <vt:lpstr>Changing Instructor</vt:lpstr>
      <vt:lpstr>Changing Instructor Not on Your List</vt:lpstr>
      <vt:lpstr>PowerPoint Presentation</vt:lpstr>
      <vt:lpstr>Adding Restrictions</vt:lpstr>
      <vt:lpstr>Adding Restrictions</vt:lpstr>
      <vt:lpstr>Adding Restrictions</vt:lpstr>
      <vt:lpstr>PowerPoint Presentation</vt:lpstr>
      <vt:lpstr>Meeting Days &amp; Times (Snapper)</vt:lpstr>
      <vt:lpstr>Meeting Days &amp; Times (Snapper) cont’d</vt:lpstr>
      <vt:lpstr>Meeting Patterns (Snapper)</vt:lpstr>
      <vt:lpstr>User Defined Meeting Pattern (Snapper)</vt:lpstr>
      <vt:lpstr>Multiple Meetings (Snapper)</vt:lpstr>
      <vt:lpstr>Multiple Meetings (Snapper) cont’d</vt:lpstr>
      <vt:lpstr>Multiple Meetings (Snapper) cont’d</vt:lpstr>
      <vt:lpstr>Multiple Meetings (Snapper) cont’d</vt:lpstr>
      <vt:lpstr>Multiple Meetings (Snapper) cont’d</vt:lpstr>
      <vt:lpstr>Multiple Meetings (Snapper) cont’d</vt:lpstr>
      <vt:lpstr>Comparing Class Times (Snapper)</vt:lpstr>
      <vt:lpstr>PowerPoint Presentation</vt:lpstr>
      <vt:lpstr>What’s the Difference?</vt:lpstr>
      <vt:lpstr>When Should I Use Which?</vt:lpstr>
      <vt:lpstr>Linking a Lecture to a Lab</vt:lpstr>
      <vt:lpstr>Linking a Lab to a Lecture</vt:lpstr>
      <vt:lpstr>Linking is IMPORTANT</vt:lpstr>
      <vt:lpstr>Cross-Listing in CLSS</vt:lpstr>
      <vt:lpstr>Cross-Listing</vt:lpstr>
      <vt:lpstr>Cross-List Explanation</vt:lpstr>
      <vt:lpstr>Cross-List Split Level Example</vt:lpstr>
      <vt:lpstr>Cross-List Split Level Example</vt:lpstr>
      <vt:lpstr>Cross-List Across Department Example</vt:lpstr>
      <vt:lpstr>Cross-List Across Department Example</vt:lpstr>
      <vt:lpstr>Cross-List Across Department Example</vt:lpstr>
      <vt:lpstr>Changes On Cross-Listed Sections</vt:lpstr>
      <vt:lpstr>PowerPoint Presentation</vt:lpstr>
      <vt:lpstr>Unsupported Cross-Listings</vt:lpstr>
      <vt:lpstr>Cross-List Maximum Enrollment</vt:lpstr>
      <vt:lpstr>How Cross List Maximum Enrollment Works</vt:lpstr>
      <vt:lpstr>Section Capacity vs. Cross List Capacity</vt:lpstr>
      <vt:lpstr>Section Capacity vs. Cross List Capacity</vt:lpstr>
      <vt:lpstr>CLSS Cross-List Totals in Design Mode</vt:lpstr>
      <vt:lpstr>PowerPoint Presentation</vt:lpstr>
      <vt:lpstr>CLSS Cross-List Totals in Refine Mode</vt:lpstr>
      <vt:lpstr>PowerPoint Presentation</vt:lpstr>
      <vt:lpstr>PowerPoint Presentation</vt:lpstr>
      <vt:lpstr>PowerPoint Presentation</vt:lpstr>
      <vt:lpstr>Reserved Seats</vt:lpstr>
      <vt:lpstr>CLSS Reserved Seats</vt:lpstr>
      <vt:lpstr>CLSS Reserved Seat Fields</vt:lpstr>
      <vt:lpstr>Reserved Seats vs Restrictions</vt:lpstr>
      <vt:lpstr>Setting Reserved Seats on Sections (After you Request a Configuration)</vt:lpstr>
      <vt:lpstr>Setting Reserved Seats on Sections Cont. (After you Request a Configuration)</vt:lpstr>
      <vt:lpstr>Reserved Seats After Registration</vt:lpstr>
      <vt:lpstr>Reserved Seats Expiration Example</vt:lpstr>
      <vt:lpstr>Reserved Seats Expiration Exception</vt:lpstr>
      <vt:lpstr>Reserved Seats Expiration Exception Explanation</vt:lpstr>
      <vt:lpstr>Enrollment Management Strategy</vt:lpstr>
      <vt:lpstr>PowerPoint Presentation</vt:lpstr>
      <vt:lpstr>Room Scheduling Challenges</vt:lpstr>
      <vt:lpstr>Room Request &amp; Comments Box</vt:lpstr>
      <vt:lpstr>Comments Box</vt:lpstr>
      <vt:lpstr>PowerPoint Presentation</vt:lpstr>
      <vt:lpstr>Waitlisting-Not Done in CLSS</vt:lpstr>
      <vt:lpstr>Enrollment Management Strategy Re-Emphasized!!!</vt:lpstr>
      <vt:lpstr>Comparing Current &amp; Previous  Scheduling Terms</vt:lpstr>
      <vt:lpstr>Schedule Framer-Viewing Past Offerings</vt:lpstr>
      <vt:lpstr>Schedule Framer-Viewing Past Offerings</vt:lpstr>
      <vt:lpstr>Schedule Framer-Viewing Past Offerings</vt:lpstr>
      <vt:lpstr>Schedule Framer-Viewing Past Offerings</vt:lpstr>
      <vt:lpstr>Validating Schedule/Section</vt:lpstr>
      <vt:lpstr>Alerts to Know</vt:lpstr>
      <vt:lpstr>Error/Warning/Workflow Terminology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Errors in CLSS</vt:lpstr>
      <vt:lpstr>Errors in CLSS </vt:lpstr>
      <vt:lpstr>Errors in CLSS </vt:lpstr>
      <vt:lpstr>Errors in CLSS </vt:lpstr>
      <vt:lpstr>Errors in CLSS </vt:lpstr>
      <vt:lpstr>Link Error During Validation</vt:lpstr>
      <vt:lpstr>Errors in CLSS </vt:lpstr>
      <vt:lpstr>Errors in CLSS </vt:lpstr>
      <vt:lpstr>Errors in CLSS </vt:lpstr>
      <vt:lpstr>Validating- Warnings &amp; Workflows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 Hour to Seat Time Calculation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Mini-Term Scheduling Rules</vt:lpstr>
      <vt:lpstr>PowerPoint Presentation</vt:lpstr>
      <vt:lpstr>PowerPoint Presentation</vt:lpstr>
      <vt:lpstr>10% Allotment Calculations</vt:lpstr>
      <vt:lpstr>Prime Time Allotment Calculation</vt:lpstr>
      <vt:lpstr>Prime Time Allotment Calculation</vt:lpstr>
      <vt:lpstr>Prime Time Allotment Calculation</vt:lpstr>
      <vt:lpstr>How to Filter Each Time Slot</vt:lpstr>
      <vt:lpstr>Total # Of Sections</vt:lpstr>
      <vt:lpstr>Filter – Symbols to Search Criteria</vt:lpstr>
      <vt:lpstr>PowerPoint Presentation</vt:lpstr>
      <vt:lpstr>Section Numbering</vt:lpstr>
      <vt:lpstr>PowerPoint Presentation</vt:lpstr>
      <vt:lpstr>PowerPoint Presentation</vt:lpstr>
      <vt:lpstr>Section Numbering Per Term, Per Campus</vt:lpstr>
      <vt:lpstr>Special Section Numbers</vt:lpstr>
      <vt:lpstr>Viewing Where A Schedule or Section is in Workflow</vt:lpstr>
      <vt:lpstr>PowerPoint Presentation</vt:lpstr>
      <vt:lpstr>PowerPoint Presentation</vt:lpstr>
      <vt:lpstr>CLSS, myBanner, or Email-Which Do I Use?</vt:lpstr>
      <vt:lpstr>PowerPoint Presentation</vt:lpstr>
      <vt:lpstr>CLSS, myBanner, Or Email Us</vt:lpstr>
      <vt:lpstr>PowerPoint Presentation</vt:lpstr>
      <vt:lpstr>CLSS, myBanner, Or Email Us</vt:lpstr>
      <vt:lpstr>PowerPoint Presentation</vt:lpstr>
      <vt:lpstr>CLSS, myBanner, Or Email Us</vt:lpstr>
      <vt:lpstr>PowerPoint Presentation</vt:lpstr>
      <vt:lpstr>CLSS, myBanner, Or Email Us</vt:lpstr>
      <vt:lpstr>PowerPoint Presentation</vt:lpstr>
      <vt:lpstr>CLSS, myBanner, Or Email Us</vt:lpstr>
      <vt:lpstr>PowerPoint Presentation</vt:lpstr>
      <vt:lpstr>Room Seek</vt:lpstr>
      <vt:lpstr>Using Room Seek</vt:lpstr>
      <vt:lpstr>Using Room Seek</vt:lpstr>
      <vt:lpstr>Using Room Seek</vt:lpstr>
      <vt:lpstr>Available, Meets All Criteria</vt:lpstr>
      <vt:lpstr>Available, Criteria Not Met</vt:lpstr>
      <vt:lpstr>Not Available</vt:lpstr>
    </vt:vector>
  </TitlesOfParts>
  <Company>Mississippi State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Heather Rowe</dc:creator>
  <cp:lastModifiedBy>Palmer Purnell, Lynn</cp:lastModifiedBy>
  <cp:revision>1</cp:revision>
  <cp:lastPrinted>2021-09-08T19:00:50Z</cp:lastPrinted>
  <dcterms:created xsi:type="dcterms:W3CDTF">2015-07-09T18:42:12Z</dcterms:created>
  <dcterms:modified xsi:type="dcterms:W3CDTF">2026-08-20T21:49:28Z</dcterms:modified>
</cp:coreProperties>
</file>